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59" r:id="rId10"/>
    <p:sldId id="257" r:id="rId11"/>
    <p:sldId id="287" r:id="rId12"/>
    <p:sldId id="291" r:id="rId13"/>
    <p:sldId id="292" r:id="rId14"/>
    <p:sldId id="293" r:id="rId15"/>
    <p:sldId id="294" r:id="rId16"/>
    <p:sldId id="295" r:id="rId17"/>
    <p:sldId id="288" r:id="rId18"/>
    <p:sldId id="289" r:id="rId19"/>
    <p:sldId id="290" r:id="rId20"/>
    <p:sldId id="258" r:id="rId21"/>
    <p:sldId id="260" r:id="rId22"/>
    <p:sldId id="297" r:id="rId23"/>
    <p:sldId id="298" r:id="rId24"/>
    <p:sldId id="261" r:id="rId25"/>
    <p:sldId id="262" r:id="rId26"/>
    <p:sldId id="265" r:id="rId27"/>
    <p:sldId id="266" r:id="rId28"/>
    <p:sldId id="267" r:id="rId29"/>
    <p:sldId id="268" r:id="rId30"/>
    <p:sldId id="276" r:id="rId31"/>
    <p:sldId id="281" r:id="rId32"/>
    <p:sldId id="282" r:id="rId33"/>
    <p:sldId id="283" r:id="rId34"/>
    <p:sldId id="284" r:id="rId35"/>
    <p:sldId id="29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08B240-575B-EE4C-849A-493BC9B9F0E1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33A1907A-DF79-AC49-91AF-4557177FBEBB}">
      <dgm:prSet phldrT="[Text]"/>
      <dgm:spPr/>
      <dgm:t>
        <a:bodyPr/>
        <a:lstStyle/>
        <a:p>
          <a:r>
            <a:rPr lang="en-AU" b="1" dirty="0" smtClean="0"/>
            <a:t>MANIFEST</a:t>
          </a:r>
          <a:r>
            <a:rPr lang="en-AU" dirty="0" smtClean="0"/>
            <a:t> = Response &amp; </a:t>
          </a:r>
          <a:r>
            <a:rPr lang="en-AU" i="1" u="sng" dirty="0" smtClean="0"/>
            <a:t>Distribution</a:t>
          </a:r>
          <a:r>
            <a:rPr lang="en-AU" u="sng" dirty="0" smtClean="0"/>
            <a:t> </a:t>
          </a:r>
          <a:r>
            <a:rPr lang="en-AU" dirty="0" smtClean="0"/>
            <a:t>of Response Times (RT) </a:t>
          </a:r>
          <a:endParaRPr lang="en-AU" dirty="0"/>
        </a:p>
      </dgm:t>
    </dgm:pt>
    <dgm:pt modelId="{69B7AF73-F0A0-1242-9C8F-5FD67B989788}" type="parTrans" cxnId="{40A2C110-8DB3-894E-AF2A-7397CADA24EB}">
      <dgm:prSet/>
      <dgm:spPr/>
      <dgm:t>
        <a:bodyPr/>
        <a:lstStyle/>
        <a:p>
          <a:endParaRPr lang="en-AU"/>
        </a:p>
      </dgm:t>
    </dgm:pt>
    <dgm:pt modelId="{46A2B45A-7C3F-A54E-BA4E-F5B7B86EEE1D}" type="sibTrans" cxnId="{40A2C110-8DB3-894E-AF2A-7397CADA24EB}">
      <dgm:prSet/>
      <dgm:spPr/>
      <dgm:t>
        <a:bodyPr/>
        <a:lstStyle/>
        <a:p>
          <a:endParaRPr lang="en-AU"/>
        </a:p>
      </dgm:t>
    </dgm:pt>
    <dgm:pt modelId="{C37283C8-8F18-8047-8B5B-72885AEC5DF6}">
      <dgm:prSet phldrT="[Text]"/>
      <dgm:spPr/>
      <dgm:t>
        <a:bodyPr/>
        <a:lstStyle/>
        <a:p>
          <a:r>
            <a:rPr lang="en-AU" b="1" dirty="0" smtClean="0"/>
            <a:t>LATENT </a:t>
          </a:r>
          <a:r>
            <a:rPr lang="en-AU" b="0" dirty="0" smtClean="0"/>
            <a:t>= e.g., </a:t>
          </a:r>
        </a:p>
        <a:p>
          <a:r>
            <a:rPr lang="en-AU" b="0" dirty="0" smtClean="0"/>
            <a:t>quality of evidence, </a:t>
          </a:r>
        </a:p>
        <a:p>
          <a:r>
            <a:rPr lang="en-AU" b="0" dirty="0" smtClean="0"/>
            <a:t>rate evidence arrives, </a:t>
          </a:r>
        </a:p>
        <a:p>
          <a:r>
            <a:rPr lang="en-AU" b="0" dirty="0" smtClean="0"/>
            <a:t>caution (evidence </a:t>
          </a:r>
          <a:r>
            <a:rPr lang="en-AU" b="0" i="1" dirty="0" smtClean="0"/>
            <a:t>threshold</a:t>
          </a:r>
          <a:r>
            <a:rPr lang="en-AU" b="0" dirty="0" smtClean="0"/>
            <a:t>),</a:t>
          </a:r>
        </a:p>
        <a:p>
          <a:r>
            <a:rPr lang="en-AU" b="0" dirty="0" smtClean="0"/>
            <a:t> non-decision time, </a:t>
          </a:r>
        </a:p>
        <a:p>
          <a:r>
            <a:rPr lang="en-AU" b="0" dirty="0" smtClean="0"/>
            <a:t>…</a:t>
          </a:r>
          <a:endParaRPr lang="en-AU" b="1" dirty="0"/>
        </a:p>
      </dgm:t>
    </dgm:pt>
    <dgm:pt modelId="{EF1990F4-5BF6-CE4F-991D-B8C24FD94FF6}" type="parTrans" cxnId="{B75E5995-3F22-8042-97CD-9A271C8A475F}">
      <dgm:prSet/>
      <dgm:spPr/>
      <dgm:t>
        <a:bodyPr/>
        <a:lstStyle/>
        <a:p>
          <a:endParaRPr lang="en-AU"/>
        </a:p>
      </dgm:t>
    </dgm:pt>
    <dgm:pt modelId="{B5BAF948-D364-D54F-8A12-FBD04B4B27FF}" type="sibTrans" cxnId="{B75E5995-3F22-8042-97CD-9A271C8A475F}">
      <dgm:prSet/>
      <dgm:spPr/>
      <dgm:t>
        <a:bodyPr/>
        <a:lstStyle/>
        <a:p>
          <a:endParaRPr lang="en-AU"/>
        </a:p>
      </dgm:t>
    </dgm:pt>
    <dgm:pt modelId="{03ABF0D4-32E9-F340-B8AE-13BEDE223EC3}" type="pres">
      <dgm:prSet presAssocID="{D308B240-575B-EE4C-849A-493BC9B9F0E1}" presName="linearFlow" presStyleCnt="0">
        <dgm:presLayoutVars>
          <dgm:resizeHandles val="exact"/>
        </dgm:presLayoutVars>
      </dgm:prSet>
      <dgm:spPr/>
    </dgm:pt>
    <dgm:pt modelId="{70BB862D-F92B-7442-9FCA-7A39111B7F4E}" type="pres">
      <dgm:prSet presAssocID="{33A1907A-DF79-AC49-91AF-4557177FBEBB}" presName="node" presStyleLbl="node1" presStyleIdx="0" presStyleCnt="2" custScaleY="18258" custLinFactNeighborY="20923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F3381A9-CD0C-0C40-B807-8C774254C2E4}" type="pres">
      <dgm:prSet presAssocID="{46A2B45A-7C3F-A54E-BA4E-F5B7B86EEE1D}" presName="sibTrans" presStyleLbl="sibTrans2D1" presStyleIdx="0" presStyleCnt="1" custScaleX="92092" custScaleY="63453" custLinFactNeighborX="-5979"/>
      <dgm:spPr/>
      <dgm:t>
        <a:bodyPr/>
        <a:lstStyle/>
        <a:p>
          <a:endParaRPr lang="en-AU"/>
        </a:p>
      </dgm:t>
    </dgm:pt>
    <dgm:pt modelId="{8E67201D-6CC3-0546-AABE-B417AE264AC9}" type="pres">
      <dgm:prSet presAssocID="{46A2B45A-7C3F-A54E-BA4E-F5B7B86EEE1D}" presName="connectorText" presStyleLbl="sibTrans2D1" presStyleIdx="0" presStyleCnt="1"/>
      <dgm:spPr/>
      <dgm:t>
        <a:bodyPr/>
        <a:lstStyle/>
        <a:p>
          <a:endParaRPr lang="en-AU"/>
        </a:p>
      </dgm:t>
    </dgm:pt>
    <dgm:pt modelId="{AD20F376-7D09-4D40-9503-D1C672D5242D}" type="pres">
      <dgm:prSet presAssocID="{C37283C8-8F18-8047-8B5B-72885AEC5DF6}" presName="node" presStyleLbl="node1" presStyleIdx="1" presStyleCnt="2" custScaleX="100000" custScaleY="3839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0B0DF367-9C01-43DA-91C2-82AE6EE08AA4}" type="presOf" srcId="{33A1907A-DF79-AC49-91AF-4557177FBEBB}" destId="{70BB862D-F92B-7442-9FCA-7A39111B7F4E}" srcOrd="0" destOrd="0" presId="urn:microsoft.com/office/officeart/2005/8/layout/process2"/>
    <dgm:cxn modelId="{6B642E25-68FB-43EC-B671-FB6C178A1CF8}" type="presOf" srcId="{C37283C8-8F18-8047-8B5B-72885AEC5DF6}" destId="{AD20F376-7D09-4D40-9503-D1C672D5242D}" srcOrd="0" destOrd="0" presId="urn:microsoft.com/office/officeart/2005/8/layout/process2"/>
    <dgm:cxn modelId="{40A2C110-8DB3-894E-AF2A-7397CADA24EB}" srcId="{D308B240-575B-EE4C-849A-493BC9B9F0E1}" destId="{33A1907A-DF79-AC49-91AF-4557177FBEBB}" srcOrd="0" destOrd="0" parTransId="{69B7AF73-F0A0-1242-9C8F-5FD67B989788}" sibTransId="{46A2B45A-7C3F-A54E-BA4E-F5B7B86EEE1D}"/>
    <dgm:cxn modelId="{43555524-16AC-498B-AACB-6896F23B1810}" type="presOf" srcId="{46A2B45A-7C3F-A54E-BA4E-F5B7B86EEE1D}" destId="{8E67201D-6CC3-0546-AABE-B417AE264AC9}" srcOrd="1" destOrd="0" presId="urn:microsoft.com/office/officeart/2005/8/layout/process2"/>
    <dgm:cxn modelId="{F567AADB-F004-4B69-95E9-58ED2DF0B70B}" type="presOf" srcId="{46A2B45A-7C3F-A54E-BA4E-F5B7B86EEE1D}" destId="{7F3381A9-CD0C-0C40-B807-8C774254C2E4}" srcOrd="0" destOrd="0" presId="urn:microsoft.com/office/officeart/2005/8/layout/process2"/>
    <dgm:cxn modelId="{B75E5995-3F22-8042-97CD-9A271C8A475F}" srcId="{D308B240-575B-EE4C-849A-493BC9B9F0E1}" destId="{C37283C8-8F18-8047-8B5B-72885AEC5DF6}" srcOrd="1" destOrd="0" parTransId="{EF1990F4-5BF6-CE4F-991D-B8C24FD94FF6}" sibTransId="{B5BAF948-D364-D54F-8A12-FBD04B4B27FF}"/>
    <dgm:cxn modelId="{B745E13C-7C83-44D2-A17D-22D6820C5327}" type="presOf" srcId="{D308B240-575B-EE4C-849A-493BC9B9F0E1}" destId="{03ABF0D4-32E9-F340-B8AE-13BEDE223EC3}" srcOrd="0" destOrd="0" presId="urn:microsoft.com/office/officeart/2005/8/layout/process2"/>
    <dgm:cxn modelId="{A1D7128F-F051-4510-BF07-3DED27E64F90}" type="presParOf" srcId="{03ABF0D4-32E9-F340-B8AE-13BEDE223EC3}" destId="{70BB862D-F92B-7442-9FCA-7A39111B7F4E}" srcOrd="0" destOrd="0" presId="urn:microsoft.com/office/officeart/2005/8/layout/process2"/>
    <dgm:cxn modelId="{25AC7E8B-29B0-45AA-BE64-9F97585D8848}" type="presParOf" srcId="{03ABF0D4-32E9-F340-B8AE-13BEDE223EC3}" destId="{7F3381A9-CD0C-0C40-B807-8C774254C2E4}" srcOrd="1" destOrd="0" presId="urn:microsoft.com/office/officeart/2005/8/layout/process2"/>
    <dgm:cxn modelId="{1CEA9167-9B53-4C03-9487-45C3FDAF5A34}" type="presParOf" srcId="{7F3381A9-CD0C-0C40-B807-8C774254C2E4}" destId="{8E67201D-6CC3-0546-AABE-B417AE264AC9}" srcOrd="0" destOrd="0" presId="urn:microsoft.com/office/officeart/2005/8/layout/process2"/>
    <dgm:cxn modelId="{A300610E-47B4-434C-8F90-C3063574159D}" type="presParOf" srcId="{03ABF0D4-32E9-F340-B8AE-13BEDE223EC3}" destId="{AD20F376-7D09-4D40-9503-D1C672D5242D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BB862D-F92B-7442-9FCA-7A39111B7F4E}">
      <dsp:nvSpPr>
        <dsp:cNvPr id="0" name=""/>
        <dsp:cNvSpPr/>
      </dsp:nvSpPr>
      <dsp:spPr>
        <a:xfrm>
          <a:off x="0" y="790414"/>
          <a:ext cx="3528392" cy="8748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MANIFEST</a:t>
          </a:r>
          <a:r>
            <a:rPr lang="en-AU" sz="1400" kern="1200" dirty="0" smtClean="0"/>
            <a:t> = Response &amp; </a:t>
          </a:r>
          <a:r>
            <a:rPr lang="en-AU" sz="1400" i="1" u="sng" kern="1200" dirty="0" smtClean="0"/>
            <a:t>Distribution</a:t>
          </a:r>
          <a:r>
            <a:rPr lang="en-AU" sz="1400" u="sng" kern="1200" dirty="0" smtClean="0"/>
            <a:t> </a:t>
          </a:r>
          <a:r>
            <a:rPr lang="en-AU" sz="1400" kern="1200" dirty="0" smtClean="0"/>
            <a:t>of Response Times (RT) </a:t>
          </a:r>
          <a:endParaRPr lang="en-AU" sz="1400" kern="1200" dirty="0"/>
        </a:p>
      </dsp:txBody>
      <dsp:txXfrm>
        <a:off x="0" y="790414"/>
        <a:ext cx="3528392" cy="874823"/>
      </dsp:txXfrm>
    </dsp:sp>
    <dsp:sp modelId="{7F3381A9-CD0C-0C40-B807-8C774254C2E4}">
      <dsp:nvSpPr>
        <dsp:cNvPr id="0" name=""/>
        <dsp:cNvSpPr/>
      </dsp:nvSpPr>
      <dsp:spPr>
        <a:xfrm rot="5400000">
          <a:off x="1137648" y="1784045"/>
          <a:ext cx="1109082" cy="136814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AU" sz="1100" kern="1200"/>
        </a:p>
      </dsp:txBody>
      <dsp:txXfrm rot="5400000">
        <a:off x="1137648" y="1784045"/>
        <a:ext cx="1109082" cy="1368144"/>
      </dsp:txXfrm>
    </dsp:sp>
    <dsp:sp modelId="{AD20F376-7D09-4D40-9503-D1C672D5242D}">
      <dsp:nvSpPr>
        <dsp:cNvPr id="0" name=""/>
        <dsp:cNvSpPr/>
      </dsp:nvSpPr>
      <dsp:spPr>
        <a:xfrm>
          <a:off x="0" y="3270998"/>
          <a:ext cx="3528392" cy="1839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1" kern="1200" dirty="0" smtClean="0"/>
            <a:t>LATENT </a:t>
          </a:r>
          <a:r>
            <a:rPr lang="en-AU" sz="1400" b="0" kern="1200" dirty="0" smtClean="0"/>
            <a:t>= e.g.,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0" kern="1200" dirty="0" smtClean="0"/>
            <a:t>quality of evidence,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0" kern="1200" dirty="0" smtClean="0"/>
            <a:t>rate evidence arrives,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0" kern="1200" dirty="0" smtClean="0"/>
            <a:t>caution (evidence </a:t>
          </a:r>
          <a:r>
            <a:rPr lang="en-AU" sz="1400" b="0" i="1" kern="1200" dirty="0" smtClean="0"/>
            <a:t>threshold</a:t>
          </a:r>
          <a:r>
            <a:rPr lang="en-AU" sz="1400" b="0" kern="1200" dirty="0" smtClean="0"/>
            <a:t>),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0" kern="1200" dirty="0" smtClean="0"/>
            <a:t> non-decision time,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400" b="0" kern="1200" dirty="0" smtClean="0"/>
            <a:t>…</a:t>
          </a:r>
          <a:endParaRPr lang="en-AU" sz="1400" b="1" kern="1200" dirty="0"/>
        </a:p>
      </dsp:txBody>
      <dsp:txXfrm>
        <a:off x="0" y="3270998"/>
        <a:ext cx="3528392" cy="183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37B8-D046-47A4-80B4-3630DBC47437}" type="datetimeFigureOut">
              <a:rPr lang="en-GB" smtClean="0"/>
              <a:pPr/>
              <a:t>09/04/2018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8A9F-CA0B-4023-8B10-DE979464C3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37B8-D046-47A4-80B4-3630DBC47437}" type="datetimeFigureOut">
              <a:rPr lang="en-GB" smtClean="0"/>
              <a:pPr/>
              <a:t>09/04/2018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8A9F-CA0B-4023-8B10-DE979464C3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37B8-D046-47A4-80B4-3630DBC47437}" type="datetimeFigureOut">
              <a:rPr lang="en-GB" smtClean="0"/>
              <a:pPr/>
              <a:t>09/04/2018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8A9F-CA0B-4023-8B10-DE979464C3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0386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37B8-D046-47A4-80B4-3630DBC47437}" type="datetimeFigureOut">
              <a:rPr lang="en-GB" smtClean="0"/>
              <a:pPr/>
              <a:t>09/04/2018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8A9F-CA0B-4023-8B10-DE979464C3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37B8-D046-47A4-80B4-3630DBC47437}" type="datetimeFigureOut">
              <a:rPr lang="en-GB" smtClean="0"/>
              <a:pPr/>
              <a:t>09/04/2018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8A9F-CA0B-4023-8B10-DE979464C3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37B8-D046-47A4-80B4-3630DBC47437}" type="datetimeFigureOut">
              <a:rPr lang="en-GB" smtClean="0"/>
              <a:pPr/>
              <a:t>09/04/2018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8A9F-CA0B-4023-8B10-DE979464C3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37B8-D046-47A4-80B4-3630DBC47437}" type="datetimeFigureOut">
              <a:rPr lang="en-GB" smtClean="0"/>
              <a:pPr/>
              <a:t>09/04/2018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8A9F-CA0B-4023-8B10-DE979464C3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37B8-D046-47A4-80B4-3630DBC47437}" type="datetimeFigureOut">
              <a:rPr lang="en-GB" smtClean="0"/>
              <a:pPr/>
              <a:t>09/04/2018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8A9F-CA0B-4023-8B10-DE979464C3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37B8-D046-47A4-80B4-3630DBC47437}" type="datetimeFigureOut">
              <a:rPr lang="en-GB" smtClean="0"/>
              <a:pPr/>
              <a:t>09/04/2018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8A9F-CA0B-4023-8B10-DE979464C3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37B8-D046-47A4-80B4-3630DBC47437}" type="datetimeFigureOut">
              <a:rPr lang="en-GB" smtClean="0"/>
              <a:pPr/>
              <a:t>09/04/2018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8A9F-CA0B-4023-8B10-DE979464C3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37B8-D046-47A4-80B4-3630DBC47437}" type="datetimeFigureOut">
              <a:rPr lang="en-GB" smtClean="0"/>
              <a:pPr/>
              <a:t>09/04/2018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8A9F-CA0B-4023-8B10-DE979464C37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E37B8-D046-47A4-80B4-3630DBC47437}" type="datetimeFigureOut">
              <a:rPr lang="en-GB" smtClean="0"/>
              <a:pPr/>
              <a:t>09/04/2018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78A9F-CA0B-4023-8B10-DE979464C37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2ahUKEwjEpa69uq3aAhUKLY8KHRpEANAQjRx6BAgAEAU&amp;url=https%3A%2F%2Fwww.sciencenews.org%2Farticle%2Fants-dont-make-decisions-move&amp;psig=AOvVaw3mWj8amwwAsHwcn5Ci7zTa&amp;ust=1523372370171751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Sequential sampling models of the choice process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Nisheeth</a:t>
            </a:r>
          </a:p>
          <a:p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April </a:t>
            </a:r>
            <a:r>
              <a:rPr lang="en-US" dirty="0" smtClean="0"/>
              <a:t>2018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t="7646" r="44731"/>
          <a:stretch>
            <a:fillRect/>
          </a:stretch>
        </p:blipFill>
        <p:spPr bwMode="auto">
          <a:xfrm>
            <a:off x="4419600" y="2274888"/>
            <a:ext cx="4395788" cy="402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2800" smtClean="0"/>
              <a:t>A Classical Model of Decision Making:</a:t>
            </a:r>
            <a:br>
              <a:rPr lang="en-US" sz="2800" smtClean="0"/>
            </a:br>
            <a:r>
              <a:rPr lang="en-US" sz="2800" smtClean="0"/>
              <a:t>The Drift Diffusion Model of Choice Between Two Alternative Decisions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05000"/>
            <a:ext cx="4114800" cy="45386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At each time step a small sample of noisy information is obtained; each sample adds to a cumulative relative evidence variable.</a:t>
            </a:r>
          </a:p>
          <a:p>
            <a:pPr eaLnBrk="1" hangingPunct="1">
              <a:lnSpc>
                <a:spcPct val="80000"/>
              </a:lnSpc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Mean of the noisy samples is +</a:t>
            </a:r>
            <a:r>
              <a:rPr lang="en-US" sz="1600" smtClean="0">
                <a:latin typeface="Symbol" pitchFamily="18" charset="2"/>
              </a:rPr>
              <a:t>m</a:t>
            </a:r>
            <a:r>
              <a:rPr lang="en-US" sz="1600" smtClean="0"/>
              <a:t> for one alternative, –</a:t>
            </a:r>
            <a:r>
              <a:rPr lang="en-US" sz="1600" smtClean="0">
                <a:latin typeface="Symbol" pitchFamily="18" charset="2"/>
              </a:rPr>
              <a:t>m</a:t>
            </a:r>
            <a:r>
              <a:rPr lang="en-US" sz="1600" smtClean="0"/>
              <a:t> for the other, with standard deviation </a:t>
            </a:r>
            <a:r>
              <a:rPr lang="en-US" sz="1600" smtClean="0">
                <a:latin typeface="Symbol" pitchFamily="18" charset="2"/>
              </a:rPr>
              <a:t>s</a:t>
            </a:r>
            <a:r>
              <a:rPr lang="en-US" sz="1600" smtClean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When a bound is reached, the corresponding choice is made.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1600" smtClean="0"/>
              <a:t>Alternatively, in ‘time controlled’ or ‘interrogation’ tasks, respond when signal is given, based on value of the relative evidence variable.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DDM and derivative models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95450"/>
            <a:ext cx="7655309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DDM case study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Humans and monkeys performed a binary speed discrimination task </a:t>
            </a:r>
          </a:p>
          <a:p>
            <a:r>
              <a:rPr lang="en-US" dirty="0" smtClean="0"/>
              <a:t>Criterion for fast and slow speed varied across trials to make both responses </a:t>
            </a:r>
            <a:r>
              <a:rPr lang="en-US" dirty="0" err="1" smtClean="0"/>
              <a:t>equiprobable</a:t>
            </a:r>
            <a:endParaRPr lang="en-GB" dirty="0"/>
          </a:p>
        </p:txBody>
      </p:sp>
      <p:pic>
        <p:nvPicPr>
          <p:cNvPr id="6" name="Picture 20" descr="decision_task1.jpg                                             000CE62FLeonardo                       ABA78158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676400"/>
            <a:ext cx="2743200" cy="1851478"/>
          </a:xfrm>
          <a:prstGeom prst="rect">
            <a:avLst/>
          </a:prstGeom>
          <a:noFill/>
        </p:spPr>
      </p:pic>
      <p:pic>
        <p:nvPicPr>
          <p:cNvPr id="7" name="Picture 21" descr="decision_task2.jpg                                             0003863FPebbles-8.1                    B892B034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962400"/>
            <a:ext cx="4374695" cy="167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psychophysical analysis</a:t>
            </a:r>
            <a:endParaRPr lang="en-GB" dirty="0"/>
          </a:p>
        </p:txBody>
      </p:sp>
      <p:pic>
        <p:nvPicPr>
          <p:cNvPr id="5" name="Picture 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61111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0" y="5345668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 bias by condition, but what is causing the bias? 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DDM fit: drift rate</a:t>
            </a:r>
            <a:endParaRPr lang="en-GB" dirty="0"/>
          </a:p>
        </p:txBody>
      </p:sp>
      <p:pic>
        <p:nvPicPr>
          <p:cNvPr id="5" name="Picture 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263" y="2057400"/>
            <a:ext cx="628213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DDM fit: start point mean</a:t>
            </a:r>
            <a:endParaRPr lang="en-GB" dirty="0"/>
          </a:p>
        </p:txBody>
      </p:sp>
      <p:pic>
        <p:nvPicPr>
          <p:cNvPr id="5" name="Picture 3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984261"/>
            <a:ext cx="4876800" cy="373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Bias in the variable criterion speed judgment task is a function of sensory evidence encoding, not category-wise response bias</a:t>
            </a:r>
          </a:p>
          <a:p>
            <a:r>
              <a:rPr lang="en-US" dirty="0" smtClean="0"/>
              <a:t>Perceptual categorization is based on a representation that encodes the relationship of the stimulus to the category boundary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4876800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</a:t>
            </a:r>
            <a:r>
              <a:rPr lang="en-US" i="1" dirty="0" err="1" smtClean="0"/>
              <a:t>Ferrera</a:t>
            </a:r>
            <a:r>
              <a:rPr lang="en-US" i="1" dirty="0" smtClean="0"/>
              <a:t>, </a:t>
            </a:r>
            <a:r>
              <a:rPr lang="en-US" i="1" dirty="0" err="1" smtClean="0"/>
              <a:t>Grinband</a:t>
            </a:r>
            <a:r>
              <a:rPr lang="en-US" i="1" dirty="0" smtClean="0"/>
              <a:t>, Xiao, Hirsch &amp; Ratcliff, 2006)</a:t>
            </a:r>
            <a:endParaRPr lang="en-GB" i="1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5983069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Highly recommend Ratcliff’s 2016 Trends in Cognitive Science review paper for more examples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DDM to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Hard to fit all parameters given just accuracy and RT data</a:t>
            </a:r>
          </a:p>
          <a:p>
            <a:pPr lvl="1"/>
            <a:r>
              <a:rPr lang="en-US" dirty="0" smtClean="0"/>
              <a:t>Very hard, in general</a:t>
            </a:r>
          </a:p>
          <a:p>
            <a:r>
              <a:rPr lang="en-US" dirty="0" smtClean="0"/>
              <a:t>Alternative: fit an EZ-version of the DDM (</a:t>
            </a:r>
            <a:r>
              <a:rPr lang="en-US" dirty="0" err="1" smtClean="0"/>
              <a:t>Wagenmakers</a:t>
            </a:r>
            <a:r>
              <a:rPr lang="en-US" dirty="0" smtClean="0"/>
              <a:t> et al, 2007)</a:t>
            </a:r>
          </a:p>
          <a:p>
            <a:r>
              <a:rPr lang="en-US" dirty="0" smtClean="0"/>
              <a:t>Fit three parameters</a:t>
            </a:r>
          </a:p>
          <a:p>
            <a:pPr lvl="1"/>
            <a:r>
              <a:rPr lang="en-US" dirty="0" smtClean="0"/>
              <a:t>Drift rate</a:t>
            </a:r>
          </a:p>
          <a:p>
            <a:pPr lvl="1"/>
            <a:r>
              <a:rPr lang="en-US" dirty="0" smtClean="0"/>
              <a:t>Boundary separation</a:t>
            </a:r>
          </a:p>
          <a:p>
            <a:pPr lvl="1"/>
            <a:r>
              <a:rPr lang="en-US" dirty="0" smtClean="0"/>
              <a:t>Non-decision time</a:t>
            </a:r>
          </a:p>
          <a:p>
            <a:r>
              <a:rPr lang="en-US" dirty="0" smtClean="0"/>
              <a:t>Given three summary statistics</a:t>
            </a:r>
          </a:p>
          <a:p>
            <a:pPr lvl="1"/>
            <a:r>
              <a:rPr lang="en-US" dirty="0" smtClean="0"/>
              <a:t>Probability correct</a:t>
            </a:r>
          </a:p>
          <a:p>
            <a:pPr lvl="1"/>
            <a:r>
              <a:rPr lang="en-US" dirty="0" smtClean="0"/>
              <a:t>Mean RT</a:t>
            </a:r>
          </a:p>
          <a:p>
            <a:pPr lvl="1"/>
            <a:r>
              <a:rPr lang="en-US" dirty="0" smtClean="0"/>
              <a:t>Variance of RT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EZ-DDM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 drift rate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Calculate separation</a:t>
            </a:r>
          </a:p>
          <a:p>
            <a:endParaRPr lang="en-US" dirty="0"/>
          </a:p>
          <a:p>
            <a:r>
              <a:rPr lang="en-US" dirty="0" smtClean="0"/>
              <a:t>Calculate non-decision time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057401"/>
            <a:ext cx="5619750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3876675"/>
            <a:ext cx="16573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5181600"/>
            <a:ext cx="43529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 approximation of full model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47666"/>
            <a:ext cx="5454650" cy="511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field theory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Preference modeled as dynamically constructed</a:t>
            </a:r>
          </a:p>
          <a:p>
            <a:r>
              <a:rPr lang="en-US" dirty="0" smtClean="0"/>
              <a:t>Preference for action </a:t>
            </a:r>
            <a:r>
              <a:rPr lang="en-US" dirty="0" err="1" smtClean="0"/>
              <a:t>i</a:t>
            </a:r>
            <a:r>
              <a:rPr lang="en-US" dirty="0" smtClean="0"/>
              <a:t> at time 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j is action index here</a:t>
            </a:r>
          </a:p>
          <a:p>
            <a:r>
              <a:rPr lang="en-US" dirty="0" smtClean="0"/>
              <a:t>Valence at time t is </a:t>
            </a:r>
          </a:p>
          <a:p>
            <a:r>
              <a:rPr lang="en-US" dirty="0" smtClean="0"/>
              <a:t>Utility computed in real-time as an attention-weighted version of economic utility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k is outcome index here</a:t>
            </a:r>
          </a:p>
          <a:p>
            <a:pPr lvl="1"/>
            <a:r>
              <a:rPr lang="en-US" dirty="0" smtClean="0"/>
              <a:t>W varies as a stochastic process across all outcomes and items</a:t>
            </a:r>
          </a:p>
          <a:p>
            <a:pPr lvl="1"/>
            <a:endParaRPr lang="en-GB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514600"/>
            <a:ext cx="5486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3600450"/>
            <a:ext cx="24384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648200"/>
            <a:ext cx="22574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The DDM is an optimal model, and it is consistent with neurophysiology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It achieves the fastest possible decision on average for a given level of accuracy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It can be tuned to optimize performance under different kinds of task conditions</a:t>
            </a:r>
          </a:p>
          <a:p>
            <a:pPr lvl="1" eaLnBrk="1" hangingPunct="1"/>
            <a:r>
              <a:rPr lang="en-US" sz="1600" smtClean="0"/>
              <a:t>Different prior probabilities</a:t>
            </a:r>
          </a:p>
          <a:p>
            <a:pPr lvl="1" eaLnBrk="1" hangingPunct="1"/>
            <a:r>
              <a:rPr lang="en-US" sz="1600" smtClean="0"/>
              <a:t>Different costs and payoffs</a:t>
            </a:r>
          </a:p>
          <a:p>
            <a:pPr lvl="1" eaLnBrk="1" hangingPunct="1"/>
            <a:r>
              <a:rPr lang="en-US" sz="1600" smtClean="0"/>
              <a:t>Variation in the time between trials…</a:t>
            </a:r>
          </a:p>
          <a:p>
            <a:pPr lvl="1" eaLnBrk="1" hangingPunct="1"/>
            <a:endParaRPr lang="en-US" sz="1600" smtClean="0"/>
          </a:p>
          <a:p>
            <a:pPr eaLnBrk="1" hangingPunct="1"/>
            <a:r>
              <a:rPr lang="en-US" sz="2000" smtClean="0"/>
              <a:t>The activity of neurons in a brain area associated with decision making seems to reflect the DD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Neural Basis of Decision Making in Monkeys: Results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 t="3452" b="52913"/>
          <a:stretch>
            <a:fillRect/>
          </a:stretch>
        </p:blipFill>
        <p:spPr bwMode="auto">
          <a:xfrm>
            <a:off x="457200" y="1658938"/>
            <a:ext cx="6962775" cy="363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219200" y="5486400"/>
            <a:ext cx="69707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Times New Roman" pitchFamily="18" charset="0"/>
              </a:rPr>
              <a:t>Data are averaged over many different neurons that are</a:t>
            </a:r>
            <a:br>
              <a:rPr lang="en-US" sz="2400">
                <a:latin typeface="Times New Roman" pitchFamily="18" charset="0"/>
              </a:rPr>
            </a:br>
            <a:r>
              <a:rPr lang="en-US" sz="2400">
                <a:latin typeface="Times New Roman" pitchFamily="18" charset="0"/>
              </a:rPr>
              <a:t>associated with intended eye movements to the location</a:t>
            </a:r>
            <a:br>
              <a:rPr lang="en-US" sz="2400">
                <a:latin typeface="Times New Roman" pitchFamily="18" charset="0"/>
              </a:rPr>
            </a:br>
            <a:r>
              <a:rPr lang="en-US" sz="2400">
                <a:latin typeface="Times New Roman" pitchFamily="18" charset="0"/>
              </a:rPr>
              <a:t>of target.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990600" y="15240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362200"/>
            <a:ext cx="1316038" cy="20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biological bases of the DDM</a:t>
            </a:r>
            <a:endParaRPr lang="en-GB" dirty="0"/>
          </a:p>
        </p:txBody>
      </p:sp>
      <p:pic>
        <p:nvPicPr>
          <p:cNvPr id="1026" name="Picture 2" descr="https://ars.els-cdn.com/content/image/1-s2.0-S1364661308002520-gr1b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99" y="3048000"/>
            <a:ext cx="6705601" cy="3129842"/>
          </a:xfrm>
          <a:prstGeom prst="rect">
            <a:avLst/>
          </a:prstGeom>
          <a:noFill/>
        </p:spPr>
      </p:pic>
      <p:pic>
        <p:nvPicPr>
          <p:cNvPr id="1028" name="Picture 4" descr="Image result for t albipennis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524000"/>
            <a:ext cx="2514600" cy="134501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429000" y="174367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Temnothorax albipennis </a:t>
            </a:r>
            <a:r>
              <a:rPr lang="en-US" dirty="0" smtClean="0"/>
              <a:t>lives in shallow cracks in rocks, and so the ant colony has to move to new sites very frequently</a:t>
            </a:r>
            <a:endParaRPr lang="en-GB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63246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ants walk around very much like individually spiking neurons (Couzin, 2009)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biological bases of DDM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Multiple ants scout different sites as a possible future home</a:t>
            </a:r>
          </a:p>
          <a:p>
            <a:r>
              <a:rPr lang="en-US" dirty="0" smtClean="0"/>
              <a:t>A scout that identifies a particular site as suitable comes back home and takes a follower back to the site</a:t>
            </a:r>
          </a:p>
          <a:p>
            <a:r>
              <a:rPr lang="en-US" dirty="0" smtClean="0"/>
              <a:t>If the follower also finds the site suitable, they both come back to take away more followers</a:t>
            </a:r>
          </a:p>
          <a:p>
            <a:r>
              <a:rPr lang="en-US" dirty="0" smtClean="0"/>
              <a:t>Once a quorum is reached, the ants run back and carry other ants to the site</a:t>
            </a:r>
          </a:p>
          <a:p>
            <a:pPr lvl="1"/>
            <a:r>
              <a:rPr lang="en-US" dirty="0" smtClean="0"/>
              <a:t>Carrying is three times faster than leading a follower back</a:t>
            </a:r>
          </a:p>
          <a:p>
            <a:r>
              <a:rPr lang="en-US" dirty="0" smtClean="0"/>
              <a:t>Under conditions of urgency</a:t>
            </a:r>
          </a:p>
          <a:p>
            <a:pPr lvl="1"/>
            <a:r>
              <a:rPr lang="en-US" dirty="0" smtClean="0"/>
              <a:t>More ants go out scouting (drift rate)</a:t>
            </a:r>
          </a:p>
          <a:p>
            <a:pPr lvl="1"/>
            <a:r>
              <a:rPr lang="en-US" dirty="0" smtClean="0"/>
              <a:t>Quorum size is reduced (threshold)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581525" y="1770063"/>
            <a:ext cx="3935413" cy="3122612"/>
            <a:chOff x="2886" y="1115"/>
            <a:chExt cx="2479" cy="1967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3126" y="1211"/>
              <a:ext cx="2239" cy="1871"/>
              <a:chOff x="3126" y="1211"/>
              <a:chExt cx="2239" cy="1871"/>
            </a:xfrm>
          </p:grpSpPr>
          <p:pic>
            <p:nvPicPr>
              <p:cNvPr id="14346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8897"/>
              <a:stretch>
                <a:fillRect/>
              </a:stretch>
            </p:blipFill>
            <p:spPr bwMode="auto">
              <a:xfrm>
                <a:off x="3126" y="1211"/>
                <a:ext cx="2239" cy="1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347" name="Text Box 11"/>
              <p:cNvSpPr txBox="1">
                <a:spLocks noChangeArrowheads="1"/>
              </p:cNvSpPr>
              <p:nvPr/>
            </p:nvSpPr>
            <p:spPr bwMode="auto">
              <a:xfrm>
                <a:off x="4779" y="2113"/>
                <a:ext cx="5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imes New Roman" pitchFamily="18" charset="0"/>
                  </a:rPr>
                  <a:t>Hard</a:t>
                </a:r>
              </a:p>
            </p:txBody>
          </p:sp>
        </p:grpSp>
        <p:sp>
          <p:nvSpPr>
            <p:cNvPr id="14342" name="Text Box 10"/>
            <p:cNvSpPr txBox="1">
              <a:spLocks noChangeArrowheads="1"/>
            </p:cNvSpPr>
            <p:nvPr/>
          </p:nvSpPr>
          <p:spPr bwMode="auto">
            <a:xfrm rot="-5400000">
              <a:off x="2455" y="1785"/>
              <a:ext cx="11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</a:rPr>
                <a:t>Prob. Correct</a:t>
              </a:r>
            </a:p>
          </p:txBody>
        </p:sp>
        <p:sp>
          <p:nvSpPr>
            <p:cNvPr id="14343" name="Text Box 12"/>
            <p:cNvSpPr txBox="1">
              <a:spLocks noChangeArrowheads="1"/>
            </p:cNvSpPr>
            <p:nvPr/>
          </p:nvSpPr>
          <p:spPr bwMode="auto">
            <a:xfrm>
              <a:off x="4806" y="1115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</a:rPr>
                <a:t>Easy</a:t>
              </a:r>
            </a:p>
          </p:txBody>
        </p:sp>
        <p:sp>
          <p:nvSpPr>
            <p:cNvPr id="14344" name="Line 13"/>
            <p:cNvSpPr>
              <a:spLocks noChangeShapeType="1"/>
            </p:cNvSpPr>
            <p:nvPr/>
          </p:nvSpPr>
          <p:spPr bwMode="auto">
            <a:xfrm flipH="1">
              <a:off x="4806" y="1307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45" name="Line 14"/>
            <p:cNvSpPr>
              <a:spLocks noChangeShapeType="1"/>
            </p:cNvSpPr>
            <p:nvPr/>
          </p:nvSpPr>
          <p:spPr bwMode="auto">
            <a:xfrm flipH="1" flipV="1">
              <a:off x="4710" y="2027"/>
              <a:ext cx="144" cy="14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 Problem with the DDM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3962400" cy="4419600"/>
          </a:xfrm>
        </p:spPr>
        <p:txBody>
          <a:bodyPr/>
          <a:lstStyle/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Accuracy should gradually improve toward ceiling levels as more time is allowed, even for very hard discriminations, but this is not what is observed in human data.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Two possible fixes:</a:t>
            </a:r>
          </a:p>
          <a:p>
            <a:pPr lvl="1" eaLnBrk="1" hangingPunct="1"/>
            <a:r>
              <a:rPr lang="en-US" sz="1400" smtClean="0"/>
              <a:t>Trial-to-trial variance in the direction of drift</a:t>
            </a:r>
          </a:p>
          <a:p>
            <a:pPr lvl="1" eaLnBrk="1" hangingPunct="1"/>
            <a:r>
              <a:rPr lang="en-US" sz="1400" smtClean="0"/>
              <a:t>Evidence accumulation may reach a bound and stop, even if more time is available</a:t>
            </a:r>
          </a:p>
          <a:p>
            <a:pPr eaLnBrk="1" hangingPunct="1"/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11163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Usher and McClelland (2001)</a:t>
            </a:r>
            <a:br>
              <a:rPr lang="en-US" smtClean="0"/>
            </a:br>
            <a:r>
              <a:rPr lang="en-US" smtClean="0"/>
              <a:t>Leaky Competing Accumulator Model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74675" y="1947863"/>
            <a:ext cx="5040313" cy="46434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15000"/>
              </a:spcAft>
            </a:pPr>
            <a:r>
              <a:rPr lang="en-US" sz="1800" smtClean="0"/>
              <a:t>Addresses the process of deciding</a:t>
            </a:r>
            <a:br>
              <a:rPr lang="en-US" sz="1800" smtClean="0"/>
            </a:br>
            <a:r>
              <a:rPr lang="en-US" sz="1800" smtClean="0"/>
              <a:t>between two alternatives based</a:t>
            </a:r>
            <a:br>
              <a:rPr lang="en-US" sz="1800" smtClean="0"/>
            </a:br>
            <a:r>
              <a:rPr lang="en-US" sz="1800" smtClean="0"/>
              <a:t>on external input, with leakage, mutual inhibition, and noise:</a:t>
            </a:r>
          </a:p>
          <a:p>
            <a:pPr eaLnBrk="1" hangingPunct="1">
              <a:lnSpc>
                <a:spcPct val="90000"/>
              </a:lnSpc>
              <a:spcAft>
                <a:spcPct val="15000"/>
              </a:spcAft>
              <a:buFontTx/>
              <a:buNone/>
            </a:pPr>
            <a:r>
              <a:rPr lang="en-US" sz="1800" smtClean="0"/>
              <a:t>		</a:t>
            </a:r>
            <a:r>
              <a:rPr lang="en-US" sz="1800" i="1" smtClean="0"/>
              <a:t>dy</a:t>
            </a:r>
            <a:r>
              <a:rPr lang="en-US" sz="1800" i="1" baseline="-25000" smtClean="0"/>
              <a:t>1</a:t>
            </a:r>
            <a:r>
              <a:rPr lang="en-US" sz="1800" smtClean="0"/>
              <a:t>/</a:t>
            </a:r>
            <a:r>
              <a:rPr lang="en-US" sz="1800" i="1" smtClean="0"/>
              <a:t>dt</a:t>
            </a:r>
            <a:r>
              <a:rPr lang="en-US" sz="1800" smtClean="0"/>
              <a:t> = I</a:t>
            </a:r>
            <a:r>
              <a:rPr lang="en-US" sz="1800" baseline="-25000" smtClean="0"/>
              <a:t>1</a:t>
            </a:r>
            <a:r>
              <a:rPr lang="en-US" sz="1800" smtClean="0"/>
              <a:t>-</a:t>
            </a:r>
            <a:r>
              <a:rPr lang="en-US" sz="1800" smtClean="0">
                <a:latin typeface="Symbol" pitchFamily="18" charset="2"/>
              </a:rPr>
              <a:t>g</a:t>
            </a:r>
            <a:r>
              <a:rPr lang="en-US" sz="1800" i="1" smtClean="0"/>
              <a:t>y</a:t>
            </a:r>
            <a:r>
              <a:rPr lang="en-US" sz="1800" i="1" baseline="-25000" smtClean="0"/>
              <a:t>1</a:t>
            </a:r>
            <a:r>
              <a:rPr lang="en-US" sz="1800" smtClean="0"/>
              <a:t>–</a:t>
            </a:r>
            <a:r>
              <a:rPr lang="en-US" sz="1800" smtClean="0">
                <a:latin typeface="Symbol" pitchFamily="18" charset="2"/>
              </a:rPr>
              <a:t>b</a:t>
            </a:r>
            <a:r>
              <a:rPr lang="en-US" sz="1800" i="1" smtClean="0"/>
              <a:t>f</a:t>
            </a:r>
            <a:r>
              <a:rPr lang="en-US" sz="1800" smtClean="0"/>
              <a:t>(</a:t>
            </a:r>
            <a:r>
              <a:rPr lang="en-US" sz="1800" i="1" smtClean="0"/>
              <a:t>y</a:t>
            </a:r>
            <a:r>
              <a:rPr lang="en-US" sz="1800" i="1" baseline="-25000" smtClean="0"/>
              <a:t>2</a:t>
            </a:r>
            <a:r>
              <a:rPr lang="en-US" sz="1800" smtClean="0"/>
              <a:t>)+</a:t>
            </a:r>
            <a:r>
              <a:rPr lang="en-US" sz="1800" smtClean="0">
                <a:latin typeface="Symbol" pitchFamily="18" charset="2"/>
              </a:rPr>
              <a:t>x</a:t>
            </a:r>
            <a:r>
              <a:rPr lang="en-US" sz="1800" baseline="-25000" smtClean="0"/>
              <a:t>1</a:t>
            </a:r>
          </a:p>
          <a:p>
            <a:pPr eaLnBrk="1" hangingPunct="1">
              <a:lnSpc>
                <a:spcPct val="90000"/>
              </a:lnSpc>
              <a:spcAft>
                <a:spcPct val="15000"/>
              </a:spcAft>
              <a:buFontTx/>
              <a:buNone/>
            </a:pPr>
            <a:r>
              <a:rPr lang="en-US" sz="1800" smtClean="0"/>
              <a:t>		</a:t>
            </a:r>
            <a:r>
              <a:rPr lang="en-US" sz="1800" i="1" smtClean="0"/>
              <a:t>dy</a:t>
            </a:r>
            <a:r>
              <a:rPr lang="en-US" sz="1800" i="1" baseline="-25000" smtClean="0"/>
              <a:t>2</a:t>
            </a:r>
            <a:r>
              <a:rPr lang="en-US" sz="1800" smtClean="0"/>
              <a:t>/</a:t>
            </a:r>
            <a:r>
              <a:rPr lang="en-US" sz="1800" i="1" smtClean="0"/>
              <a:t>dt</a:t>
            </a:r>
            <a:r>
              <a:rPr lang="en-US" sz="1800" smtClean="0"/>
              <a:t> = I</a:t>
            </a:r>
            <a:r>
              <a:rPr lang="en-US" sz="1800" baseline="-25000" smtClean="0"/>
              <a:t>2</a:t>
            </a:r>
            <a:r>
              <a:rPr lang="en-US" sz="1800" smtClean="0"/>
              <a:t>-</a:t>
            </a:r>
            <a:r>
              <a:rPr lang="en-US" sz="1800" smtClean="0">
                <a:latin typeface="Symbol" pitchFamily="18" charset="2"/>
              </a:rPr>
              <a:t>g</a:t>
            </a:r>
            <a:r>
              <a:rPr lang="en-US" sz="1800" i="1" smtClean="0"/>
              <a:t>y</a:t>
            </a:r>
            <a:r>
              <a:rPr lang="en-US" sz="1800" i="1" baseline="-25000" smtClean="0"/>
              <a:t>2</a:t>
            </a:r>
            <a:r>
              <a:rPr lang="en-US" sz="1800" smtClean="0"/>
              <a:t>–</a:t>
            </a:r>
            <a:r>
              <a:rPr lang="en-US" sz="1800" smtClean="0">
                <a:latin typeface="Symbol" pitchFamily="18" charset="2"/>
              </a:rPr>
              <a:t>b</a:t>
            </a:r>
            <a:r>
              <a:rPr lang="en-US" sz="1800" i="1" smtClean="0"/>
              <a:t>f</a:t>
            </a:r>
            <a:r>
              <a:rPr lang="en-US" sz="1800" smtClean="0"/>
              <a:t>(</a:t>
            </a:r>
            <a:r>
              <a:rPr lang="en-US" sz="1800" i="1" smtClean="0"/>
              <a:t>y</a:t>
            </a:r>
            <a:r>
              <a:rPr lang="en-US" sz="1800" i="1" baseline="-25000" smtClean="0"/>
              <a:t>1</a:t>
            </a:r>
            <a:r>
              <a:rPr lang="en-US" sz="1800" smtClean="0"/>
              <a:t>)+</a:t>
            </a:r>
            <a:r>
              <a:rPr lang="en-US" sz="1800" smtClean="0">
                <a:latin typeface="Symbol" pitchFamily="18" charset="2"/>
              </a:rPr>
              <a:t>x</a:t>
            </a:r>
            <a:r>
              <a:rPr lang="en-US" sz="1800" baseline="-25000" smtClean="0"/>
              <a:t>2</a:t>
            </a:r>
          </a:p>
          <a:p>
            <a:pPr eaLnBrk="1" hangingPunct="1">
              <a:lnSpc>
                <a:spcPct val="90000"/>
              </a:lnSpc>
              <a:spcAft>
                <a:spcPct val="15000"/>
              </a:spcAft>
              <a:buFontTx/>
              <a:buNone/>
            </a:pPr>
            <a:r>
              <a:rPr lang="en-US" sz="1800" smtClean="0"/>
              <a:t>		</a:t>
            </a:r>
            <a:r>
              <a:rPr lang="en-US" sz="1800" i="1" smtClean="0"/>
              <a:t>f</a:t>
            </a:r>
            <a:r>
              <a:rPr lang="en-US" sz="1800" smtClean="0"/>
              <a:t>(y) = [y]</a:t>
            </a:r>
            <a:r>
              <a:rPr lang="en-US" sz="1800" baseline="30000" smtClean="0"/>
              <a:t>+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Participant chooses the most active accumulator when the go cue occurs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smtClean="0"/>
              <a:t>This is equivalent to choosing response 1 iff y</a:t>
            </a:r>
            <a:r>
              <a:rPr lang="en-US" sz="1800" baseline="-25000" smtClean="0"/>
              <a:t>1</a:t>
            </a:r>
            <a:r>
              <a:rPr lang="en-US" sz="1800" smtClean="0"/>
              <a:t>-y</a:t>
            </a:r>
            <a:r>
              <a:rPr lang="en-US" sz="1800" baseline="-25000" smtClean="0"/>
              <a:t>2</a:t>
            </a:r>
            <a:r>
              <a:rPr lang="en-US" sz="1800" smtClean="0"/>
              <a:t> &gt; 0</a:t>
            </a:r>
          </a:p>
          <a:p>
            <a:pPr eaLnBrk="1" hangingPunct="1"/>
            <a:r>
              <a:rPr lang="en-US" sz="1800" smtClean="0"/>
              <a:t>Let y = (y</a:t>
            </a:r>
            <a:r>
              <a:rPr lang="en-US" sz="1800" baseline="-25000" smtClean="0"/>
              <a:t>1</a:t>
            </a:r>
            <a:r>
              <a:rPr lang="en-US" sz="1800" smtClean="0"/>
              <a:t>-y</a:t>
            </a:r>
            <a:r>
              <a:rPr lang="en-US" sz="1800" baseline="-25000" smtClean="0"/>
              <a:t>2</a:t>
            </a:r>
            <a:r>
              <a:rPr lang="en-US" sz="1800" smtClean="0"/>
              <a:t>). While y</a:t>
            </a:r>
            <a:r>
              <a:rPr lang="en-US" sz="1800" baseline="-25000" smtClean="0"/>
              <a:t>1</a:t>
            </a:r>
            <a:r>
              <a:rPr lang="en-US" sz="1800" smtClean="0"/>
              <a:t> and y</a:t>
            </a:r>
            <a:r>
              <a:rPr lang="en-US" sz="1800" baseline="-25000" smtClean="0"/>
              <a:t>2</a:t>
            </a:r>
            <a:r>
              <a:rPr lang="en-US" sz="1800" smtClean="0"/>
              <a:t> are positive, the model reduces to:</a:t>
            </a:r>
            <a:r>
              <a:rPr lang="en-US" sz="1800" i="1" smtClean="0"/>
              <a:t>	dy</a:t>
            </a:r>
            <a:r>
              <a:rPr lang="en-US" sz="1800" smtClean="0"/>
              <a:t>/</a:t>
            </a:r>
            <a:r>
              <a:rPr lang="en-US" sz="1800" i="1" smtClean="0"/>
              <a:t>dt</a:t>
            </a:r>
            <a:r>
              <a:rPr lang="en-US" sz="1800" smtClean="0"/>
              <a:t> = I-</a:t>
            </a:r>
            <a:r>
              <a:rPr lang="en-US" sz="1800" smtClean="0">
                <a:latin typeface="Symbol" pitchFamily="18" charset="2"/>
              </a:rPr>
              <a:t>l</a:t>
            </a:r>
            <a:r>
              <a:rPr lang="en-US" sz="1800" i="1" smtClean="0"/>
              <a:t>y</a:t>
            </a:r>
            <a:r>
              <a:rPr lang="en-US" sz="1800" smtClean="0"/>
              <a:t>+</a:t>
            </a:r>
            <a:r>
              <a:rPr lang="en-US" sz="1800" smtClean="0">
                <a:latin typeface="Symbol" pitchFamily="18" charset="2"/>
              </a:rPr>
              <a:t>x  </a:t>
            </a:r>
            <a:br>
              <a:rPr lang="en-US" sz="1800" smtClean="0">
                <a:latin typeface="Symbol" pitchFamily="18" charset="2"/>
              </a:rPr>
            </a:br>
            <a:r>
              <a:rPr lang="en-US" sz="1800" smtClean="0">
                <a:latin typeface="Symbol" pitchFamily="18" charset="2"/>
              </a:rPr>
              <a:t>	[</a:t>
            </a:r>
            <a:r>
              <a:rPr lang="en-US" sz="1800" smtClean="0"/>
              <a:t>I=I</a:t>
            </a:r>
            <a:r>
              <a:rPr lang="en-US" sz="1800" baseline="-25000" smtClean="0"/>
              <a:t>1</a:t>
            </a:r>
            <a:r>
              <a:rPr lang="en-US" sz="1800" smtClean="0"/>
              <a:t>-I</a:t>
            </a:r>
            <a:r>
              <a:rPr lang="en-US" sz="1800" baseline="-25000" smtClean="0"/>
              <a:t>2</a:t>
            </a:r>
            <a:r>
              <a:rPr lang="en-US" sz="1800" smtClean="0">
                <a:latin typeface="Symbol" pitchFamily="18" charset="2"/>
              </a:rPr>
              <a:t>; l </a:t>
            </a:r>
            <a:r>
              <a:rPr lang="en-US" sz="1800" smtClean="0"/>
              <a:t>=</a:t>
            </a:r>
            <a:r>
              <a:rPr lang="en-US" sz="1800" smtClean="0">
                <a:latin typeface="Symbol" pitchFamily="18" charset="2"/>
              </a:rPr>
              <a:t> g</a:t>
            </a:r>
            <a:r>
              <a:rPr lang="en-US" sz="1800" smtClean="0"/>
              <a:t>-</a:t>
            </a:r>
            <a:r>
              <a:rPr lang="en-US" sz="1800" smtClean="0">
                <a:latin typeface="Symbol" pitchFamily="18" charset="2"/>
              </a:rPr>
              <a:t>b; x</a:t>
            </a:r>
            <a:r>
              <a:rPr lang="en-US" sz="1800" smtClean="0"/>
              <a:t>=</a:t>
            </a:r>
            <a:r>
              <a:rPr lang="en-US" sz="1800" smtClean="0">
                <a:latin typeface="Symbol" pitchFamily="18" charset="2"/>
              </a:rPr>
              <a:t>x</a:t>
            </a:r>
            <a:r>
              <a:rPr lang="en-US" sz="1800" baseline="-25000" smtClean="0">
                <a:latin typeface="Symbol" pitchFamily="18" charset="2"/>
              </a:rPr>
              <a:t>1</a:t>
            </a:r>
            <a:r>
              <a:rPr lang="en-US" sz="1800" smtClean="0"/>
              <a:t>-</a:t>
            </a:r>
            <a:r>
              <a:rPr lang="en-US" sz="1800" smtClean="0">
                <a:latin typeface="Symbol" pitchFamily="18" charset="2"/>
              </a:rPr>
              <a:t>x</a:t>
            </a:r>
            <a:r>
              <a:rPr lang="en-US" sz="1800" baseline="-25000" smtClean="0">
                <a:latin typeface="Symbol" pitchFamily="18" charset="2"/>
              </a:rPr>
              <a:t>2</a:t>
            </a:r>
            <a:r>
              <a:rPr lang="en-US" sz="1800" smtClean="0">
                <a:latin typeface="Symbol" pitchFamily="18" charset="2"/>
              </a:rPr>
              <a:t>]</a:t>
            </a:r>
            <a:endParaRPr lang="en-US" sz="1800" baseline="-25000" smtClean="0">
              <a:latin typeface="Symbol" pitchFamily="18" charset="2"/>
            </a:endParaRPr>
          </a:p>
          <a:p>
            <a:pPr eaLnBrk="1" hangingPunct="1">
              <a:lnSpc>
                <a:spcPct val="90000"/>
              </a:lnSpc>
              <a:spcAft>
                <a:spcPct val="15000"/>
              </a:spcAft>
              <a:buFontTx/>
              <a:buNone/>
            </a:pPr>
            <a:endParaRPr lang="en-US" sz="1800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2638" y="4440238"/>
            <a:ext cx="2568575" cy="21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42038" y="2386013"/>
            <a:ext cx="2011362" cy="557212"/>
            <a:chOff x="1525" y="2676"/>
            <a:chExt cx="1165" cy="315"/>
          </a:xfrm>
        </p:grpSpPr>
        <p:sp>
          <p:nvSpPr>
            <p:cNvPr id="15378" name="Oval 6"/>
            <p:cNvSpPr>
              <a:spLocks noChangeArrowheads="1"/>
            </p:cNvSpPr>
            <p:nvPr/>
          </p:nvSpPr>
          <p:spPr bwMode="auto">
            <a:xfrm>
              <a:off x="1525" y="2677"/>
              <a:ext cx="319" cy="31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5379" name="Oval 7"/>
            <p:cNvSpPr>
              <a:spLocks noChangeArrowheads="1"/>
            </p:cNvSpPr>
            <p:nvPr/>
          </p:nvSpPr>
          <p:spPr bwMode="auto">
            <a:xfrm>
              <a:off x="2371" y="2676"/>
              <a:ext cx="319" cy="31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15366" name="Freeform 8"/>
          <p:cNvSpPr>
            <a:spLocks/>
          </p:cNvSpPr>
          <p:nvPr/>
        </p:nvSpPr>
        <p:spPr bwMode="auto">
          <a:xfrm>
            <a:off x="6651625" y="2286000"/>
            <a:ext cx="933450" cy="187325"/>
          </a:xfrm>
          <a:custGeom>
            <a:avLst/>
            <a:gdLst>
              <a:gd name="T0" fmla="*/ 0 w 547"/>
              <a:gd name="T1" fmla="*/ 2147483647 h 102"/>
              <a:gd name="T2" fmla="*/ 2147483647 w 547"/>
              <a:gd name="T3" fmla="*/ 0 h 102"/>
              <a:gd name="T4" fmla="*/ 2147483647 w 547"/>
              <a:gd name="T5" fmla="*/ 2147483647 h 102"/>
              <a:gd name="T6" fmla="*/ 0 60000 65536"/>
              <a:gd name="T7" fmla="*/ 0 60000 65536"/>
              <a:gd name="T8" fmla="*/ 0 60000 65536"/>
              <a:gd name="T9" fmla="*/ 0 w 547"/>
              <a:gd name="T10" fmla="*/ 0 h 102"/>
              <a:gd name="T11" fmla="*/ 547 w 547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7" h="102">
                <a:moveTo>
                  <a:pt x="0" y="101"/>
                </a:moveTo>
                <a:cubicBezTo>
                  <a:pt x="48" y="84"/>
                  <a:pt x="195" y="0"/>
                  <a:pt x="286" y="0"/>
                </a:cubicBezTo>
                <a:cubicBezTo>
                  <a:pt x="377" y="0"/>
                  <a:pt x="493" y="81"/>
                  <a:pt x="547" y="10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oval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5367" name="Freeform 9"/>
          <p:cNvSpPr>
            <a:spLocks/>
          </p:cNvSpPr>
          <p:nvPr/>
        </p:nvSpPr>
        <p:spPr bwMode="auto">
          <a:xfrm rot="10800000">
            <a:off x="6708775" y="2855913"/>
            <a:ext cx="896938" cy="161925"/>
          </a:xfrm>
          <a:custGeom>
            <a:avLst/>
            <a:gdLst>
              <a:gd name="T0" fmla="*/ 0 w 547"/>
              <a:gd name="T1" fmla="*/ 2147483647 h 102"/>
              <a:gd name="T2" fmla="*/ 2147483647 w 547"/>
              <a:gd name="T3" fmla="*/ 0 h 102"/>
              <a:gd name="T4" fmla="*/ 2147483647 w 547"/>
              <a:gd name="T5" fmla="*/ 2147483647 h 102"/>
              <a:gd name="T6" fmla="*/ 0 60000 65536"/>
              <a:gd name="T7" fmla="*/ 0 60000 65536"/>
              <a:gd name="T8" fmla="*/ 0 60000 65536"/>
              <a:gd name="T9" fmla="*/ 0 w 547"/>
              <a:gd name="T10" fmla="*/ 0 h 102"/>
              <a:gd name="T11" fmla="*/ 547 w 547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7" h="102">
                <a:moveTo>
                  <a:pt x="0" y="101"/>
                </a:moveTo>
                <a:cubicBezTo>
                  <a:pt x="48" y="84"/>
                  <a:pt x="195" y="0"/>
                  <a:pt x="286" y="0"/>
                </a:cubicBezTo>
                <a:cubicBezTo>
                  <a:pt x="377" y="0"/>
                  <a:pt x="493" y="81"/>
                  <a:pt x="547" y="10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oval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5368" name="Line 10"/>
          <p:cNvSpPr>
            <a:spLocks noChangeShapeType="1"/>
          </p:cNvSpPr>
          <p:nvPr/>
        </p:nvSpPr>
        <p:spPr bwMode="auto">
          <a:xfrm flipH="1" flipV="1">
            <a:off x="6505575" y="2963863"/>
            <a:ext cx="180975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5369" name="Line 11"/>
          <p:cNvSpPr>
            <a:spLocks noChangeShapeType="1"/>
          </p:cNvSpPr>
          <p:nvPr/>
        </p:nvSpPr>
        <p:spPr bwMode="auto">
          <a:xfrm flipV="1">
            <a:off x="7600950" y="2963863"/>
            <a:ext cx="1651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6607175" y="3387725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Symbol" pitchFamily="18" charset="2"/>
              </a:rPr>
              <a:t>I</a:t>
            </a:r>
            <a:r>
              <a:rPr lang="en-US" sz="1200" baseline="-25000"/>
              <a:t>1</a:t>
            </a:r>
          </a:p>
        </p:txBody>
      </p:sp>
      <p:sp>
        <p:nvSpPr>
          <p:cNvPr id="15371" name="Text Box 14"/>
          <p:cNvSpPr txBox="1">
            <a:spLocks noChangeArrowheads="1"/>
          </p:cNvSpPr>
          <p:nvPr/>
        </p:nvSpPr>
        <p:spPr bwMode="auto">
          <a:xfrm>
            <a:off x="7435850" y="3387725"/>
            <a:ext cx="414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Symbol" pitchFamily="18" charset="2"/>
              </a:rPr>
              <a:t>I</a:t>
            </a:r>
            <a:r>
              <a:rPr lang="en-US" sz="1200" baseline="-25000"/>
              <a:t>2</a:t>
            </a:r>
          </a:p>
        </p:txBody>
      </p:sp>
      <p:sp>
        <p:nvSpPr>
          <p:cNvPr id="15372" name="Text Box 15"/>
          <p:cNvSpPr txBox="1">
            <a:spLocks noChangeArrowheads="1"/>
          </p:cNvSpPr>
          <p:nvPr/>
        </p:nvSpPr>
        <p:spPr bwMode="auto">
          <a:xfrm>
            <a:off x="6192838" y="2478088"/>
            <a:ext cx="59372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rPr>
              <a:t>y</a:t>
            </a:r>
            <a:r>
              <a:rPr lang="en-US" altLang="zh-CN" sz="1600" baseline="-250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rPr>
              <a:t>1</a:t>
            </a:r>
          </a:p>
        </p:txBody>
      </p:sp>
      <p:sp>
        <p:nvSpPr>
          <p:cNvPr id="15373" name="Text Box 16"/>
          <p:cNvSpPr txBox="1">
            <a:spLocks noChangeArrowheads="1"/>
          </p:cNvSpPr>
          <p:nvPr/>
        </p:nvSpPr>
        <p:spPr bwMode="auto">
          <a:xfrm>
            <a:off x="7653338" y="2465388"/>
            <a:ext cx="495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6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rPr>
              <a:t>y</a:t>
            </a:r>
            <a:r>
              <a:rPr lang="en-US" altLang="zh-CN" sz="1600" baseline="-25000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rPr>
              <a:t>2</a:t>
            </a:r>
          </a:p>
        </p:txBody>
      </p:sp>
      <p:pic>
        <p:nvPicPr>
          <p:cNvPr id="15374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7600" y="2903538"/>
            <a:ext cx="90488" cy="382587"/>
          </a:xfrm>
          <a:prstGeom prst="rect">
            <a:avLst/>
          </a:prstGeom>
          <a:solidFill>
            <a:srgbClr val="FF0000">
              <a:alpha val="18039"/>
            </a:srgbClr>
          </a:solidFill>
          <a:ln w="9525">
            <a:noFill/>
            <a:miter lim="800000"/>
            <a:headEnd/>
            <a:tailEnd/>
          </a:ln>
        </p:spPr>
      </p:pic>
      <p:pic>
        <p:nvPicPr>
          <p:cNvPr id="15375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8550" y="3349625"/>
            <a:ext cx="90488" cy="384175"/>
          </a:xfrm>
          <a:prstGeom prst="rect">
            <a:avLst/>
          </a:prstGeom>
          <a:solidFill>
            <a:srgbClr val="FF0000">
              <a:alpha val="18039"/>
            </a:srgbClr>
          </a:solidFill>
          <a:ln w="9525">
            <a:noFill/>
            <a:miter lim="800000"/>
            <a:headEnd/>
            <a:tailEnd/>
          </a:ln>
        </p:spPr>
      </p:pic>
      <p:pic>
        <p:nvPicPr>
          <p:cNvPr id="15376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2100" y="2933700"/>
            <a:ext cx="90488" cy="382588"/>
          </a:xfrm>
          <a:prstGeom prst="rect">
            <a:avLst/>
          </a:prstGeom>
          <a:solidFill>
            <a:srgbClr val="FF0000">
              <a:alpha val="18039"/>
            </a:srgbClr>
          </a:solidFill>
          <a:ln w="9525">
            <a:noFill/>
            <a:miter lim="800000"/>
            <a:headEnd/>
            <a:tailEnd/>
          </a:ln>
        </p:spPr>
      </p:pic>
      <p:pic>
        <p:nvPicPr>
          <p:cNvPr id="15377" name="Picture 2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42263" y="3368675"/>
            <a:ext cx="92075" cy="382588"/>
          </a:xfrm>
          <a:prstGeom prst="rect">
            <a:avLst/>
          </a:prstGeom>
          <a:solidFill>
            <a:srgbClr val="FF0000">
              <a:alpha val="18039"/>
            </a:srgb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Time-accuracy curves for different |</a:t>
            </a:r>
            <a:r>
              <a:rPr lang="en-US" i="1" smtClean="0"/>
              <a:t>k</a:t>
            </a:r>
            <a:r>
              <a:rPr lang="en-US" smtClean="0"/>
              <a:t>-</a:t>
            </a:r>
            <a:r>
              <a:rPr lang="en-US" smtClean="0">
                <a:latin typeface="Symbol" pitchFamily="18" charset="2"/>
              </a:rPr>
              <a:t>b</a:t>
            </a:r>
            <a:r>
              <a:rPr lang="en-US" smtClean="0"/>
              <a:t>| or |</a:t>
            </a:r>
            <a:r>
              <a:rPr lang="en-US" smtClean="0">
                <a:latin typeface="Symbol" pitchFamily="18" charset="2"/>
              </a:rPr>
              <a:t>l</a:t>
            </a:r>
            <a:r>
              <a:rPr lang="en-US" smtClean="0"/>
              <a:t>|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133600"/>
            <a:ext cx="5283200" cy="405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765925" y="2320925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|k</a:t>
            </a:r>
            <a:r>
              <a:rPr lang="en-US" sz="2400">
                <a:latin typeface="Times New Roman" pitchFamily="18" charset="0"/>
              </a:rPr>
              <a:t>-</a:t>
            </a:r>
            <a:r>
              <a:rPr lang="en-US" sz="2400">
                <a:latin typeface="Symbol" pitchFamily="18" charset="2"/>
              </a:rPr>
              <a:t>b| </a:t>
            </a:r>
            <a:r>
              <a:rPr lang="en-US" sz="2400">
                <a:latin typeface="Times New Roman" pitchFamily="18" charset="0"/>
              </a:rPr>
              <a:t>=  0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781800" y="2736850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|k</a:t>
            </a:r>
            <a:r>
              <a:rPr lang="en-US" sz="2400">
                <a:latin typeface="Times New Roman" pitchFamily="18" charset="0"/>
              </a:rPr>
              <a:t>-</a:t>
            </a:r>
            <a:r>
              <a:rPr lang="en-US" sz="2400">
                <a:latin typeface="Symbol" pitchFamily="18" charset="2"/>
              </a:rPr>
              <a:t>b| </a:t>
            </a:r>
            <a:r>
              <a:rPr lang="en-US" sz="2400">
                <a:latin typeface="Times New Roman" pitchFamily="18" charset="0"/>
              </a:rPr>
              <a:t>= .2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6765925" y="3082925"/>
            <a:ext cx="1284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|k</a:t>
            </a:r>
            <a:r>
              <a:rPr lang="en-US" sz="2400">
                <a:latin typeface="Times New Roman" pitchFamily="18" charset="0"/>
              </a:rPr>
              <a:t>-</a:t>
            </a:r>
            <a:r>
              <a:rPr lang="en-US" sz="2400">
                <a:latin typeface="Symbol" pitchFamily="18" charset="2"/>
              </a:rPr>
              <a:t>b|</a:t>
            </a:r>
            <a:r>
              <a:rPr lang="en-US" sz="2400">
                <a:latin typeface="Times New Roman" pitchFamily="18" charset="0"/>
              </a:rPr>
              <a:t> = 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9"/>
          <p:cNvPicPr>
            <a:picLocks noChangeAspect="1" noChangeArrowheads="1"/>
          </p:cNvPicPr>
          <p:nvPr/>
        </p:nvPicPr>
        <p:blipFill>
          <a:blip r:embed="rId2" cstate="print"/>
          <a:srcRect l="8897"/>
          <a:stretch>
            <a:fillRect/>
          </a:stretch>
        </p:blipFill>
        <p:spPr bwMode="auto">
          <a:xfrm>
            <a:off x="2246313" y="998538"/>
            <a:ext cx="5827712" cy="487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5" name="Text Box 11"/>
          <p:cNvSpPr txBox="1">
            <a:spLocks noChangeArrowheads="1"/>
          </p:cNvSpPr>
          <p:nvPr/>
        </p:nvSpPr>
        <p:spPr bwMode="auto">
          <a:xfrm rot="-5400000">
            <a:off x="641350" y="2649538"/>
            <a:ext cx="26495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Trebuchet MS" pitchFamily="34" charset="0"/>
              </a:rPr>
              <a:t>Prob. Correct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Kiani, Hanks and Shadlen 2008</a:t>
            </a: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609600" y="1524000"/>
            <a:ext cx="81534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/>
              <a:t>Random motion stimuli of different coherences.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/>
              <a:t>Stimulus duration follows an exponential distribution.  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/>
              <a:t>‘go’ cue can occur at stimulus offset; response must occur within 500 msec to earn reward.</a:t>
            </a:r>
          </a:p>
        </p:txBody>
      </p:sp>
      <p:pic>
        <p:nvPicPr>
          <p:cNvPr id="1946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733800"/>
            <a:ext cx="70866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Rectangle 8"/>
          <p:cNvSpPr>
            <a:spLocks noChangeArrowheads="1"/>
          </p:cNvSpPr>
          <p:nvPr/>
        </p:nvSpPr>
        <p:spPr bwMode="auto">
          <a:xfrm>
            <a:off x="1295400" y="5257800"/>
            <a:ext cx="12954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9462" name="Rectangle 9"/>
          <p:cNvSpPr>
            <a:spLocks noChangeArrowheads="1"/>
          </p:cNvSpPr>
          <p:nvPr/>
        </p:nvSpPr>
        <p:spPr bwMode="auto">
          <a:xfrm>
            <a:off x="2438400" y="3962400"/>
            <a:ext cx="12954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</a:rPr>
              <a:t>The earlier the pulse, the more it matters</a:t>
            </a:r>
            <a:br>
              <a:rPr lang="en-US" sz="3200" smtClean="0">
                <a:solidFill>
                  <a:schemeClr val="tx1"/>
                </a:solidFill>
              </a:rPr>
            </a:br>
            <a:r>
              <a:rPr lang="en-US" sz="3200" smtClean="0">
                <a:solidFill>
                  <a:schemeClr val="tx1"/>
                </a:solidFill>
              </a:rPr>
              <a:t>(Kiani et al, 2008)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49312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>
                  <a:solidFill>
                    <a:schemeClr val="tx1"/>
                  </a:solidFill>
                </a:ln>
              </a:rPr>
              <a:t>DFT Example</a:t>
            </a:r>
            <a:r>
              <a:rPr lang="en-US" dirty="0">
                <a:ln>
                  <a:solidFill>
                    <a:schemeClr val="tx1"/>
                  </a:solidFill>
                </a:ln>
              </a:rPr>
              <a:t>: College choice</a:t>
            </a:r>
          </a:p>
        </p:txBody>
      </p:sp>
      <p:sp>
        <p:nvSpPr>
          <p:cNvPr id="36994" name="Rectangle 130"/>
          <p:cNvSpPr>
            <a:spLocks noGrp="1" noChangeArrowheads="1"/>
          </p:cNvSpPr>
          <p:nvPr>
            <p:ph idx="1"/>
          </p:nvPr>
        </p:nvSpPr>
        <p:spPr>
          <a:xfrm>
            <a:off x="457200" y="4343400"/>
            <a:ext cx="5638800" cy="17526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sz="2400">
                <a:solidFill>
                  <a:schemeClr val="folHlink"/>
                </a:solidFill>
              </a:rPr>
              <a:t>Attention shifting</a:t>
            </a:r>
          </a:p>
          <a:p>
            <a:r>
              <a:rPr lang="en-US" sz="2400">
                <a:solidFill>
                  <a:schemeClr val="folHlink"/>
                </a:solidFill>
              </a:rPr>
              <a:t>Evaluation of relative values</a:t>
            </a:r>
          </a:p>
          <a:p>
            <a:r>
              <a:rPr lang="en-US" sz="2400">
                <a:solidFill>
                  <a:schemeClr val="folHlink"/>
                </a:solidFill>
              </a:rPr>
              <a:t>Preference updating</a:t>
            </a:r>
          </a:p>
          <a:p>
            <a:r>
              <a:rPr lang="en-US" sz="2400">
                <a:solidFill>
                  <a:schemeClr val="folHlink"/>
                </a:solidFill>
              </a:rPr>
              <a:t>Decision threshold</a:t>
            </a:r>
          </a:p>
        </p:txBody>
      </p:sp>
      <p:graphicFrame>
        <p:nvGraphicFramePr>
          <p:cNvPr id="36992" name="Group 12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31288664"/>
              </p:ext>
            </p:extLst>
          </p:nvPr>
        </p:nvGraphicFramePr>
        <p:xfrm>
          <a:off x="1436688" y="2286000"/>
          <a:ext cx="6869112" cy="1749108"/>
        </p:xfrm>
        <a:graphic>
          <a:graphicData uri="http://schemas.openxmlformats.org/drawingml/2006/table">
            <a:tbl>
              <a:tblPr/>
              <a:tblGrid>
                <a:gridCol w="1370012"/>
                <a:gridCol w="1363663"/>
                <a:gridCol w="1400175"/>
                <a:gridCol w="1365250"/>
                <a:gridCol w="1370012"/>
              </a:tblGrid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Ratio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Reputation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SAT score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Activities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Adams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48A5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.05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48A54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48A5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90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948A54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48A5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800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48A54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48A5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50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948A54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Buchanan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48A5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.04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948A54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48A5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70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948A54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48A5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900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48A54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48A5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80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48A54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Coolidge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48A5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.03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948A54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48A5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80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948A54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948A5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1000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948A54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48A54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20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48A54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064" name="Group 20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68311287"/>
              </p:ext>
            </p:extLst>
          </p:nvPr>
        </p:nvGraphicFramePr>
        <p:xfrm>
          <a:off x="2819400" y="1600200"/>
          <a:ext cx="5486400" cy="731520"/>
        </p:xfrm>
        <a:graphic>
          <a:graphicData uri="http://schemas.openxmlformats.org/drawingml/2006/table">
            <a:tbl>
              <a:tblPr/>
              <a:tblGrid>
                <a:gridCol w="1362075"/>
                <a:gridCol w="1395413"/>
                <a:gridCol w="1362075"/>
                <a:gridCol w="1366837"/>
              </a:tblGrid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w</a:t>
                      </a:r>
                      <a:r>
                        <a:rPr kumimoji="0" lang="en-US" sz="1800" b="0" i="1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Fac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w</a:t>
                      </a:r>
                      <a:r>
                        <a:rPr kumimoji="0" lang="en-US" sz="1800" b="0" i="1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Rep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w</a:t>
                      </a:r>
                      <a:r>
                        <a:rPr kumimoji="0" lang="en-US" sz="1800" b="0" i="1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SAT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w</a:t>
                      </a:r>
                      <a:r>
                        <a:rPr kumimoji="0" lang="en-US" sz="1800" b="0" i="1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Act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0.40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0.30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0.20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0.10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156" name="Group 29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23101342"/>
              </p:ext>
            </p:extLst>
          </p:nvPr>
        </p:nvGraphicFramePr>
        <p:xfrm>
          <a:off x="1436688" y="2280091"/>
          <a:ext cx="6869112" cy="1749108"/>
        </p:xfrm>
        <a:graphic>
          <a:graphicData uri="http://schemas.openxmlformats.org/drawingml/2006/table">
            <a:tbl>
              <a:tblPr/>
              <a:tblGrid>
                <a:gridCol w="1370012"/>
                <a:gridCol w="1363663"/>
                <a:gridCol w="1400175"/>
                <a:gridCol w="1365250"/>
                <a:gridCol w="1370012"/>
              </a:tblGrid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endParaRPr kumimoji="0" lang="de-D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EBED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Ratio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D3EBED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3EBED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Reputation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D3EBED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D3EBED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SAT score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D3EBED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D3EBED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Activities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D3EBED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Adams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1.00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1.00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.80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.63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Buchanan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.80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.78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.90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1.00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Coolidge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.60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.89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1.00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.25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237" name="Text Box 373"/>
          <p:cNvSpPr txBox="1">
            <a:spLocks noChangeArrowheads="1"/>
          </p:cNvSpPr>
          <p:nvPr/>
        </p:nvSpPr>
        <p:spPr bwMode="auto">
          <a:xfrm>
            <a:off x="685800" y="2830513"/>
            <a:ext cx="68480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30000"/>
              </a:spcAft>
            </a:pPr>
            <a:r>
              <a:rPr lang="en-US" sz="2000" b="1" smtClean="0">
                <a:latin typeface="Arial" charset="0"/>
                <a:ea typeface="ＭＳ Ｐゴシック" charset="0"/>
              </a:rPr>
              <a:t>.923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30000"/>
              </a:spcAft>
            </a:pPr>
            <a:r>
              <a:rPr lang="en-US" sz="2000" b="1" smtClean="0">
                <a:latin typeface="Arial" charset="0"/>
                <a:ea typeface="ＭＳ Ｐゴシック" charset="0"/>
              </a:rPr>
              <a:t>.834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30000"/>
              </a:spcAft>
            </a:pPr>
            <a:r>
              <a:rPr lang="en-US" sz="2000" b="1" smtClean="0">
                <a:latin typeface="Arial" charset="0"/>
                <a:ea typeface="ＭＳ Ｐゴシック" charset="0"/>
              </a:rPr>
              <a:t>.732</a:t>
            </a:r>
          </a:p>
        </p:txBody>
      </p:sp>
    </p:spTree>
    <p:extLst>
      <p:ext uri="{BB962C8B-B14F-4D97-AF65-F5344CB8AC3E}">
        <p14:creationId xmlns="" xmlns:p14="http://schemas.microsoft.com/office/powerpoint/2010/main" val="846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6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72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6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94" grpId="0" build="p"/>
      <p:bldP spid="3723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r>
              <a:rPr lang="en-AU" altLang="en-US" smtClean="0"/>
              <a:t>Why Model Decisions?</a:t>
            </a:r>
          </a:p>
        </p:txBody>
      </p:sp>
      <p:pic>
        <p:nvPicPr>
          <p:cNvPr id="3" name="Picture 4" descr="sa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0200" y="1916113"/>
            <a:ext cx="4751388" cy="472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 flipH="1">
            <a:off x="4787900" y="2492375"/>
            <a:ext cx="1944688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</p:cxn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4787900" y="4365625"/>
            <a:ext cx="863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787900" y="2349500"/>
            <a:ext cx="273685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 flipH="1" flipV="1">
            <a:off x="7667625" y="2349500"/>
            <a:ext cx="73025" cy="3671888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>
            <a:cxnSpLocks noChangeShapeType="1"/>
          </p:cNvCxnSpPr>
          <p:nvPr/>
        </p:nvCxnSpPr>
        <p:spPr bwMode="auto">
          <a:xfrm>
            <a:off x="6732588" y="2492375"/>
            <a:ext cx="71437" cy="3529013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5846763" y="3573463"/>
            <a:ext cx="0" cy="2447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5651500" y="4365625"/>
            <a:ext cx="0" cy="16557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4859338" y="3573463"/>
            <a:ext cx="9366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787900" y="1412875"/>
            <a:ext cx="3673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altLang="en-US"/>
              <a:t>Speed-Accuracy Tradeoff</a:t>
            </a:r>
          </a:p>
        </p:txBody>
      </p:sp>
      <p:graphicFrame>
        <p:nvGraphicFramePr>
          <p:cNvPr id="36" name="Diagram 35"/>
          <p:cNvGraphicFramePr/>
          <p:nvPr/>
        </p:nvGraphicFramePr>
        <p:xfrm>
          <a:off x="539552" y="1558474"/>
          <a:ext cx="3528392" cy="5110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835150" y="3573463"/>
            <a:ext cx="852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altLang="en-US"/>
              <a:t>EAM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84213" y="1484313"/>
            <a:ext cx="33655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AU" altLang="en-US"/>
              <a:t>Evidence Accumulation </a:t>
            </a:r>
          </a:p>
          <a:p>
            <a:pPr algn="ctr"/>
            <a:r>
              <a:rPr lang="en-AU" altLang="en-US"/>
              <a:t>Model (EAM)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Graphic spid="36" grpId="0">
        <p:bldAsOne/>
      </p:bldGraphic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71438"/>
            <a:ext cx="4806950" cy="9461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 smtClean="0">
                <a:ea typeface="+mj-ea"/>
              </a:rPr>
              <a:t>Why does it matter? </a:t>
            </a:r>
            <a:endParaRPr lang="en-AU" dirty="0">
              <a:ea typeface="+mj-ea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0825" y="3632200"/>
            <a:ext cx="466248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AU" sz="2000" b="1" dirty="0" smtClean="0"/>
              <a:t>Does aging slow your clock?</a:t>
            </a:r>
          </a:p>
          <a:p>
            <a:pPr>
              <a:defRPr/>
            </a:pPr>
            <a:endParaRPr lang="en-AU" sz="800" dirty="0" smtClean="0"/>
          </a:p>
          <a:p>
            <a:pPr>
              <a:defRPr/>
            </a:pPr>
            <a:r>
              <a:rPr lang="en-AU" sz="2000" dirty="0" smtClean="0"/>
              <a:t>Diffusion-model analysis (many papers by Ratcliff and co): </a:t>
            </a:r>
          </a:p>
          <a:p>
            <a:pPr marL="457200" indent="-457200">
              <a:buFontTx/>
              <a:buAutoNum type="arabicParenR"/>
              <a:defRPr/>
            </a:pPr>
            <a:r>
              <a:rPr lang="en-AU" sz="2000" dirty="0" smtClean="0"/>
              <a:t>slowed fingers (non-decision time),</a:t>
            </a:r>
          </a:p>
          <a:p>
            <a:pPr marL="457200" indent="-457200">
              <a:buFontTx/>
              <a:buAutoNum type="arabicParenR"/>
              <a:defRPr/>
            </a:pPr>
            <a:r>
              <a:rPr lang="en-AU" sz="2000" dirty="0" smtClean="0"/>
              <a:t>more cautious (higher threshold), </a:t>
            </a:r>
          </a:p>
          <a:p>
            <a:pPr marL="457200" indent="-457200">
              <a:buFontTx/>
              <a:buAutoNum type="arabicParenR"/>
              <a:defRPr/>
            </a:pPr>
            <a:r>
              <a:rPr lang="en-AU" sz="2000" dirty="0" smtClean="0"/>
              <a:t>the rate &amp; quality of evidence preserved (except for fine perceptual discriminations).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79388" y="981075"/>
            <a:ext cx="467995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AU" sz="2000" b="1" dirty="0" smtClean="0"/>
              <a:t>What causes slowing in people with Schizophrenia?</a:t>
            </a:r>
          </a:p>
          <a:p>
            <a:pPr marL="457200" indent="-457200">
              <a:buFontTx/>
              <a:buAutoNum type="arabicParenR"/>
              <a:defRPr/>
            </a:pPr>
            <a:r>
              <a:rPr lang="en-AU" sz="2000" dirty="0" smtClean="0"/>
              <a:t>Slowing pervasive in Sz</a:t>
            </a:r>
          </a:p>
          <a:p>
            <a:pPr marL="457200" indent="-457200">
              <a:buFontTx/>
              <a:buAutoNum type="arabicParenR"/>
              <a:defRPr/>
            </a:pPr>
            <a:r>
              <a:rPr lang="en-AU" sz="2000" dirty="0" smtClean="0"/>
              <a:t>Errors less studied/more equivocal</a:t>
            </a:r>
          </a:p>
          <a:p>
            <a:pPr marL="457200" indent="-457200">
              <a:buFontTx/>
              <a:buAutoNum type="arabicParenR"/>
              <a:defRPr/>
            </a:pPr>
            <a:r>
              <a:rPr lang="en-AU" sz="2000" dirty="0" smtClean="0"/>
              <a:t>We found a tradeoff with rate effects masked by greater caution.</a:t>
            </a:r>
          </a:p>
          <a:p>
            <a:pPr>
              <a:defRPr/>
            </a:pPr>
            <a:endParaRPr lang="en-AU" sz="800" dirty="0" smtClean="0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7650" y="-26988"/>
            <a:ext cx="3816350" cy="33115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063" y="3429000"/>
            <a:ext cx="3313112" cy="2952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7950" y="3068638"/>
            <a:ext cx="88566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altLang="en-US" sz="1200"/>
              <a:t>Heathcote, A., Suraev, A., Curley, S., Love, J. &amp; Michie, P. (invited resubmission).  Decision processes and the slowing of simple choices in schizophrenia, </a:t>
            </a:r>
            <a:r>
              <a:rPr lang="en-AU" altLang="en-US" sz="1200" i="1"/>
              <a:t>Journal of Abnormal Psychology</a:t>
            </a:r>
            <a:endParaRPr lang="en-AU" altLang="en-US" sz="1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7950" y="6308725"/>
            <a:ext cx="8712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altLang="en-US" sz="2000" b="1"/>
              <a:t>Speculation:</a:t>
            </a:r>
            <a:r>
              <a:rPr lang="en-AU" altLang="en-US" sz="2000"/>
              <a:t> might pre-dementia have a different signature?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13" y="101600"/>
            <a:ext cx="4806950" cy="9461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AU" dirty="0" smtClean="0">
                <a:ea typeface="+mj-ea"/>
              </a:rPr>
              <a:t>Caution or Inflexibility?</a:t>
            </a:r>
            <a:endParaRPr lang="en-AU" dirty="0">
              <a:ea typeface="+mj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9225" y="260350"/>
            <a:ext cx="3924300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5288" y="1557338"/>
            <a:ext cx="46085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altLang="en-US" sz="2000"/>
              <a:t>Sub-thalamic nuclus (STN) controls caution: BOLD correlates with LBA.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95288" y="2349500"/>
            <a:ext cx="4392612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altLang="en-US" sz="1200"/>
              <a:t>Forstmann, B. U., Dutilh, G., Brown, S., Neumann, J., Cramon, Von, D. Y., Ridderinkhof, K. R., &amp; Wagenmakers, E.-J. (2008). Striatum and pre-SMA facilitate decision-making under time pressure. </a:t>
            </a:r>
            <a:r>
              <a:rPr lang="en-AU" altLang="en-US" sz="1200" b="1" i="1"/>
              <a:t>PNAS</a:t>
            </a:r>
            <a:r>
              <a:rPr lang="en-AU" altLang="en-US" sz="1200"/>
              <a:t>, </a:t>
            </a:r>
            <a:r>
              <a:rPr lang="en-AU" altLang="en-US" sz="1200" i="1"/>
              <a:t>105</a:t>
            </a:r>
            <a:r>
              <a:rPr lang="en-AU" altLang="en-US" sz="1200"/>
              <a:t>(45), 17538–17542</a:t>
            </a:r>
            <a:r>
              <a:rPr lang="en-AU" altLang="en-US" sz="1400"/>
              <a:t>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9263" y="5949950"/>
            <a:ext cx="86772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altLang="en-US" sz="1200"/>
              <a:t>Mansfield, E. L., Karayanidis, F., Jamadar, S., Heathcote, A., &amp; Forstmann, B. U. (2011). Adjustments of Response Threshold during Task Switching. </a:t>
            </a:r>
            <a:r>
              <a:rPr lang="en-AU" altLang="en-US" sz="1200" b="1" i="1"/>
              <a:t>Journal of Neuroscience</a:t>
            </a:r>
            <a:r>
              <a:rPr lang="en-AU" altLang="en-US" sz="1200"/>
              <a:t>, </a:t>
            </a:r>
            <a:r>
              <a:rPr lang="en-AU" altLang="en-US" sz="1200" i="1"/>
              <a:t>31</a:t>
            </a:r>
            <a:r>
              <a:rPr lang="en-AU" altLang="en-US" sz="1200"/>
              <a:t>(41), 14688–14692.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0825" y="5445125"/>
            <a:ext cx="8713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altLang="en-US" sz="2000"/>
              <a:t>Joining the party: STN BOLD - DDM threshold correlated in task-switching.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00113" y="3933825"/>
            <a:ext cx="7704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altLang="en-US" sz="1200"/>
              <a:t>Forstmann, B. U., Anwander, A., Schäfer, A., Neumann, J., Brown, S., et al. (2010). Cortico-striatal connections predict control over speed and accuracy in perceptual decision making. </a:t>
            </a:r>
            <a:r>
              <a:rPr lang="en-AU" altLang="en-US" sz="1200" b="1" i="1"/>
              <a:t>PNAS</a:t>
            </a:r>
            <a:r>
              <a:rPr lang="en-AU" altLang="en-US" sz="1200"/>
              <a:t>, </a:t>
            </a:r>
            <a:r>
              <a:rPr lang="en-AU" altLang="en-US" sz="1200" i="1"/>
              <a:t>107</a:t>
            </a:r>
            <a:r>
              <a:rPr lang="en-AU" altLang="en-US" sz="1200"/>
              <a:t>(36), 15916–15920.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71550" y="4941888"/>
            <a:ext cx="74882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altLang="en-US" sz="1200"/>
              <a:t>Forstmann, B. U., Tittgemeyer, M., Wagenmakers, E. J., Derrfuss, J., Imperati, D., &amp; Brown, S. (2011). The Speed-Accuracy Tradeoff in the Elderly Brain. </a:t>
            </a:r>
            <a:r>
              <a:rPr lang="en-AU" altLang="en-US" sz="1200" i="1"/>
              <a:t>Journal of Neuroscience</a:t>
            </a:r>
            <a:r>
              <a:rPr lang="en-AU" altLang="en-US" sz="1200"/>
              <a:t>, </a:t>
            </a:r>
            <a:r>
              <a:rPr lang="en-AU" altLang="en-US" sz="1200" i="1"/>
              <a:t>31</a:t>
            </a:r>
            <a:r>
              <a:rPr lang="en-AU" altLang="en-US" sz="1200"/>
              <a:t>(47), 17242–17249.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5288" y="3429000"/>
            <a:ext cx="8569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altLang="en-US" sz="2000"/>
              <a:t>Ability to change threshold depends on tract strength from pre-SMA.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96863" y="4508500"/>
            <a:ext cx="8856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altLang="en-US" sz="2000"/>
              <a:t>Tract strength  weakened by age (less able to be </a:t>
            </a:r>
            <a:r>
              <a:rPr lang="en-AU" altLang="en-AU" sz="2000"/>
              <a:t>“</a:t>
            </a:r>
            <a:r>
              <a:rPr lang="en-AU" altLang="en-US" sz="2000"/>
              <a:t>fast-but-careless</a:t>
            </a:r>
            <a:r>
              <a:rPr lang="en-AU" altLang="en-AU" sz="2000"/>
              <a:t>”</a:t>
            </a:r>
            <a:r>
              <a:rPr lang="en-AU" altLang="en-US" sz="20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9" grpId="0"/>
      <p:bldP spid="10" grpId="0"/>
      <p:bldP spid="3" grpId="0"/>
      <p:bldP spid="7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r>
              <a:rPr lang="en-AU" altLang="en-US" smtClean="0"/>
              <a:t>Task Switching</a:t>
            </a:r>
          </a:p>
        </p:txBody>
      </p:sp>
      <p:sp>
        <p:nvSpPr>
          <p:cNvPr id="12291" name="TextBox 3"/>
          <p:cNvSpPr txBox="1">
            <a:spLocks noChangeArrowheads="1"/>
          </p:cNvSpPr>
          <p:nvPr/>
        </p:nvSpPr>
        <p:spPr bwMode="auto">
          <a:xfrm>
            <a:off x="344488" y="1436688"/>
            <a:ext cx="8556625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altLang="en-US" sz="3200">
                <a:solidFill>
                  <a:srgbClr val="FF0000"/>
                </a:solidFill>
              </a:rPr>
              <a:t>&lt;5</a:t>
            </a:r>
            <a:r>
              <a:rPr lang="en-AU" altLang="en-US" sz="3200"/>
              <a:t> or </a:t>
            </a:r>
            <a:r>
              <a:rPr lang="en-AU" altLang="en-US" sz="3200">
                <a:solidFill>
                  <a:srgbClr val="008000"/>
                </a:solidFill>
              </a:rPr>
              <a:t>ODD</a:t>
            </a:r>
            <a:r>
              <a:rPr lang="en-AU" altLang="en-US" sz="3200"/>
              <a:t> = left                   </a:t>
            </a:r>
            <a:r>
              <a:rPr lang="en-AU" altLang="en-US" sz="3200">
                <a:solidFill>
                  <a:srgbClr val="FF0000"/>
                </a:solidFill>
              </a:rPr>
              <a:t>&gt;5</a:t>
            </a:r>
            <a:r>
              <a:rPr lang="en-AU" altLang="en-US" sz="3200"/>
              <a:t> or </a:t>
            </a:r>
            <a:r>
              <a:rPr lang="en-AU" altLang="en-US" sz="3200">
                <a:solidFill>
                  <a:srgbClr val="008000"/>
                </a:solidFill>
              </a:rPr>
              <a:t>even</a:t>
            </a:r>
            <a:r>
              <a:rPr lang="en-AU" altLang="en-US" sz="3200"/>
              <a:t> = right</a:t>
            </a:r>
          </a:p>
        </p:txBody>
      </p:sp>
      <p:sp>
        <p:nvSpPr>
          <p:cNvPr id="18" name="Frame 17"/>
          <p:cNvSpPr>
            <a:spLocks/>
          </p:cNvSpPr>
          <p:nvPr/>
        </p:nvSpPr>
        <p:spPr bwMode="auto">
          <a:xfrm>
            <a:off x="3532188" y="2205038"/>
            <a:ext cx="1760537" cy="1593850"/>
          </a:xfrm>
          <a:custGeom>
            <a:avLst/>
            <a:gdLst>
              <a:gd name="T0" fmla="*/ 0 w 1760537"/>
              <a:gd name="T1" fmla="*/ 0 h 1593850"/>
              <a:gd name="T2" fmla="*/ 1760537 w 1760537"/>
              <a:gd name="T3" fmla="*/ 0 h 1593850"/>
              <a:gd name="T4" fmla="*/ 1760537 w 1760537"/>
              <a:gd name="T5" fmla="*/ 1593850 h 1593850"/>
              <a:gd name="T6" fmla="*/ 0 w 1760537"/>
              <a:gd name="T7" fmla="*/ 1593850 h 1593850"/>
              <a:gd name="T8" fmla="*/ 0 w 1760537"/>
              <a:gd name="T9" fmla="*/ 0 h 1593850"/>
              <a:gd name="T10" fmla="*/ 199231 w 1760537"/>
              <a:gd name="T11" fmla="*/ 199231 h 1593850"/>
              <a:gd name="T12" fmla="*/ 199231 w 1760537"/>
              <a:gd name="T13" fmla="*/ 1394619 h 1593850"/>
              <a:gd name="T14" fmla="*/ 1561306 w 1760537"/>
              <a:gd name="T15" fmla="*/ 1394619 h 1593850"/>
              <a:gd name="T16" fmla="*/ 1561306 w 1760537"/>
              <a:gd name="T17" fmla="*/ 199231 h 1593850"/>
              <a:gd name="T18" fmla="*/ 199231 w 1760537"/>
              <a:gd name="T19" fmla="*/ 199231 h 15938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60537" h="1593850">
                <a:moveTo>
                  <a:pt x="0" y="0"/>
                </a:moveTo>
                <a:lnTo>
                  <a:pt x="1760537" y="0"/>
                </a:lnTo>
                <a:lnTo>
                  <a:pt x="1760537" y="1593850"/>
                </a:lnTo>
                <a:lnTo>
                  <a:pt x="0" y="1593850"/>
                </a:lnTo>
                <a:lnTo>
                  <a:pt x="0" y="0"/>
                </a:lnTo>
                <a:close/>
                <a:moveTo>
                  <a:pt x="199231" y="199231"/>
                </a:moveTo>
                <a:lnTo>
                  <a:pt x="199231" y="1394619"/>
                </a:lnTo>
                <a:lnTo>
                  <a:pt x="1561306" y="1394619"/>
                </a:lnTo>
                <a:lnTo>
                  <a:pt x="1561306" y="199231"/>
                </a:lnTo>
                <a:lnTo>
                  <a:pt x="199231" y="199231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AU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179888" y="2708275"/>
            <a:ext cx="4143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altLang="en-US" sz="3200"/>
              <a:t>1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235450" y="2708275"/>
            <a:ext cx="4127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altLang="en-US" sz="3200"/>
              <a:t>7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179888" y="2708275"/>
            <a:ext cx="4143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altLang="en-US" sz="3200"/>
              <a:t>3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179888" y="2717800"/>
            <a:ext cx="4143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altLang="en-US" sz="3200"/>
              <a:t>9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179888" y="2709863"/>
            <a:ext cx="4143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altLang="en-US" sz="3200"/>
              <a:t>2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235450" y="2709863"/>
            <a:ext cx="4127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altLang="en-US" sz="3200"/>
              <a:t>4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179888" y="2709863"/>
            <a:ext cx="4143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altLang="en-US" sz="3200"/>
              <a:t>6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179888" y="2733675"/>
            <a:ext cx="4143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altLang="en-US" sz="3200"/>
              <a:t>8</a:t>
            </a:r>
          </a:p>
        </p:txBody>
      </p:sp>
      <p:sp>
        <p:nvSpPr>
          <p:cNvPr id="26" name="Frame 25"/>
          <p:cNvSpPr>
            <a:spLocks/>
          </p:cNvSpPr>
          <p:nvPr/>
        </p:nvSpPr>
        <p:spPr bwMode="auto">
          <a:xfrm>
            <a:off x="3532188" y="2205038"/>
            <a:ext cx="1760537" cy="1593850"/>
          </a:xfrm>
          <a:custGeom>
            <a:avLst/>
            <a:gdLst>
              <a:gd name="T0" fmla="*/ 0 w 1760537"/>
              <a:gd name="T1" fmla="*/ 0 h 1593850"/>
              <a:gd name="T2" fmla="*/ 1760537 w 1760537"/>
              <a:gd name="T3" fmla="*/ 0 h 1593850"/>
              <a:gd name="T4" fmla="*/ 1760537 w 1760537"/>
              <a:gd name="T5" fmla="*/ 1593850 h 1593850"/>
              <a:gd name="T6" fmla="*/ 0 w 1760537"/>
              <a:gd name="T7" fmla="*/ 1593850 h 1593850"/>
              <a:gd name="T8" fmla="*/ 0 w 1760537"/>
              <a:gd name="T9" fmla="*/ 0 h 1593850"/>
              <a:gd name="T10" fmla="*/ 199231 w 1760537"/>
              <a:gd name="T11" fmla="*/ 199231 h 1593850"/>
              <a:gd name="T12" fmla="*/ 199231 w 1760537"/>
              <a:gd name="T13" fmla="*/ 1394619 h 1593850"/>
              <a:gd name="T14" fmla="*/ 1561306 w 1760537"/>
              <a:gd name="T15" fmla="*/ 1394619 h 1593850"/>
              <a:gd name="T16" fmla="*/ 1561306 w 1760537"/>
              <a:gd name="T17" fmla="*/ 199231 h 1593850"/>
              <a:gd name="T18" fmla="*/ 199231 w 1760537"/>
              <a:gd name="T19" fmla="*/ 199231 h 15938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60537" h="1593850">
                <a:moveTo>
                  <a:pt x="0" y="0"/>
                </a:moveTo>
                <a:lnTo>
                  <a:pt x="1760537" y="0"/>
                </a:lnTo>
                <a:lnTo>
                  <a:pt x="1760537" y="1593850"/>
                </a:lnTo>
                <a:lnTo>
                  <a:pt x="0" y="1593850"/>
                </a:lnTo>
                <a:lnTo>
                  <a:pt x="0" y="0"/>
                </a:lnTo>
                <a:close/>
                <a:moveTo>
                  <a:pt x="199231" y="199231"/>
                </a:moveTo>
                <a:lnTo>
                  <a:pt x="199231" y="1394619"/>
                </a:lnTo>
                <a:lnTo>
                  <a:pt x="1561306" y="1394619"/>
                </a:lnTo>
                <a:lnTo>
                  <a:pt x="1561306" y="199231"/>
                </a:lnTo>
                <a:lnTo>
                  <a:pt x="199231" y="199231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AU">
              <a:latin typeface="Arial" panose="020B0604020202020204" pitchFamily="34" charset="0"/>
            </a:endParaRPr>
          </a:p>
        </p:txBody>
      </p:sp>
      <p:sp>
        <p:nvSpPr>
          <p:cNvPr id="27" name="Frame 26"/>
          <p:cNvSpPr>
            <a:spLocks/>
          </p:cNvSpPr>
          <p:nvPr/>
        </p:nvSpPr>
        <p:spPr bwMode="auto">
          <a:xfrm>
            <a:off x="3532188" y="2214563"/>
            <a:ext cx="1760537" cy="1593850"/>
          </a:xfrm>
          <a:custGeom>
            <a:avLst/>
            <a:gdLst>
              <a:gd name="T0" fmla="*/ 0 w 1760537"/>
              <a:gd name="T1" fmla="*/ 0 h 1593850"/>
              <a:gd name="T2" fmla="*/ 1760537 w 1760537"/>
              <a:gd name="T3" fmla="*/ 0 h 1593850"/>
              <a:gd name="T4" fmla="*/ 1760537 w 1760537"/>
              <a:gd name="T5" fmla="*/ 1593850 h 1593850"/>
              <a:gd name="T6" fmla="*/ 0 w 1760537"/>
              <a:gd name="T7" fmla="*/ 1593850 h 1593850"/>
              <a:gd name="T8" fmla="*/ 0 w 1760537"/>
              <a:gd name="T9" fmla="*/ 0 h 1593850"/>
              <a:gd name="T10" fmla="*/ 199231 w 1760537"/>
              <a:gd name="T11" fmla="*/ 199231 h 1593850"/>
              <a:gd name="T12" fmla="*/ 199231 w 1760537"/>
              <a:gd name="T13" fmla="*/ 1394619 h 1593850"/>
              <a:gd name="T14" fmla="*/ 1561306 w 1760537"/>
              <a:gd name="T15" fmla="*/ 1394619 h 1593850"/>
              <a:gd name="T16" fmla="*/ 1561306 w 1760537"/>
              <a:gd name="T17" fmla="*/ 199231 h 1593850"/>
              <a:gd name="T18" fmla="*/ 199231 w 1760537"/>
              <a:gd name="T19" fmla="*/ 199231 h 15938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60537" h="1593850">
                <a:moveTo>
                  <a:pt x="0" y="0"/>
                </a:moveTo>
                <a:lnTo>
                  <a:pt x="1760537" y="0"/>
                </a:lnTo>
                <a:lnTo>
                  <a:pt x="1760537" y="1593850"/>
                </a:lnTo>
                <a:lnTo>
                  <a:pt x="0" y="1593850"/>
                </a:lnTo>
                <a:lnTo>
                  <a:pt x="0" y="0"/>
                </a:lnTo>
                <a:close/>
                <a:moveTo>
                  <a:pt x="199231" y="199231"/>
                </a:moveTo>
                <a:lnTo>
                  <a:pt x="199231" y="1394619"/>
                </a:lnTo>
                <a:lnTo>
                  <a:pt x="1561306" y="1394619"/>
                </a:lnTo>
                <a:lnTo>
                  <a:pt x="1561306" y="199231"/>
                </a:lnTo>
                <a:lnTo>
                  <a:pt x="199231" y="199231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AU">
              <a:latin typeface="Arial" panose="020B0604020202020204" pitchFamily="34" charset="0"/>
            </a:endParaRPr>
          </a:p>
        </p:txBody>
      </p:sp>
      <p:sp>
        <p:nvSpPr>
          <p:cNvPr id="28" name="Frame 27"/>
          <p:cNvSpPr>
            <a:spLocks/>
          </p:cNvSpPr>
          <p:nvPr/>
        </p:nvSpPr>
        <p:spPr bwMode="auto">
          <a:xfrm>
            <a:off x="3532188" y="2205038"/>
            <a:ext cx="1760537" cy="1593850"/>
          </a:xfrm>
          <a:custGeom>
            <a:avLst/>
            <a:gdLst>
              <a:gd name="T0" fmla="*/ 0 w 1760537"/>
              <a:gd name="T1" fmla="*/ 0 h 1593850"/>
              <a:gd name="T2" fmla="*/ 1760537 w 1760537"/>
              <a:gd name="T3" fmla="*/ 0 h 1593850"/>
              <a:gd name="T4" fmla="*/ 1760537 w 1760537"/>
              <a:gd name="T5" fmla="*/ 1593850 h 1593850"/>
              <a:gd name="T6" fmla="*/ 0 w 1760537"/>
              <a:gd name="T7" fmla="*/ 1593850 h 1593850"/>
              <a:gd name="T8" fmla="*/ 0 w 1760537"/>
              <a:gd name="T9" fmla="*/ 0 h 1593850"/>
              <a:gd name="T10" fmla="*/ 199231 w 1760537"/>
              <a:gd name="T11" fmla="*/ 199231 h 1593850"/>
              <a:gd name="T12" fmla="*/ 199231 w 1760537"/>
              <a:gd name="T13" fmla="*/ 1394619 h 1593850"/>
              <a:gd name="T14" fmla="*/ 1561306 w 1760537"/>
              <a:gd name="T15" fmla="*/ 1394619 h 1593850"/>
              <a:gd name="T16" fmla="*/ 1561306 w 1760537"/>
              <a:gd name="T17" fmla="*/ 199231 h 1593850"/>
              <a:gd name="T18" fmla="*/ 199231 w 1760537"/>
              <a:gd name="T19" fmla="*/ 199231 h 15938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60537" h="1593850">
                <a:moveTo>
                  <a:pt x="0" y="0"/>
                </a:moveTo>
                <a:lnTo>
                  <a:pt x="1760537" y="0"/>
                </a:lnTo>
                <a:lnTo>
                  <a:pt x="1760537" y="1593850"/>
                </a:lnTo>
                <a:lnTo>
                  <a:pt x="0" y="1593850"/>
                </a:lnTo>
                <a:lnTo>
                  <a:pt x="0" y="0"/>
                </a:lnTo>
                <a:close/>
                <a:moveTo>
                  <a:pt x="199231" y="199231"/>
                </a:moveTo>
                <a:lnTo>
                  <a:pt x="199231" y="1394619"/>
                </a:lnTo>
                <a:lnTo>
                  <a:pt x="1561306" y="1394619"/>
                </a:lnTo>
                <a:lnTo>
                  <a:pt x="1561306" y="199231"/>
                </a:lnTo>
                <a:lnTo>
                  <a:pt x="199231" y="199231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AU">
              <a:latin typeface="Arial" panose="020B0604020202020204" pitchFamily="34" charset="0"/>
            </a:endParaRPr>
          </a:p>
        </p:txBody>
      </p:sp>
      <p:sp>
        <p:nvSpPr>
          <p:cNvPr id="29" name="Frame 28"/>
          <p:cNvSpPr>
            <a:spLocks/>
          </p:cNvSpPr>
          <p:nvPr/>
        </p:nvSpPr>
        <p:spPr bwMode="auto">
          <a:xfrm>
            <a:off x="3532188" y="2230438"/>
            <a:ext cx="1760537" cy="1593850"/>
          </a:xfrm>
          <a:custGeom>
            <a:avLst/>
            <a:gdLst>
              <a:gd name="T0" fmla="*/ 0 w 1760537"/>
              <a:gd name="T1" fmla="*/ 0 h 1593850"/>
              <a:gd name="T2" fmla="*/ 1760537 w 1760537"/>
              <a:gd name="T3" fmla="*/ 0 h 1593850"/>
              <a:gd name="T4" fmla="*/ 1760537 w 1760537"/>
              <a:gd name="T5" fmla="*/ 1593850 h 1593850"/>
              <a:gd name="T6" fmla="*/ 0 w 1760537"/>
              <a:gd name="T7" fmla="*/ 1593850 h 1593850"/>
              <a:gd name="T8" fmla="*/ 0 w 1760537"/>
              <a:gd name="T9" fmla="*/ 0 h 1593850"/>
              <a:gd name="T10" fmla="*/ 199231 w 1760537"/>
              <a:gd name="T11" fmla="*/ 199231 h 1593850"/>
              <a:gd name="T12" fmla="*/ 199231 w 1760537"/>
              <a:gd name="T13" fmla="*/ 1394619 h 1593850"/>
              <a:gd name="T14" fmla="*/ 1561306 w 1760537"/>
              <a:gd name="T15" fmla="*/ 1394619 h 1593850"/>
              <a:gd name="T16" fmla="*/ 1561306 w 1760537"/>
              <a:gd name="T17" fmla="*/ 199231 h 1593850"/>
              <a:gd name="T18" fmla="*/ 199231 w 1760537"/>
              <a:gd name="T19" fmla="*/ 199231 h 15938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60537" h="1593850">
                <a:moveTo>
                  <a:pt x="0" y="0"/>
                </a:moveTo>
                <a:lnTo>
                  <a:pt x="1760537" y="0"/>
                </a:lnTo>
                <a:lnTo>
                  <a:pt x="1760537" y="1593850"/>
                </a:lnTo>
                <a:lnTo>
                  <a:pt x="0" y="1593850"/>
                </a:lnTo>
                <a:lnTo>
                  <a:pt x="0" y="0"/>
                </a:lnTo>
                <a:close/>
                <a:moveTo>
                  <a:pt x="199231" y="199231"/>
                </a:moveTo>
                <a:lnTo>
                  <a:pt x="199231" y="1394619"/>
                </a:lnTo>
                <a:lnTo>
                  <a:pt x="1561306" y="1394619"/>
                </a:lnTo>
                <a:lnTo>
                  <a:pt x="1561306" y="199231"/>
                </a:lnTo>
                <a:lnTo>
                  <a:pt x="199231" y="199231"/>
                </a:lnTo>
                <a:close/>
              </a:path>
            </a:pathLst>
          </a:custGeom>
          <a:solidFill>
            <a:srgbClr val="008000"/>
          </a:solidFill>
          <a:ln w="9525" cap="flat" cmpd="sng">
            <a:solidFill>
              <a:srgbClr val="008000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AU">
              <a:latin typeface="Arial" panose="020B0604020202020204" pitchFamily="34" charset="0"/>
            </a:endParaRPr>
          </a:p>
        </p:txBody>
      </p:sp>
      <p:sp>
        <p:nvSpPr>
          <p:cNvPr id="33" name="Frame 32"/>
          <p:cNvSpPr>
            <a:spLocks/>
          </p:cNvSpPr>
          <p:nvPr/>
        </p:nvSpPr>
        <p:spPr bwMode="auto">
          <a:xfrm>
            <a:off x="3532188" y="2205038"/>
            <a:ext cx="1760537" cy="1593850"/>
          </a:xfrm>
          <a:custGeom>
            <a:avLst/>
            <a:gdLst>
              <a:gd name="T0" fmla="*/ 0 w 1760537"/>
              <a:gd name="T1" fmla="*/ 0 h 1593850"/>
              <a:gd name="T2" fmla="*/ 1760537 w 1760537"/>
              <a:gd name="T3" fmla="*/ 0 h 1593850"/>
              <a:gd name="T4" fmla="*/ 1760537 w 1760537"/>
              <a:gd name="T5" fmla="*/ 1593850 h 1593850"/>
              <a:gd name="T6" fmla="*/ 0 w 1760537"/>
              <a:gd name="T7" fmla="*/ 1593850 h 1593850"/>
              <a:gd name="T8" fmla="*/ 0 w 1760537"/>
              <a:gd name="T9" fmla="*/ 0 h 1593850"/>
              <a:gd name="T10" fmla="*/ 199231 w 1760537"/>
              <a:gd name="T11" fmla="*/ 199231 h 1593850"/>
              <a:gd name="T12" fmla="*/ 199231 w 1760537"/>
              <a:gd name="T13" fmla="*/ 1394619 h 1593850"/>
              <a:gd name="T14" fmla="*/ 1561306 w 1760537"/>
              <a:gd name="T15" fmla="*/ 1394619 h 1593850"/>
              <a:gd name="T16" fmla="*/ 1561306 w 1760537"/>
              <a:gd name="T17" fmla="*/ 199231 h 1593850"/>
              <a:gd name="T18" fmla="*/ 199231 w 1760537"/>
              <a:gd name="T19" fmla="*/ 199231 h 15938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60537" h="1593850">
                <a:moveTo>
                  <a:pt x="0" y="0"/>
                </a:moveTo>
                <a:lnTo>
                  <a:pt x="1760537" y="0"/>
                </a:lnTo>
                <a:lnTo>
                  <a:pt x="1760537" y="1593850"/>
                </a:lnTo>
                <a:lnTo>
                  <a:pt x="0" y="1593850"/>
                </a:lnTo>
                <a:lnTo>
                  <a:pt x="0" y="0"/>
                </a:lnTo>
                <a:close/>
                <a:moveTo>
                  <a:pt x="199231" y="199231"/>
                </a:moveTo>
                <a:lnTo>
                  <a:pt x="199231" y="1394619"/>
                </a:lnTo>
                <a:lnTo>
                  <a:pt x="1561306" y="1394619"/>
                </a:lnTo>
                <a:lnTo>
                  <a:pt x="1561306" y="199231"/>
                </a:lnTo>
                <a:lnTo>
                  <a:pt x="199231" y="199231"/>
                </a:lnTo>
                <a:close/>
              </a:path>
            </a:pathLst>
          </a:custGeom>
          <a:solidFill>
            <a:srgbClr val="008000"/>
          </a:solidFill>
          <a:ln w="9525" cap="flat" cmpd="sng">
            <a:solidFill>
              <a:srgbClr val="008000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AU">
              <a:latin typeface="Arial" panose="020B0604020202020204" pitchFamily="34" charset="0"/>
            </a:endParaRPr>
          </a:p>
        </p:txBody>
      </p:sp>
      <p:sp>
        <p:nvSpPr>
          <p:cNvPr id="34" name="Frame 33"/>
          <p:cNvSpPr>
            <a:spLocks/>
          </p:cNvSpPr>
          <p:nvPr/>
        </p:nvSpPr>
        <p:spPr bwMode="auto">
          <a:xfrm>
            <a:off x="3532188" y="2205038"/>
            <a:ext cx="1760537" cy="1593850"/>
          </a:xfrm>
          <a:custGeom>
            <a:avLst/>
            <a:gdLst>
              <a:gd name="T0" fmla="*/ 0 w 1760537"/>
              <a:gd name="T1" fmla="*/ 0 h 1593850"/>
              <a:gd name="T2" fmla="*/ 1760537 w 1760537"/>
              <a:gd name="T3" fmla="*/ 0 h 1593850"/>
              <a:gd name="T4" fmla="*/ 1760537 w 1760537"/>
              <a:gd name="T5" fmla="*/ 1593850 h 1593850"/>
              <a:gd name="T6" fmla="*/ 0 w 1760537"/>
              <a:gd name="T7" fmla="*/ 1593850 h 1593850"/>
              <a:gd name="T8" fmla="*/ 0 w 1760537"/>
              <a:gd name="T9" fmla="*/ 0 h 1593850"/>
              <a:gd name="T10" fmla="*/ 199231 w 1760537"/>
              <a:gd name="T11" fmla="*/ 199231 h 1593850"/>
              <a:gd name="T12" fmla="*/ 199231 w 1760537"/>
              <a:gd name="T13" fmla="*/ 1394619 h 1593850"/>
              <a:gd name="T14" fmla="*/ 1561306 w 1760537"/>
              <a:gd name="T15" fmla="*/ 1394619 h 1593850"/>
              <a:gd name="T16" fmla="*/ 1561306 w 1760537"/>
              <a:gd name="T17" fmla="*/ 199231 h 1593850"/>
              <a:gd name="T18" fmla="*/ 199231 w 1760537"/>
              <a:gd name="T19" fmla="*/ 199231 h 15938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60537" h="1593850">
                <a:moveTo>
                  <a:pt x="0" y="0"/>
                </a:moveTo>
                <a:lnTo>
                  <a:pt x="1760537" y="0"/>
                </a:lnTo>
                <a:lnTo>
                  <a:pt x="1760537" y="1593850"/>
                </a:lnTo>
                <a:lnTo>
                  <a:pt x="0" y="1593850"/>
                </a:lnTo>
                <a:lnTo>
                  <a:pt x="0" y="0"/>
                </a:lnTo>
                <a:close/>
                <a:moveTo>
                  <a:pt x="199231" y="199231"/>
                </a:moveTo>
                <a:lnTo>
                  <a:pt x="199231" y="1394619"/>
                </a:lnTo>
                <a:lnTo>
                  <a:pt x="1561306" y="1394619"/>
                </a:lnTo>
                <a:lnTo>
                  <a:pt x="1561306" y="199231"/>
                </a:lnTo>
                <a:lnTo>
                  <a:pt x="199231" y="199231"/>
                </a:lnTo>
                <a:close/>
              </a:path>
            </a:pathLst>
          </a:custGeom>
          <a:solidFill>
            <a:srgbClr val="008000"/>
          </a:solidFill>
          <a:ln w="9525" cap="flat" cmpd="sng">
            <a:solidFill>
              <a:srgbClr val="008000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AU">
              <a:latin typeface="Arial" panose="020B0604020202020204" pitchFamily="34" charset="0"/>
            </a:endParaRPr>
          </a:p>
        </p:txBody>
      </p:sp>
      <p:sp>
        <p:nvSpPr>
          <p:cNvPr id="35" name="Frame 34"/>
          <p:cNvSpPr>
            <a:spLocks/>
          </p:cNvSpPr>
          <p:nvPr/>
        </p:nvSpPr>
        <p:spPr bwMode="auto">
          <a:xfrm>
            <a:off x="3532188" y="2205038"/>
            <a:ext cx="1760537" cy="1593850"/>
          </a:xfrm>
          <a:custGeom>
            <a:avLst/>
            <a:gdLst>
              <a:gd name="T0" fmla="*/ 0 w 1760537"/>
              <a:gd name="T1" fmla="*/ 0 h 1593850"/>
              <a:gd name="T2" fmla="*/ 1760537 w 1760537"/>
              <a:gd name="T3" fmla="*/ 0 h 1593850"/>
              <a:gd name="T4" fmla="*/ 1760537 w 1760537"/>
              <a:gd name="T5" fmla="*/ 1593850 h 1593850"/>
              <a:gd name="T6" fmla="*/ 0 w 1760537"/>
              <a:gd name="T7" fmla="*/ 1593850 h 1593850"/>
              <a:gd name="T8" fmla="*/ 0 w 1760537"/>
              <a:gd name="T9" fmla="*/ 0 h 1593850"/>
              <a:gd name="T10" fmla="*/ 199231 w 1760537"/>
              <a:gd name="T11" fmla="*/ 199231 h 1593850"/>
              <a:gd name="T12" fmla="*/ 199231 w 1760537"/>
              <a:gd name="T13" fmla="*/ 1394619 h 1593850"/>
              <a:gd name="T14" fmla="*/ 1561306 w 1760537"/>
              <a:gd name="T15" fmla="*/ 1394619 h 1593850"/>
              <a:gd name="T16" fmla="*/ 1561306 w 1760537"/>
              <a:gd name="T17" fmla="*/ 199231 h 1593850"/>
              <a:gd name="T18" fmla="*/ 199231 w 1760537"/>
              <a:gd name="T19" fmla="*/ 199231 h 15938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60537" h="1593850">
                <a:moveTo>
                  <a:pt x="0" y="0"/>
                </a:moveTo>
                <a:lnTo>
                  <a:pt x="1760537" y="0"/>
                </a:lnTo>
                <a:lnTo>
                  <a:pt x="1760537" y="1593850"/>
                </a:lnTo>
                <a:lnTo>
                  <a:pt x="0" y="1593850"/>
                </a:lnTo>
                <a:lnTo>
                  <a:pt x="0" y="0"/>
                </a:lnTo>
                <a:close/>
                <a:moveTo>
                  <a:pt x="199231" y="199231"/>
                </a:moveTo>
                <a:lnTo>
                  <a:pt x="199231" y="1394619"/>
                </a:lnTo>
                <a:lnTo>
                  <a:pt x="1561306" y="1394619"/>
                </a:lnTo>
                <a:lnTo>
                  <a:pt x="1561306" y="199231"/>
                </a:lnTo>
                <a:lnTo>
                  <a:pt x="199231" y="199231"/>
                </a:lnTo>
                <a:close/>
              </a:path>
            </a:pathLst>
          </a:custGeom>
          <a:solidFill>
            <a:srgbClr val="008000"/>
          </a:solidFill>
          <a:ln w="9525" cap="flat" cmpd="sng">
            <a:solidFill>
              <a:srgbClr val="008000"/>
            </a:solidFill>
            <a:prstDash val="solid"/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AU"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50825" y="4437063"/>
            <a:ext cx="889317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altLang="en-US" sz="1600"/>
              <a:t>Karayanidis, F., Mansfield, E. L., Galloway, K. L., Smith, J. L., Provost, A., &amp; Heathcote, A. </a:t>
            </a:r>
          </a:p>
          <a:p>
            <a:r>
              <a:rPr lang="en-AU" altLang="en-US" sz="1600"/>
              <a:t>  (2009). Anticipatory reconfiguration elicited by fully and partially informative cues that validly </a:t>
            </a:r>
          </a:p>
          <a:p>
            <a:r>
              <a:rPr lang="en-AU" altLang="en-US" sz="1600"/>
              <a:t>  predict a switch in task. </a:t>
            </a:r>
            <a:r>
              <a:rPr lang="en-AU" altLang="en-US" sz="1600" i="1"/>
              <a:t>Cognitive, Affective, &amp; Behavioral Neuroscience</a:t>
            </a:r>
            <a:r>
              <a:rPr lang="en-AU" altLang="en-US" sz="1600"/>
              <a:t>, </a:t>
            </a:r>
            <a:r>
              <a:rPr lang="en-AU" altLang="en-US" sz="1600" i="1"/>
              <a:t>9</a:t>
            </a:r>
            <a:r>
              <a:rPr lang="en-AU" altLang="en-US" sz="1600"/>
              <a:t>(2), 202–215. 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50825" y="5949950"/>
            <a:ext cx="88931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altLang="en-US" sz="1600"/>
              <a:t>Karayanidis, F., Whitson, L. R., Heathcote, A., &amp; Michie, P. T. (2011). Variability in proactive and </a:t>
            </a:r>
          </a:p>
          <a:p>
            <a:r>
              <a:rPr lang="en-AU" altLang="en-US" sz="1600"/>
              <a:t>  reactive cognitive control processes across the adult lifespan. </a:t>
            </a:r>
            <a:r>
              <a:rPr lang="en-AU" altLang="en-US" sz="1600" i="1"/>
              <a:t>Frontiers in Psychology</a:t>
            </a:r>
            <a:r>
              <a:rPr lang="en-AU" altLang="en-US" sz="1600"/>
              <a:t>, </a:t>
            </a:r>
            <a:r>
              <a:rPr lang="en-AU" altLang="en-US" sz="1600" i="1"/>
              <a:t>2 (318)</a:t>
            </a:r>
            <a:r>
              <a:rPr lang="en-AU" altLang="en-US" sz="1600"/>
              <a:t>. 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50825" y="4005263"/>
            <a:ext cx="8447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altLang="en-US" sz="2000"/>
              <a:t>First application of EAM to task-switching: caution, rate and delay effects</a:t>
            </a: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179388" y="5516563"/>
            <a:ext cx="86407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altLang="en-US" sz="2000" i="1"/>
              <a:t>Reduced</a:t>
            </a:r>
            <a:r>
              <a:rPr lang="en-AU" altLang="en-US" sz="2000"/>
              <a:t> switch costs in the aged (slower repeats as inflexible thresholds)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8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0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17" grpId="0"/>
      <p:bldP spid="36" grpId="0"/>
      <p:bldP spid="37" grpId="0"/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65500" cy="1476375"/>
          </a:xfrm>
        </p:spPr>
        <p:txBody>
          <a:bodyPr/>
          <a:lstStyle/>
          <a:p>
            <a:r>
              <a:rPr lang="en-AU" altLang="en-US" smtClean="0"/>
              <a:t>Cognitive Control</a:t>
            </a:r>
          </a:p>
        </p:txBody>
      </p:sp>
      <p:sp>
        <p:nvSpPr>
          <p:cNvPr id="13315" name="TextBox 3"/>
          <p:cNvSpPr txBox="1">
            <a:spLocks noChangeArrowheads="1"/>
          </p:cNvSpPr>
          <p:nvPr/>
        </p:nvSpPr>
        <p:spPr bwMode="auto">
          <a:xfrm>
            <a:off x="776288" y="2674938"/>
            <a:ext cx="2322512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AU" altLang="en-US" sz="2800"/>
              <a:t>Task Switching</a:t>
            </a:r>
          </a:p>
          <a:p>
            <a:endParaRPr lang="en-AU" altLang="en-US" sz="2800"/>
          </a:p>
          <a:p>
            <a:r>
              <a:rPr lang="en-AU" altLang="en-US" sz="2800"/>
              <a:t>Parallel Model</a:t>
            </a:r>
          </a:p>
        </p:txBody>
      </p:sp>
      <p:pic>
        <p:nvPicPr>
          <p:cNvPr id="13316" name="Picture 4" descr="task-switch-bivalent-eps-converted-to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7963" y="515938"/>
            <a:ext cx="4978400" cy="612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Choice process models shift emphasis away from static representations of preference</a:t>
            </a:r>
          </a:p>
          <a:p>
            <a:r>
              <a:rPr lang="en-US" dirty="0" smtClean="0"/>
              <a:t>Prominent models reviewed</a:t>
            </a:r>
          </a:p>
          <a:p>
            <a:r>
              <a:rPr lang="en-US" dirty="0" smtClean="0"/>
              <a:t>Some interpretations of these models are of independent research and translational interest</a:t>
            </a:r>
          </a:p>
          <a:p>
            <a:r>
              <a:rPr lang="en-US" dirty="0" smtClean="0"/>
              <a:t>Discussed how to fit an EZ-DDM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DFT: Illustration</a:t>
            </a:r>
          </a:p>
        </p:txBody>
      </p:sp>
      <p:sp>
        <p:nvSpPr>
          <p:cNvPr id="49254" name="Rectangle 102"/>
          <p:cNvSpPr>
            <a:spLocks noChangeArrowheads="1"/>
          </p:cNvSpPr>
          <p:nvPr/>
        </p:nvSpPr>
        <p:spPr bwMode="auto">
          <a:xfrm>
            <a:off x="1365250" y="1601788"/>
            <a:ext cx="6559550" cy="4722812"/>
          </a:xfrm>
          <a:prstGeom prst="rect">
            <a:avLst/>
          </a:prstGeom>
          <a:solidFill>
            <a:srgbClr val="F3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55" name="Freeform 103"/>
          <p:cNvSpPr>
            <a:spLocks/>
          </p:cNvSpPr>
          <p:nvPr/>
        </p:nvSpPr>
        <p:spPr bwMode="auto">
          <a:xfrm>
            <a:off x="1517650" y="2232025"/>
            <a:ext cx="5908675" cy="1992313"/>
          </a:xfrm>
          <a:custGeom>
            <a:avLst/>
            <a:gdLst>
              <a:gd name="T0" fmla="*/ 42 w 3150"/>
              <a:gd name="T1" fmla="*/ 1021 h 1230"/>
              <a:gd name="T2" fmla="*/ 97 w 3150"/>
              <a:gd name="T3" fmla="*/ 1064 h 1230"/>
              <a:gd name="T4" fmla="*/ 146 w 3150"/>
              <a:gd name="T5" fmla="*/ 998 h 1230"/>
              <a:gd name="T6" fmla="*/ 193 w 3150"/>
              <a:gd name="T7" fmla="*/ 1069 h 1230"/>
              <a:gd name="T8" fmla="*/ 249 w 3150"/>
              <a:gd name="T9" fmla="*/ 986 h 1230"/>
              <a:gd name="T10" fmla="*/ 296 w 3150"/>
              <a:gd name="T11" fmla="*/ 1123 h 1230"/>
              <a:gd name="T12" fmla="*/ 345 w 3150"/>
              <a:gd name="T13" fmla="*/ 932 h 1230"/>
              <a:gd name="T14" fmla="*/ 399 w 3150"/>
              <a:gd name="T15" fmla="*/ 861 h 1230"/>
              <a:gd name="T16" fmla="*/ 448 w 3150"/>
              <a:gd name="T17" fmla="*/ 878 h 1230"/>
              <a:gd name="T18" fmla="*/ 497 w 3150"/>
              <a:gd name="T19" fmla="*/ 843 h 1230"/>
              <a:gd name="T20" fmla="*/ 546 w 3150"/>
              <a:gd name="T21" fmla="*/ 705 h 1230"/>
              <a:gd name="T22" fmla="*/ 600 w 3150"/>
              <a:gd name="T23" fmla="*/ 800 h 1230"/>
              <a:gd name="T24" fmla="*/ 647 w 3150"/>
              <a:gd name="T25" fmla="*/ 926 h 1230"/>
              <a:gd name="T26" fmla="*/ 696 w 3150"/>
              <a:gd name="T27" fmla="*/ 956 h 1230"/>
              <a:gd name="T28" fmla="*/ 751 w 3150"/>
              <a:gd name="T29" fmla="*/ 1064 h 1230"/>
              <a:gd name="T30" fmla="*/ 799 w 3150"/>
              <a:gd name="T31" fmla="*/ 1064 h 1230"/>
              <a:gd name="T32" fmla="*/ 848 w 3150"/>
              <a:gd name="T33" fmla="*/ 1230 h 1230"/>
              <a:gd name="T34" fmla="*/ 902 w 3150"/>
              <a:gd name="T35" fmla="*/ 1129 h 1230"/>
              <a:gd name="T36" fmla="*/ 951 w 3150"/>
              <a:gd name="T37" fmla="*/ 1082 h 1230"/>
              <a:gd name="T38" fmla="*/ 1000 w 3150"/>
              <a:gd name="T39" fmla="*/ 848 h 1230"/>
              <a:gd name="T40" fmla="*/ 1054 w 3150"/>
              <a:gd name="T41" fmla="*/ 843 h 1230"/>
              <a:gd name="T42" fmla="*/ 1103 w 3150"/>
              <a:gd name="T43" fmla="*/ 765 h 1230"/>
              <a:gd name="T44" fmla="*/ 1151 w 3150"/>
              <a:gd name="T45" fmla="*/ 878 h 1230"/>
              <a:gd name="T46" fmla="*/ 1206 w 3150"/>
              <a:gd name="T47" fmla="*/ 944 h 1230"/>
              <a:gd name="T48" fmla="*/ 1253 w 3150"/>
              <a:gd name="T49" fmla="*/ 843 h 1230"/>
              <a:gd name="T50" fmla="*/ 1302 w 3150"/>
              <a:gd name="T51" fmla="*/ 830 h 1230"/>
              <a:gd name="T52" fmla="*/ 1356 w 3150"/>
              <a:gd name="T53" fmla="*/ 777 h 1230"/>
              <a:gd name="T54" fmla="*/ 1405 w 3150"/>
              <a:gd name="T55" fmla="*/ 807 h 1230"/>
              <a:gd name="T56" fmla="*/ 1454 w 3150"/>
              <a:gd name="T57" fmla="*/ 825 h 1230"/>
              <a:gd name="T58" fmla="*/ 1508 w 3150"/>
              <a:gd name="T59" fmla="*/ 800 h 1230"/>
              <a:gd name="T60" fmla="*/ 1557 w 3150"/>
              <a:gd name="T61" fmla="*/ 765 h 1230"/>
              <a:gd name="T62" fmla="*/ 1606 w 3150"/>
              <a:gd name="T63" fmla="*/ 747 h 1230"/>
              <a:gd name="T64" fmla="*/ 1660 w 3150"/>
              <a:gd name="T65" fmla="*/ 735 h 1230"/>
              <a:gd name="T66" fmla="*/ 1709 w 3150"/>
              <a:gd name="T67" fmla="*/ 813 h 1230"/>
              <a:gd name="T68" fmla="*/ 1756 w 3150"/>
              <a:gd name="T69" fmla="*/ 657 h 1230"/>
              <a:gd name="T70" fmla="*/ 1805 w 3150"/>
              <a:gd name="T71" fmla="*/ 568 h 1230"/>
              <a:gd name="T72" fmla="*/ 1859 w 3150"/>
              <a:gd name="T73" fmla="*/ 532 h 1230"/>
              <a:gd name="T74" fmla="*/ 1908 w 3150"/>
              <a:gd name="T75" fmla="*/ 377 h 1230"/>
              <a:gd name="T76" fmla="*/ 1957 w 3150"/>
              <a:gd name="T77" fmla="*/ 288 h 1230"/>
              <a:gd name="T78" fmla="*/ 2011 w 3150"/>
              <a:gd name="T79" fmla="*/ 370 h 1230"/>
              <a:gd name="T80" fmla="*/ 2060 w 3150"/>
              <a:gd name="T81" fmla="*/ 448 h 1230"/>
              <a:gd name="T82" fmla="*/ 2108 w 3150"/>
              <a:gd name="T83" fmla="*/ 413 h 1230"/>
              <a:gd name="T84" fmla="*/ 2163 w 3150"/>
              <a:gd name="T85" fmla="*/ 341 h 1230"/>
              <a:gd name="T86" fmla="*/ 2210 w 3150"/>
              <a:gd name="T87" fmla="*/ 389 h 1230"/>
              <a:gd name="T88" fmla="*/ 2259 w 3150"/>
              <a:gd name="T89" fmla="*/ 311 h 1230"/>
              <a:gd name="T90" fmla="*/ 2314 w 3150"/>
              <a:gd name="T91" fmla="*/ 281 h 1230"/>
              <a:gd name="T92" fmla="*/ 2362 w 3150"/>
              <a:gd name="T93" fmla="*/ 168 h 1230"/>
              <a:gd name="T94" fmla="*/ 2411 w 3150"/>
              <a:gd name="T95" fmla="*/ 179 h 1230"/>
              <a:gd name="T96" fmla="*/ 2465 w 3150"/>
              <a:gd name="T97" fmla="*/ 240 h 1230"/>
              <a:gd name="T98" fmla="*/ 2514 w 3150"/>
              <a:gd name="T99" fmla="*/ 257 h 1230"/>
              <a:gd name="T100" fmla="*/ 2562 w 3150"/>
              <a:gd name="T101" fmla="*/ 227 h 1230"/>
              <a:gd name="T102" fmla="*/ 2617 w 3150"/>
              <a:gd name="T103" fmla="*/ 352 h 1230"/>
              <a:gd name="T104" fmla="*/ 2666 w 3150"/>
              <a:gd name="T105" fmla="*/ 120 h 1230"/>
              <a:gd name="T106" fmla="*/ 2714 w 3150"/>
              <a:gd name="T107" fmla="*/ 0 h 1230"/>
              <a:gd name="T108" fmla="*/ 2769 w 3150"/>
              <a:gd name="T109" fmla="*/ 108 h 1230"/>
              <a:gd name="T110" fmla="*/ 2816 w 3150"/>
              <a:gd name="T111" fmla="*/ 191 h 1230"/>
              <a:gd name="T112" fmla="*/ 2865 w 3150"/>
              <a:gd name="T113" fmla="*/ 197 h 1230"/>
              <a:gd name="T114" fmla="*/ 2919 w 3150"/>
              <a:gd name="T115" fmla="*/ 179 h 1230"/>
              <a:gd name="T116" fmla="*/ 2968 w 3150"/>
              <a:gd name="T117" fmla="*/ 174 h 1230"/>
              <a:gd name="T118" fmla="*/ 3017 w 3150"/>
              <a:gd name="T119" fmla="*/ 317 h 1230"/>
              <a:gd name="T120" fmla="*/ 3065 w 3150"/>
              <a:gd name="T121" fmla="*/ 317 h 1230"/>
              <a:gd name="T122" fmla="*/ 3120 w 3150"/>
              <a:gd name="T123" fmla="*/ 269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150" h="1230">
                <a:moveTo>
                  <a:pt x="0" y="1069"/>
                </a:moveTo>
                <a:lnTo>
                  <a:pt x="5" y="1039"/>
                </a:lnTo>
                <a:lnTo>
                  <a:pt x="12" y="1021"/>
                </a:lnTo>
                <a:lnTo>
                  <a:pt x="18" y="1076"/>
                </a:lnTo>
                <a:lnTo>
                  <a:pt x="25" y="1069"/>
                </a:lnTo>
                <a:lnTo>
                  <a:pt x="30" y="1064"/>
                </a:lnTo>
                <a:lnTo>
                  <a:pt x="36" y="1034"/>
                </a:lnTo>
                <a:lnTo>
                  <a:pt x="42" y="1021"/>
                </a:lnTo>
                <a:lnTo>
                  <a:pt x="48" y="1045"/>
                </a:lnTo>
                <a:lnTo>
                  <a:pt x="54" y="1076"/>
                </a:lnTo>
                <a:lnTo>
                  <a:pt x="61" y="1076"/>
                </a:lnTo>
                <a:lnTo>
                  <a:pt x="67" y="1076"/>
                </a:lnTo>
                <a:lnTo>
                  <a:pt x="73" y="1076"/>
                </a:lnTo>
                <a:lnTo>
                  <a:pt x="85" y="1045"/>
                </a:lnTo>
                <a:lnTo>
                  <a:pt x="90" y="1039"/>
                </a:lnTo>
                <a:lnTo>
                  <a:pt x="97" y="1064"/>
                </a:lnTo>
                <a:lnTo>
                  <a:pt x="103" y="1004"/>
                </a:lnTo>
                <a:lnTo>
                  <a:pt x="110" y="998"/>
                </a:lnTo>
                <a:lnTo>
                  <a:pt x="115" y="992"/>
                </a:lnTo>
                <a:lnTo>
                  <a:pt x="121" y="1034"/>
                </a:lnTo>
                <a:lnTo>
                  <a:pt x="127" y="1039"/>
                </a:lnTo>
                <a:lnTo>
                  <a:pt x="133" y="1016"/>
                </a:lnTo>
                <a:lnTo>
                  <a:pt x="139" y="1009"/>
                </a:lnTo>
                <a:lnTo>
                  <a:pt x="146" y="998"/>
                </a:lnTo>
                <a:lnTo>
                  <a:pt x="151" y="992"/>
                </a:lnTo>
                <a:lnTo>
                  <a:pt x="157" y="1021"/>
                </a:lnTo>
                <a:lnTo>
                  <a:pt x="164" y="1064"/>
                </a:lnTo>
                <a:lnTo>
                  <a:pt x="170" y="1076"/>
                </a:lnTo>
                <a:lnTo>
                  <a:pt x="175" y="1064"/>
                </a:lnTo>
                <a:lnTo>
                  <a:pt x="182" y="1087"/>
                </a:lnTo>
                <a:lnTo>
                  <a:pt x="188" y="1093"/>
                </a:lnTo>
                <a:lnTo>
                  <a:pt x="193" y="1069"/>
                </a:lnTo>
                <a:lnTo>
                  <a:pt x="200" y="1069"/>
                </a:lnTo>
                <a:lnTo>
                  <a:pt x="206" y="1016"/>
                </a:lnTo>
                <a:lnTo>
                  <a:pt x="211" y="1045"/>
                </a:lnTo>
                <a:lnTo>
                  <a:pt x="218" y="1064"/>
                </a:lnTo>
                <a:lnTo>
                  <a:pt x="224" y="1034"/>
                </a:lnTo>
                <a:lnTo>
                  <a:pt x="230" y="1021"/>
                </a:lnTo>
                <a:lnTo>
                  <a:pt x="242" y="1016"/>
                </a:lnTo>
                <a:lnTo>
                  <a:pt x="249" y="986"/>
                </a:lnTo>
                <a:lnTo>
                  <a:pt x="254" y="1021"/>
                </a:lnTo>
                <a:lnTo>
                  <a:pt x="260" y="1052"/>
                </a:lnTo>
                <a:lnTo>
                  <a:pt x="266" y="1069"/>
                </a:lnTo>
                <a:lnTo>
                  <a:pt x="273" y="1076"/>
                </a:lnTo>
                <a:lnTo>
                  <a:pt x="278" y="1064"/>
                </a:lnTo>
                <a:lnTo>
                  <a:pt x="285" y="1069"/>
                </a:lnTo>
                <a:lnTo>
                  <a:pt x="291" y="1076"/>
                </a:lnTo>
                <a:lnTo>
                  <a:pt x="296" y="1123"/>
                </a:lnTo>
                <a:lnTo>
                  <a:pt x="302" y="1105"/>
                </a:lnTo>
                <a:lnTo>
                  <a:pt x="309" y="1087"/>
                </a:lnTo>
                <a:lnTo>
                  <a:pt x="315" y="1076"/>
                </a:lnTo>
                <a:lnTo>
                  <a:pt x="321" y="1076"/>
                </a:lnTo>
                <a:lnTo>
                  <a:pt x="327" y="1093"/>
                </a:lnTo>
                <a:lnTo>
                  <a:pt x="334" y="1087"/>
                </a:lnTo>
                <a:lnTo>
                  <a:pt x="339" y="1028"/>
                </a:lnTo>
                <a:lnTo>
                  <a:pt x="345" y="932"/>
                </a:lnTo>
                <a:lnTo>
                  <a:pt x="351" y="902"/>
                </a:lnTo>
                <a:lnTo>
                  <a:pt x="358" y="926"/>
                </a:lnTo>
                <a:lnTo>
                  <a:pt x="363" y="891"/>
                </a:lnTo>
                <a:lnTo>
                  <a:pt x="370" y="825"/>
                </a:lnTo>
                <a:lnTo>
                  <a:pt x="376" y="807"/>
                </a:lnTo>
                <a:lnTo>
                  <a:pt x="381" y="782"/>
                </a:lnTo>
                <a:lnTo>
                  <a:pt x="387" y="819"/>
                </a:lnTo>
                <a:lnTo>
                  <a:pt x="399" y="861"/>
                </a:lnTo>
                <a:lnTo>
                  <a:pt x="406" y="861"/>
                </a:lnTo>
                <a:lnTo>
                  <a:pt x="412" y="866"/>
                </a:lnTo>
                <a:lnTo>
                  <a:pt x="418" y="843"/>
                </a:lnTo>
                <a:lnTo>
                  <a:pt x="424" y="861"/>
                </a:lnTo>
                <a:lnTo>
                  <a:pt x="430" y="855"/>
                </a:lnTo>
                <a:lnTo>
                  <a:pt x="436" y="884"/>
                </a:lnTo>
                <a:lnTo>
                  <a:pt x="442" y="884"/>
                </a:lnTo>
                <a:lnTo>
                  <a:pt x="448" y="878"/>
                </a:lnTo>
                <a:lnTo>
                  <a:pt x="454" y="836"/>
                </a:lnTo>
                <a:lnTo>
                  <a:pt x="461" y="855"/>
                </a:lnTo>
                <a:lnTo>
                  <a:pt x="466" y="861"/>
                </a:lnTo>
                <a:lnTo>
                  <a:pt x="472" y="872"/>
                </a:lnTo>
                <a:lnTo>
                  <a:pt x="479" y="843"/>
                </a:lnTo>
                <a:lnTo>
                  <a:pt x="484" y="855"/>
                </a:lnTo>
                <a:lnTo>
                  <a:pt x="490" y="830"/>
                </a:lnTo>
                <a:lnTo>
                  <a:pt x="497" y="843"/>
                </a:lnTo>
                <a:lnTo>
                  <a:pt x="503" y="825"/>
                </a:lnTo>
                <a:lnTo>
                  <a:pt x="509" y="807"/>
                </a:lnTo>
                <a:lnTo>
                  <a:pt x="515" y="807"/>
                </a:lnTo>
                <a:lnTo>
                  <a:pt x="521" y="782"/>
                </a:lnTo>
                <a:lnTo>
                  <a:pt x="526" y="782"/>
                </a:lnTo>
                <a:lnTo>
                  <a:pt x="533" y="735"/>
                </a:lnTo>
                <a:lnTo>
                  <a:pt x="539" y="693"/>
                </a:lnTo>
                <a:lnTo>
                  <a:pt x="546" y="705"/>
                </a:lnTo>
                <a:lnTo>
                  <a:pt x="557" y="723"/>
                </a:lnTo>
                <a:lnTo>
                  <a:pt x="563" y="718"/>
                </a:lnTo>
                <a:lnTo>
                  <a:pt x="569" y="705"/>
                </a:lnTo>
                <a:lnTo>
                  <a:pt x="575" y="682"/>
                </a:lnTo>
                <a:lnTo>
                  <a:pt x="582" y="718"/>
                </a:lnTo>
                <a:lnTo>
                  <a:pt x="587" y="741"/>
                </a:lnTo>
                <a:lnTo>
                  <a:pt x="594" y="723"/>
                </a:lnTo>
                <a:lnTo>
                  <a:pt x="600" y="800"/>
                </a:lnTo>
                <a:lnTo>
                  <a:pt x="606" y="807"/>
                </a:lnTo>
                <a:lnTo>
                  <a:pt x="611" y="782"/>
                </a:lnTo>
                <a:lnTo>
                  <a:pt x="618" y="807"/>
                </a:lnTo>
                <a:lnTo>
                  <a:pt x="624" y="866"/>
                </a:lnTo>
                <a:lnTo>
                  <a:pt x="630" y="866"/>
                </a:lnTo>
                <a:lnTo>
                  <a:pt x="636" y="872"/>
                </a:lnTo>
                <a:lnTo>
                  <a:pt x="642" y="914"/>
                </a:lnTo>
                <a:lnTo>
                  <a:pt x="647" y="926"/>
                </a:lnTo>
                <a:lnTo>
                  <a:pt x="654" y="914"/>
                </a:lnTo>
                <a:lnTo>
                  <a:pt x="660" y="938"/>
                </a:lnTo>
                <a:lnTo>
                  <a:pt x="667" y="932"/>
                </a:lnTo>
                <a:lnTo>
                  <a:pt x="672" y="956"/>
                </a:lnTo>
                <a:lnTo>
                  <a:pt x="678" y="992"/>
                </a:lnTo>
                <a:lnTo>
                  <a:pt x="685" y="956"/>
                </a:lnTo>
                <a:lnTo>
                  <a:pt x="691" y="950"/>
                </a:lnTo>
                <a:lnTo>
                  <a:pt x="696" y="956"/>
                </a:lnTo>
                <a:lnTo>
                  <a:pt x="703" y="968"/>
                </a:lnTo>
                <a:lnTo>
                  <a:pt x="714" y="1004"/>
                </a:lnTo>
                <a:lnTo>
                  <a:pt x="721" y="1028"/>
                </a:lnTo>
                <a:lnTo>
                  <a:pt x="727" y="1076"/>
                </a:lnTo>
                <a:lnTo>
                  <a:pt x="732" y="1082"/>
                </a:lnTo>
                <a:lnTo>
                  <a:pt x="739" y="1057"/>
                </a:lnTo>
                <a:lnTo>
                  <a:pt x="745" y="1052"/>
                </a:lnTo>
                <a:lnTo>
                  <a:pt x="751" y="1064"/>
                </a:lnTo>
                <a:lnTo>
                  <a:pt x="757" y="1082"/>
                </a:lnTo>
                <a:lnTo>
                  <a:pt x="763" y="1076"/>
                </a:lnTo>
                <a:lnTo>
                  <a:pt x="770" y="1021"/>
                </a:lnTo>
                <a:lnTo>
                  <a:pt x="775" y="1016"/>
                </a:lnTo>
                <a:lnTo>
                  <a:pt x="781" y="1034"/>
                </a:lnTo>
                <a:lnTo>
                  <a:pt x="787" y="1034"/>
                </a:lnTo>
                <a:lnTo>
                  <a:pt x="794" y="1052"/>
                </a:lnTo>
                <a:lnTo>
                  <a:pt x="799" y="1064"/>
                </a:lnTo>
                <a:lnTo>
                  <a:pt x="806" y="1093"/>
                </a:lnTo>
                <a:lnTo>
                  <a:pt x="812" y="1123"/>
                </a:lnTo>
                <a:lnTo>
                  <a:pt x="817" y="1118"/>
                </a:lnTo>
                <a:lnTo>
                  <a:pt x="823" y="1135"/>
                </a:lnTo>
                <a:lnTo>
                  <a:pt x="830" y="1135"/>
                </a:lnTo>
                <a:lnTo>
                  <a:pt x="835" y="1123"/>
                </a:lnTo>
                <a:lnTo>
                  <a:pt x="842" y="1159"/>
                </a:lnTo>
                <a:lnTo>
                  <a:pt x="848" y="1230"/>
                </a:lnTo>
                <a:lnTo>
                  <a:pt x="855" y="1218"/>
                </a:lnTo>
                <a:lnTo>
                  <a:pt x="860" y="1177"/>
                </a:lnTo>
                <a:lnTo>
                  <a:pt x="872" y="1166"/>
                </a:lnTo>
                <a:lnTo>
                  <a:pt x="878" y="1153"/>
                </a:lnTo>
                <a:lnTo>
                  <a:pt x="884" y="1189"/>
                </a:lnTo>
                <a:lnTo>
                  <a:pt x="891" y="1141"/>
                </a:lnTo>
                <a:lnTo>
                  <a:pt x="897" y="1123"/>
                </a:lnTo>
                <a:lnTo>
                  <a:pt x="902" y="1129"/>
                </a:lnTo>
                <a:lnTo>
                  <a:pt x="908" y="1100"/>
                </a:lnTo>
                <a:lnTo>
                  <a:pt x="915" y="1135"/>
                </a:lnTo>
                <a:lnTo>
                  <a:pt x="920" y="1129"/>
                </a:lnTo>
                <a:lnTo>
                  <a:pt x="927" y="1082"/>
                </a:lnTo>
                <a:lnTo>
                  <a:pt x="933" y="1087"/>
                </a:lnTo>
                <a:lnTo>
                  <a:pt x="939" y="1087"/>
                </a:lnTo>
                <a:lnTo>
                  <a:pt x="945" y="1021"/>
                </a:lnTo>
                <a:lnTo>
                  <a:pt x="951" y="1082"/>
                </a:lnTo>
                <a:lnTo>
                  <a:pt x="957" y="1052"/>
                </a:lnTo>
                <a:lnTo>
                  <a:pt x="963" y="998"/>
                </a:lnTo>
                <a:lnTo>
                  <a:pt x="969" y="992"/>
                </a:lnTo>
                <a:lnTo>
                  <a:pt x="975" y="973"/>
                </a:lnTo>
                <a:lnTo>
                  <a:pt x="982" y="968"/>
                </a:lnTo>
                <a:lnTo>
                  <a:pt x="987" y="896"/>
                </a:lnTo>
                <a:lnTo>
                  <a:pt x="993" y="855"/>
                </a:lnTo>
                <a:lnTo>
                  <a:pt x="1000" y="848"/>
                </a:lnTo>
                <a:lnTo>
                  <a:pt x="1005" y="843"/>
                </a:lnTo>
                <a:lnTo>
                  <a:pt x="1011" y="855"/>
                </a:lnTo>
                <a:lnTo>
                  <a:pt x="1018" y="872"/>
                </a:lnTo>
                <a:lnTo>
                  <a:pt x="1030" y="848"/>
                </a:lnTo>
                <a:lnTo>
                  <a:pt x="1036" y="819"/>
                </a:lnTo>
                <a:lnTo>
                  <a:pt x="1042" y="866"/>
                </a:lnTo>
                <a:lnTo>
                  <a:pt x="1047" y="855"/>
                </a:lnTo>
                <a:lnTo>
                  <a:pt x="1054" y="843"/>
                </a:lnTo>
                <a:lnTo>
                  <a:pt x="1060" y="884"/>
                </a:lnTo>
                <a:lnTo>
                  <a:pt x="1066" y="861"/>
                </a:lnTo>
                <a:lnTo>
                  <a:pt x="1072" y="861"/>
                </a:lnTo>
                <a:lnTo>
                  <a:pt x="1078" y="872"/>
                </a:lnTo>
                <a:lnTo>
                  <a:pt x="1085" y="848"/>
                </a:lnTo>
                <a:lnTo>
                  <a:pt x="1090" y="800"/>
                </a:lnTo>
                <a:lnTo>
                  <a:pt x="1096" y="795"/>
                </a:lnTo>
                <a:lnTo>
                  <a:pt x="1103" y="765"/>
                </a:lnTo>
                <a:lnTo>
                  <a:pt x="1108" y="807"/>
                </a:lnTo>
                <a:lnTo>
                  <a:pt x="1115" y="765"/>
                </a:lnTo>
                <a:lnTo>
                  <a:pt x="1121" y="782"/>
                </a:lnTo>
                <a:lnTo>
                  <a:pt x="1127" y="800"/>
                </a:lnTo>
                <a:lnTo>
                  <a:pt x="1132" y="807"/>
                </a:lnTo>
                <a:lnTo>
                  <a:pt x="1139" y="819"/>
                </a:lnTo>
                <a:lnTo>
                  <a:pt x="1145" y="855"/>
                </a:lnTo>
                <a:lnTo>
                  <a:pt x="1151" y="878"/>
                </a:lnTo>
                <a:lnTo>
                  <a:pt x="1157" y="861"/>
                </a:lnTo>
                <a:lnTo>
                  <a:pt x="1163" y="866"/>
                </a:lnTo>
                <a:lnTo>
                  <a:pt x="1168" y="866"/>
                </a:lnTo>
                <a:lnTo>
                  <a:pt x="1175" y="891"/>
                </a:lnTo>
                <a:lnTo>
                  <a:pt x="1188" y="872"/>
                </a:lnTo>
                <a:lnTo>
                  <a:pt x="1193" y="902"/>
                </a:lnTo>
                <a:lnTo>
                  <a:pt x="1199" y="914"/>
                </a:lnTo>
                <a:lnTo>
                  <a:pt x="1206" y="944"/>
                </a:lnTo>
                <a:lnTo>
                  <a:pt x="1211" y="938"/>
                </a:lnTo>
                <a:lnTo>
                  <a:pt x="1217" y="909"/>
                </a:lnTo>
                <a:lnTo>
                  <a:pt x="1224" y="861"/>
                </a:lnTo>
                <a:lnTo>
                  <a:pt x="1230" y="855"/>
                </a:lnTo>
                <a:lnTo>
                  <a:pt x="1235" y="855"/>
                </a:lnTo>
                <a:lnTo>
                  <a:pt x="1242" y="848"/>
                </a:lnTo>
                <a:lnTo>
                  <a:pt x="1248" y="795"/>
                </a:lnTo>
                <a:lnTo>
                  <a:pt x="1253" y="843"/>
                </a:lnTo>
                <a:lnTo>
                  <a:pt x="1260" y="855"/>
                </a:lnTo>
                <a:lnTo>
                  <a:pt x="1266" y="848"/>
                </a:lnTo>
                <a:lnTo>
                  <a:pt x="1271" y="878"/>
                </a:lnTo>
                <a:lnTo>
                  <a:pt x="1278" y="861"/>
                </a:lnTo>
                <a:lnTo>
                  <a:pt x="1284" y="830"/>
                </a:lnTo>
                <a:lnTo>
                  <a:pt x="1291" y="872"/>
                </a:lnTo>
                <a:lnTo>
                  <a:pt x="1296" y="861"/>
                </a:lnTo>
                <a:lnTo>
                  <a:pt x="1302" y="830"/>
                </a:lnTo>
                <a:lnTo>
                  <a:pt x="1309" y="777"/>
                </a:lnTo>
                <a:lnTo>
                  <a:pt x="1314" y="777"/>
                </a:lnTo>
                <a:lnTo>
                  <a:pt x="1320" y="753"/>
                </a:lnTo>
                <a:lnTo>
                  <a:pt x="1327" y="753"/>
                </a:lnTo>
                <a:lnTo>
                  <a:pt x="1333" y="741"/>
                </a:lnTo>
                <a:lnTo>
                  <a:pt x="1345" y="747"/>
                </a:lnTo>
                <a:lnTo>
                  <a:pt x="1351" y="753"/>
                </a:lnTo>
                <a:lnTo>
                  <a:pt x="1356" y="777"/>
                </a:lnTo>
                <a:lnTo>
                  <a:pt x="1363" y="807"/>
                </a:lnTo>
                <a:lnTo>
                  <a:pt x="1369" y="836"/>
                </a:lnTo>
                <a:lnTo>
                  <a:pt x="1376" y="830"/>
                </a:lnTo>
                <a:lnTo>
                  <a:pt x="1381" y="830"/>
                </a:lnTo>
                <a:lnTo>
                  <a:pt x="1387" y="807"/>
                </a:lnTo>
                <a:lnTo>
                  <a:pt x="1393" y="782"/>
                </a:lnTo>
                <a:lnTo>
                  <a:pt x="1399" y="800"/>
                </a:lnTo>
                <a:lnTo>
                  <a:pt x="1405" y="807"/>
                </a:lnTo>
                <a:lnTo>
                  <a:pt x="1412" y="813"/>
                </a:lnTo>
                <a:lnTo>
                  <a:pt x="1418" y="789"/>
                </a:lnTo>
                <a:lnTo>
                  <a:pt x="1423" y="836"/>
                </a:lnTo>
                <a:lnTo>
                  <a:pt x="1429" y="855"/>
                </a:lnTo>
                <a:lnTo>
                  <a:pt x="1436" y="872"/>
                </a:lnTo>
                <a:lnTo>
                  <a:pt x="1441" y="825"/>
                </a:lnTo>
                <a:lnTo>
                  <a:pt x="1448" y="830"/>
                </a:lnTo>
                <a:lnTo>
                  <a:pt x="1454" y="825"/>
                </a:lnTo>
                <a:lnTo>
                  <a:pt x="1459" y="825"/>
                </a:lnTo>
                <a:lnTo>
                  <a:pt x="1466" y="836"/>
                </a:lnTo>
                <a:lnTo>
                  <a:pt x="1472" y="795"/>
                </a:lnTo>
                <a:lnTo>
                  <a:pt x="1478" y="782"/>
                </a:lnTo>
                <a:lnTo>
                  <a:pt x="1484" y="813"/>
                </a:lnTo>
                <a:lnTo>
                  <a:pt x="1490" y="825"/>
                </a:lnTo>
                <a:lnTo>
                  <a:pt x="1502" y="795"/>
                </a:lnTo>
                <a:lnTo>
                  <a:pt x="1508" y="800"/>
                </a:lnTo>
                <a:lnTo>
                  <a:pt x="1514" y="819"/>
                </a:lnTo>
                <a:lnTo>
                  <a:pt x="1521" y="789"/>
                </a:lnTo>
                <a:lnTo>
                  <a:pt x="1526" y="777"/>
                </a:lnTo>
                <a:lnTo>
                  <a:pt x="1533" y="747"/>
                </a:lnTo>
                <a:lnTo>
                  <a:pt x="1539" y="735"/>
                </a:lnTo>
                <a:lnTo>
                  <a:pt x="1544" y="765"/>
                </a:lnTo>
                <a:lnTo>
                  <a:pt x="1551" y="782"/>
                </a:lnTo>
                <a:lnTo>
                  <a:pt x="1557" y="765"/>
                </a:lnTo>
                <a:lnTo>
                  <a:pt x="1563" y="723"/>
                </a:lnTo>
                <a:lnTo>
                  <a:pt x="1569" y="735"/>
                </a:lnTo>
                <a:lnTo>
                  <a:pt x="1575" y="765"/>
                </a:lnTo>
                <a:lnTo>
                  <a:pt x="1581" y="759"/>
                </a:lnTo>
                <a:lnTo>
                  <a:pt x="1587" y="777"/>
                </a:lnTo>
                <a:lnTo>
                  <a:pt x="1593" y="741"/>
                </a:lnTo>
                <a:lnTo>
                  <a:pt x="1599" y="705"/>
                </a:lnTo>
                <a:lnTo>
                  <a:pt x="1606" y="747"/>
                </a:lnTo>
                <a:lnTo>
                  <a:pt x="1611" y="765"/>
                </a:lnTo>
                <a:lnTo>
                  <a:pt x="1617" y="795"/>
                </a:lnTo>
                <a:lnTo>
                  <a:pt x="1624" y="825"/>
                </a:lnTo>
                <a:lnTo>
                  <a:pt x="1629" y="830"/>
                </a:lnTo>
                <a:lnTo>
                  <a:pt x="1636" y="813"/>
                </a:lnTo>
                <a:lnTo>
                  <a:pt x="1642" y="795"/>
                </a:lnTo>
                <a:lnTo>
                  <a:pt x="1647" y="795"/>
                </a:lnTo>
                <a:lnTo>
                  <a:pt x="1660" y="735"/>
                </a:lnTo>
                <a:lnTo>
                  <a:pt x="1666" y="741"/>
                </a:lnTo>
                <a:lnTo>
                  <a:pt x="1672" y="795"/>
                </a:lnTo>
                <a:lnTo>
                  <a:pt x="1678" y="800"/>
                </a:lnTo>
                <a:lnTo>
                  <a:pt x="1684" y="819"/>
                </a:lnTo>
                <a:lnTo>
                  <a:pt x="1689" y="807"/>
                </a:lnTo>
                <a:lnTo>
                  <a:pt x="1696" y="830"/>
                </a:lnTo>
                <a:lnTo>
                  <a:pt x="1702" y="855"/>
                </a:lnTo>
                <a:lnTo>
                  <a:pt x="1709" y="813"/>
                </a:lnTo>
                <a:lnTo>
                  <a:pt x="1714" y="747"/>
                </a:lnTo>
                <a:lnTo>
                  <a:pt x="1720" y="741"/>
                </a:lnTo>
                <a:lnTo>
                  <a:pt x="1727" y="735"/>
                </a:lnTo>
                <a:lnTo>
                  <a:pt x="1732" y="729"/>
                </a:lnTo>
                <a:lnTo>
                  <a:pt x="1738" y="753"/>
                </a:lnTo>
                <a:lnTo>
                  <a:pt x="1745" y="711"/>
                </a:lnTo>
                <a:lnTo>
                  <a:pt x="1751" y="699"/>
                </a:lnTo>
                <a:lnTo>
                  <a:pt x="1756" y="657"/>
                </a:lnTo>
                <a:lnTo>
                  <a:pt x="1763" y="657"/>
                </a:lnTo>
                <a:lnTo>
                  <a:pt x="1769" y="598"/>
                </a:lnTo>
                <a:lnTo>
                  <a:pt x="1774" y="598"/>
                </a:lnTo>
                <a:lnTo>
                  <a:pt x="1781" y="586"/>
                </a:lnTo>
                <a:lnTo>
                  <a:pt x="1787" y="580"/>
                </a:lnTo>
                <a:lnTo>
                  <a:pt x="1794" y="556"/>
                </a:lnTo>
                <a:lnTo>
                  <a:pt x="1799" y="556"/>
                </a:lnTo>
                <a:lnTo>
                  <a:pt x="1805" y="568"/>
                </a:lnTo>
                <a:lnTo>
                  <a:pt x="1817" y="532"/>
                </a:lnTo>
                <a:lnTo>
                  <a:pt x="1823" y="525"/>
                </a:lnTo>
                <a:lnTo>
                  <a:pt x="1830" y="520"/>
                </a:lnTo>
                <a:lnTo>
                  <a:pt x="1835" y="479"/>
                </a:lnTo>
                <a:lnTo>
                  <a:pt x="1841" y="509"/>
                </a:lnTo>
                <a:lnTo>
                  <a:pt x="1848" y="556"/>
                </a:lnTo>
                <a:lnTo>
                  <a:pt x="1854" y="532"/>
                </a:lnTo>
                <a:lnTo>
                  <a:pt x="1859" y="532"/>
                </a:lnTo>
                <a:lnTo>
                  <a:pt x="1866" y="520"/>
                </a:lnTo>
                <a:lnTo>
                  <a:pt x="1872" y="509"/>
                </a:lnTo>
                <a:lnTo>
                  <a:pt x="1877" y="490"/>
                </a:lnTo>
                <a:lnTo>
                  <a:pt x="1884" y="454"/>
                </a:lnTo>
                <a:lnTo>
                  <a:pt x="1890" y="442"/>
                </a:lnTo>
                <a:lnTo>
                  <a:pt x="1897" y="418"/>
                </a:lnTo>
                <a:lnTo>
                  <a:pt x="1902" y="454"/>
                </a:lnTo>
                <a:lnTo>
                  <a:pt x="1908" y="377"/>
                </a:lnTo>
                <a:lnTo>
                  <a:pt x="1914" y="400"/>
                </a:lnTo>
                <a:lnTo>
                  <a:pt x="1920" y="352"/>
                </a:lnTo>
                <a:lnTo>
                  <a:pt x="1926" y="359"/>
                </a:lnTo>
                <a:lnTo>
                  <a:pt x="1933" y="311"/>
                </a:lnTo>
                <a:lnTo>
                  <a:pt x="1938" y="329"/>
                </a:lnTo>
                <a:lnTo>
                  <a:pt x="1944" y="334"/>
                </a:lnTo>
                <a:lnTo>
                  <a:pt x="1950" y="299"/>
                </a:lnTo>
                <a:lnTo>
                  <a:pt x="1957" y="288"/>
                </a:lnTo>
                <a:lnTo>
                  <a:pt x="1962" y="334"/>
                </a:lnTo>
                <a:lnTo>
                  <a:pt x="1975" y="334"/>
                </a:lnTo>
                <a:lnTo>
                  <a:pt x="1980" y="329"/>
                </a:lnTo>
                <a:lnTo>
                  <a:pt x="1987" y="288"/>
                </a:lnTo>
                <a:lnTo>
                  <a:pt x="1993" y="329"/>
                </a:lnTo>
                <a:lnTo>
                  <a:pt x="1999" y="347"/>
                </a:lnTo>
                <a:lnTo>
                  <a:pt x="2005" y="347"/>
                </a:lnTo>
                <a:lnTo>
                  <a:pt x="2011" y="370"/>
                </a:lnTo>
                <a:lnTo>
                  <a:pt x="2018" y="352"/>
                </a:lnTo>
                <a:lnTo>
                  <a:pt x="2023" y="305"/>
                </a:lnTo>
                <a:lnTo>
                  <a:pt x="2029" y="359"/>
                </a:lnTo>
                <a:lnTo>
                  <a:pt x="2035" y="382"/>
                </a:lnTo>
                <a:lnTo>
                  <a:pt x="2042" y="461"/>
                </a:lnTo>
                <a:lnTo>
                  <a:pt x="2047" y="418"/>
                </a:lnTo>
                <a:lnTo>
                  <a:pt x="2054" y="400"/>
                </a:lnTo>
                <a:lnTo>
                  <a:pt x="2060" y="448"/>
                </a:lnTo>
                <a:lnTo>
                  <a:pt x="2065" y="454"/>
                </a:lnTo>
                <a:lnTo>
                  <a:pt x="2072" y="413"/>
                </a:lnTo>
                <a:lnTo>
                  <a:pt x="2078" y="382"/>
                </a:lnTo>
                <a:lnTo>
                  <a:pt x="2083" y="395"/>
                </a:lnTo>
                <a:lnTo>
                  <a:pt x="2090" y="370"/>
                </a:lnTo>
                <a:lnTo>
                  <a:pt x="2096" y="389"/>
                </a:lnTo>
                <a:lnTo>
                  <a:pt x="2102" y="418"/>
                </a:lnTo>
                <a:lnTo>
                  <a:pt x="2108" y="413"/>
                </a:lnTo>
                <a:lnTo>
                  <a:pt x="2114" y="400"/>
                </a:lnTo>
                <a:lnTo>
                  <a:pt x="2120" y="406"/>
                </a:lnTo>
                <a:lnTo>
                  <a:pt x="2132" y="406"/>
                </a:lnTo>
                <a:lnTo>
                  <a:pt x="2138" y="352"/>
                </a:lnTo>
                <a:lnTo>
                  <a:pt x="2145" y="370"/>
                </a:lnTo>
                <a:lnTo>
                  <a:pt x="2150" y="311"/>
                </a:lnTo>
                <a:lnTo>
                  <a:pt x="2157" y="311"/>
                </a:lnTo>
                <a:lnTo>
                  <a:pt x="2163" y="341"/>
                </a:lnTo>
                <a:lnTo>
                  <a:pt x="2168" y="370"/>
                </a:lnTo>
                <a:lnTo>
                  <a:pt x="2174" y="317"/>
                </a:lnTo>
                <a:lnTo>
                  <a:pt x="2181" y="293"/>
                </a:lnTo>
                <a:lnTo>
                  <a:pt x="2187" y="317"/>
                </a:lnTo>
                <a:lnTo>
                  <a:pt x="2193" y="334"/>
                </a:lnTo>
                <a:lnTo>
                  <a:pt x="2199" y="329"/>
                </a:lnTo>
                <a:lnTo>
                  <a:pt x="2205" y="347"/>
                </a:lnTo>
                <a:lnTo>
                  <a:pt x="2210" y="389"/>
                </a:lnTo>
                <a:lnTo>
                  <a:pt x="2217" y="418"/>
                </a:lnTo>
                <a:lnTo>
                  <a:pt x="2223" y="334"/>
                </a:lnTo>
                <a:lnTo>
                  <a:pt x="2230" y="317"/>
                </a:lnTo>
                <a:lnTo>
                  <a:pt x="2235" y="305"/>
                </a:lnTo>
                <a:lnTo>
                  <a:pt x="2242" y="281"/>
                </a:lnTo>
                <a:lnTo>
                  <a:pt x="2248" y="317"/>
                </a:lnTo>
                <a:lnTo>
                  <a:pt x="2253" y="317"/>
                </a:lnTo>
                <a:lnTo>
                  <a:pt x="2259" y="311"/>
                </a:lnTo>
                <a:lnTo>
                  <a:pt x="2266" y="263"/>
                </a:lnTo>
                <a:lnTo>
                  <a:pt x="2271" y="245"/>
                </a:lnTo>
                <a:lnTo>
                  <a:pt x="2278" y="233"/>
                </a:lnTo>
                <a:lnTo>
                  <a:pt x="2290" y="227"/>
                </a:lnTo>
                <a:lnTo>
                  <a:pt x="2295" y="269"/>
                </a:lnTo>
                <a:lnTo>
                  <a:pt x="2302" y="281"/>
                </a:lnTo>
                <a:lnTo>
                  <a:pt x="2308" y="288"/>
                </a:lnTo>
                <a:lnTo>
                  <a:pt x="2314" y="281"/>
                </a:lnTo>
                <a:lnTo>
                  <a:pt x="2320" y="299"/>
                </a:lnTo>
                <a:lnTo>
                  <a:pt x="2326" y="269"/>
                </a:lnTo>
                <a:lnTo>
                  <a:pt x="2333" y="252"/>
                </a:lnTo>
                <a:lnTo>
                  <a:pt x="2338" y="227"/>
                </a:lnTo>
                <a:lnTo>
                  <a:pt x="2344" y="209"/>
                </a:lnTo>
                <a:lnTo>
                  <a:pt x="2351" y="168"/>
                </a:lnTo>
                <a:lnTo>
                  <a:pt x="2356" y="143"/>
                </a:lnTo>
                <a:lnTo>
                  <a:pt x="2362" y="168"/>
                </a:lnTo>
                <a:lnTo>
                  <a:pt x="2369" y="191"/>
                </a:lnTo>
                <a:lnTo>
                  <a:pt x="2374" y="204"/>
                </a:lnTo>
                <a:lnTo>
                  <a:pt x="2380" y="186"/>
                </a:lnTo>
                <a:lnTo>
                  <a:pt x="2387" y="156"/>
                </a:lnTo>
                <a:lnTo>
                  <a:pt x="2393" y="179"/>
                </a:lnTo>
                <a:lnTo>
                  <a:pt x="2398" y="132"/>
                </a:lnTo>
                <a:lnTo>
                  <a:pt x="2405" y="132"/>
                </a:lnTo>
                <a:lnTo>
                  <a:pt x="2411" y="179"/>
                </a:lnTo>
                <a:lnTo>
                  <a:pt x="2418" y="197"/>
                </a:lnTo>
                <a:lnTo>
                  <a:pt x="2423" y="197"/>
                </a:lnTo>
                <a:lnTo>
                  <a:pt x="2429" y="186"/>
                </a:lnTo>
                <a:lnTo>
                  <a:pt x="2435" y="150"/>
                </a:lnTo>
                <a:lnTo>
                  <a:pt x="2447" y="186"/>
                </a:lnTo>
                <a:lnTo>
                  <a:pt x="2454" y="216"/>
                </a:lnTo>
                <a:lnTo>
                  <a:pt x="2459" y="240"/>
                </a:lnTo>
                <a:lnTo>
                  <a:pt x="2465" y="240"/>
                </a:lnTo>
                <a:lnTo>
                  <a:pt x="2471" y="252"/>
                </a:lnTo>
                <a:lnTo>
                  <a:pt x="2478" y="299"/>
                </a:lnTo>
                <a:lnTo>
                  <a:pt x="2483" y="240"/>
                </a:lnTo>
                <a:lnTo>
                  <a:pt x="2490" y="299"/>
                </a:lnTo>
                <a:lnTo>
                  <a:pt x="2496" y="269"/>
                </a:lnTo>
                <a:lnTo>
                  <a:pt x="2502" y="245"/>
                </a:lnTo>
                <a:lnTo>
                  <a:pt x="2508" y="269"/>
                </a:lnTo>
                <a:lnTo>
                  <a:pt x="2514" y="257"/>
                </a:lnTo>
                <a:lnTo>
                  <a:pt x="2519" y="222"/>
                </a:lnTo>
                <a:lnTo>
                  <a:pt x="2526" y="222"/>
                </a:lnTo>
                <a:lnTo>
                  <a:pt x="2532" y="222"/>
                </a:lnTo>
                <a:lnTo>
                  <a:pt x="2539" y="197"/>
                </a:lnTo>
                <a:lnTo>
                  <a:pt x="2544" y="216"/>
                </a:lnTo>
                <a:lnTo>
                  <a:pt x="2550" y="240"/>
                </a:lnTo>
                <a:lnTo>
                  <a:pt x="2556" y="269"/>
                </a:lnTo>
                <a:lnTo>
                  <a:pt x="2562" y="227"/>
                </a:lnTo>
                <a:lnTo>
                  <a:pt x="2568" y="281"/>
                </a:lnTo>
                <a:lnTo>
                  <a:pt x="2575" y="257"/>
                </a:lnTo>
                <a:lnTo>
                  <a:pt x="2581" y="222"/>
                </a:lnTo>
                <a:lnTo>
                  <a:pt x="2586" y="222"/>
                </a:lnTo>
                <a:lnTo>
                  <a:pt x="2593" y="227"/>
                </a:lnTo>
                <a:lnTo>
                  <a:pt x="2604" y="293"/>
                </a:lnTo>
                <a:lnTo>
                  <a:pt x="2611" y="323"/>
                </a:lnTo>
                <a:lnTo>
                  <a:pt x="2617" y="352"/>
                </a:lnTo>
                <a:lnTo>
                  <a:pt x="2623" y="377"/>
                </a:lnTo>
                <a:lnTo>
                  <a:pt x="2629" y="293"/>
                </a:lnTo>
                <a:lnTo>
                  <a:pt x="2635" y="269"/>
                </a:lnTo>
                <a:lnTo>
                  <a:pt x="2641" y="252"/>
                </a:lnTo>
                <a:lnTo>
                  <a:pt x="2647" y="191"/>
                </a:lnTo>
                <a:lnTo>
                  <a:pt x="2653" y="168"/>
                </a:lnTo>
                <a:lnTo>
                  <a:pt x="2659" y="150"/>
                </a:lnTo>
                <a:lnTo>
                  <a:pt x="2666" y="120"/>
                </a:lnTo>
                <a:lnTo>
                  <a:pt x="2671" y="120"/>
                </a:lnTo>
                <a:lnTo>
                  <a:pt x="2678" y="132"/>
                </a:lnTo>
                <a:lnTo>
                  <a:pt x="2684" y="108"/>
                </a:lnTo>
                <a:lnTo>
                  <a:pt x="2689" y="48"/>
                </a:lnTo>
                <a:lnTo>
                  <a:pt x="2695" y="48"/>
                </a:lnTo>
                <a:lnTo>
                  <a:pt x="2702" y="18"/>
                </a:lnTo>
                <a:lnTo>
                  <a:pt x="2707" y="24"/>
                </a:lnTo>
                <a:lnTo>
                  <a:pt x="2714" y="0"/>
                </a:lnTo>
                <a:lnTo>
                  <a:pt x="2720" y="60"/>
                </a:lnTo>
                <a:lnTo>
                  <a:pt x="2726" y="72"/>
                </a:lnTo>
                <a:lnTo>
                  <a:pt x="2731" y="108"/>
                </a:lnTo>
                <a:lnTo>
                  <a:pt x="2738" y="114"/>
                </a:lnTo>
                <a:lnTo>
                  <a:pt x="2744" y="95"/>
                </a:lnTo>
                <a:lnTo>
                  <a:pt x="2750" y="102"/>
                </a:lnTo>
                <a:lnTo>
                  <a:pt x="2763" y="138"/>
                </a:lnTo>
                <a:lnTo>
                  <a:pt x="2769" y="108"/>
                </a:lnTo>
                <a:lnTo>
                  <a:pt x="2774" y="138"/>
                </a:lnTo>
                <a:lnTo>
                  <a:pt x="2780" y="150"/>
                </a:lnTo>
                <a:lnTo>
                  <a:pt x="2787" y="191"/>
                </a:lnTo>
                <a:lnTo>
                  <a:pt x="2792" y="179"/>
                </a:lnTo>
                <a:lnTo>
                  <a:pt x="2799" y="191"/>
                </a:lnTo>
                <a:lnTo>
                  <a:pt x="2805" y="168"/>
                </a:lnTo>
                <a:lnTo>
                  <a:pt x="2811" y="161"/>
                </a:lnTo>
                <a:lnTo>
                  <a:pt x="2816" y="191"/>
                </a:lnTo>
                <a:lnTo>
                  <a:pt x="2823" y="168"/>
                </a:lnTo>
                <a:lnTo>
                  <a:pt x="2829" y="90"/>
                </a:lnTo>
                <a:lnTo>
                  <a:pt x="2835" y="95"/>
                </a:lnTo>
                <a:lnTo>
                  <a:pt x="2841" y="138"/>
                </a:lnTo>
                <a:lnTo>
                  <a:pt x="2847" y="186"/>
                </a:lnTo>
                <a:lnTo>
                  <a:pt x="2854" y="204"/>
                </a:lnTo>
                <a:lnTo>
                  <a:pt x="2859" y="186"/>
                </a:lnTo>
                <a:lnTo>
                  <a:pt x="2865" y="197"/>
                </a:lnTo>
                <a:lnTo>
                  <a:pt x="2872" y="222"/>
                </a:lnTo>
                <a:lnTo>
                  <a:pt x="2877" y="263"/>
                </a:lnTo>
                <a:lnTo>
                  <a:pt x="2883" y="209"/>
                </a:lnTo>
                <a:lnTo>
                  <a:pt x="2890" y="204"/>
                </a:lnTo>
                <a:lnTo>
                  <a:pt x="2895" y="204"/>
                </a:lnTo>
                <a:lnTo>
                  <a:pt x="2901" y="216"/>
                </a:lnTo>
                <a:lnTo>
                  <a:pt x="2908" y="233"/>
                </a:lnTo>
                <a:lnTo>
                  <a:pt x="2919" y="179"/>
                </a:lnTo>
                <a:lnTo>
                  <a:pt x="2926" y="174"/>
                </a:lnTo>
                <a:lnTo>
                  <a:pt x="2932" y="143"/>
                </a:lnTo>
                <a:lnTo>
                  <a:pt x="2938" y="197"/>
                </a:lnTo>
                <a:lnTo>
                  <a:pt x="2944" y="209"/>
                </a:lnTo>
                <a:lnTo>
                  <a:pt x="2950" y="252"/>
                </a:lnTo>
                <a:lnTo>
                  <a:pt x="2955" y="204"/>
                </a:lnTo>
                <a:lnTo>
                  <a:pt x="2962" y="209"/>
                </a:lnTo>
                <a:lnTo>
                  <a:pt x="2968" y="174"/>
                </a:lnTo>
                <a:lnTo>
                  <a:pt x="2975" y="240"/>
                </a:lnTo>
                <a:lnTo>
                  <a:pt x="2980" y="245"/>
                </a:lnTo>
                <a:lnTo>
                  <a:pt x="2986" y="281"/>
                </a:lnTo>
                <a:lnTo>
                  <a:pt x="2992" y="293"/>
                </a:lnTo>
                <a:lnTo>
                  <a:pt x="2998" y="288"/>
                </a:lnTo>
                <a:lnTo>
                  <a:pt x="3004" y="317"/>
                </a:lnTo>
                <a:lnTo>
                  <a:pt x="3011" y="317"/>
                </a:lnTo>
                <a:lnTo>
                  <a:pt x="3017" y="317"/>
                </a:lnTo>
                <a:lnTo>
                  <a:pt x="3023" y="281"/>
                </a:lnTo>
                <a:lnTo>
                  <a:pt x="3029" y="269"/>
                </a:lnTo>
                <a:lnTo>
                  <a:pt x="3035" y="323"/>
                </a:lnTo>
                <a:lnTo>
                  <a:pt x="3040" y="334"/>
                </a:lnTo>
                <a:lnTo>
                  <a:pt x="3047" y="311"/>
                </a:lnTo>
                <a:lnTo>
                  <a:pt x="3053" y="281"/>
                </a:lnTo>
                <a:lnTo>
                  <a:pt x="3060" y="275"/>
                </a:lnTo>
                <a:lnTo>
                  <a:pt x="3065" y="317"/>
                </a:lnTo>
                <a:lnTo>
                  <a:pt x="3077" y="305"/>
                </a:lnTo>
                <a:lnTo>
                  <a:pt x="3083" y="311"/>
                </a:lnTo>
                <a:lnTo>
                  <a:pt x="3089" y="305"/>
                </a:lnTo>
                <a:lnTo>
                  <a:pt x="3096" y="323"/>
                </a:lnTo>
                <a:lnTo>
                  <a:pt x="3102" y="293"/>
                </a:lnTo>
                <a:lnTo>
                  <a:pt x="3107" y="317"/>
                </a:lnTo>
                <a:lnTo>
                  <a:pt x="3114" y="288"/>
                </a:lnTo>
                <a:lnTo>
                  <a:pt x="3120" y="269"/>
                </a:lnTo>
                <a:lnTo>
                  <a:pt x="3125" y="263"/>
                </a:lnTo>
                <a:lnTo>
                  <a:pt x="3132" y="257"/>
                </a:lnTo>
                <a:lnTo>
                  <a:pt x="3138" y="263"/>
                </a:lnTo>
                <a:lnTo>
                  <a:pt x="3143" y="263"/>
                </a:lnTo>
                <a:lnTo>
                  <a:pt x="3150" y="269"/>
                </a:lnTo>
              </a:path>
            </a:pathLst>
          </a:custGeom>
          <a:noFill/>
          <a:ln w="15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56" name="Freeform 104"/>
          <p:cNvSpPr>
            <a:spLocks/>
          </p:cNvSpPr>
          <p:nvPr/>
        </p:nvSpPr>
        <p:spPr bwMode="auto">
          <a:xfrm>
            <a:off x="1517650" y="3062288"/>
            <a:ext cx="5908675" cy="1306512"/>
          </a:xfrm>
          <a:custGeom>
            <a:avLst/>
            <a:gdLst>
              <a:gd name="T0" fmla="*/ 42 w 3150"/>
              <a:gd name="T1" fmla="*/ 586 h 807"/>
              <a:gd name="T2" fmla="*/ 97 w 3150"/>
              <a:gd name="T3" fmla="*/ 562 h 807"/>
              <a:gd name="T4" fmla="*/ 146 w 3150"/>
              <a:gd name="T5" fmla="*/ 604 h 807"/>
              <a:gd name="T6" fmla="*/ 193 w 3150"/>
              <a:gd name="T7" fmla="*/ 459 h 807"/>
              <a:gd name="T8" fmla="*/ 249 w 3150"/>
              <a:gd name="T9" fmla="*/ 573 h 807"/>
              <a:gd name="T10" fmla="*/ 296 w 3150"/>
              <a:gd name="T11" fmla="*/ 472 h 807"/>
              <a:gd name="T12" fmla="*/ 345 w 3150"/>
              <a:gd name="T13" fmla="*/ 562 h 807"/>
              <a:gd name="T14" fmla="*/ 399 w 3150"/>
              <a:gd name="T15" fmla="*/ 555 h 807"/>
              <a:gd name="T16" fmla="*/ 448 w 3150"/>
              <a:gd name="T17" fmla="*/ 514 h 807"/>
              <a:gd name="T18" fmla="*/ 497 w 3150"/>
              <a:gd name="T19" fmla="*/ 525 h 807"/>
              <a:gd name="T20" fmla="*/ 546 w 3150"/>
              <a:gd name="T21" fmla="*/ 645 h 807"/>
              <a:gd name="T22" fmla="*/ 600 w 3150"/>
              <a:gd name="T23" fmla="*/ 490 h 807"/>
              <a:gd name="T24" fmla="*/ 647 w 3150"/>
              <a:gd name="T25" fmla="*/ 418 h 807"/>
              <a:gd name="T26" fmla="*/ 696 w 3150"/>
              <a:gd name="T27" fmla="*/ 395 h 807"/>
              <a:gd name="T28" fmla="*/ 751 w 3150"/>
              <a:gd name="T29" fmla="*/ 245 h 807"/>
              <a:gd name="T30" fmla="*/ 799 w 3150"/>
              <a:gd name="T31" fmla="*/ 143 h 807"/>
              <a:gd name="T32" fmla="*/ 848 w 3150"/>
              <a:gd name="T33" fmla="*/ 0 h 807"/>
              <a:gd name="T34" fmla="*/ 902 w 3150"/>
              <a:gd name="T35" fmla="*/ 24 h 807"/>
              <a:gd name="T36" fmla="*/ 951 w 3150"/>
              <a:gd name="T37" fmla="*/ 156 h 807"/>
              <a:gd name="T38" fmla="*/ 1000 w 3150"/>
              <a:gd name="T39" fmla="*/ 334 h 807"/>
              <a:gd name="T40" fmla="*/ 1054 w 3150"/>
              <a:gd name="T41" fmla="*/ 299 h 807"/>
              <a:gd name="T42" fmla="*/ 1103 w 3150"/>
              <a:gd name="T43" fmla="*/ 388 h 807"/>
              <a:gd name="T44" fmla="*/ 1151 w 3150"/>
              <a:gd name="T45" fmla="*/ 352 h 807"/>
              <a:gd name="T46" fmla="*/ 1206 w 3150"/>
              <a:gd name="T47" fmla="*/ 382 h 807"/>
              <a:gd name="T48" fmla="*/ 1253 w 3150"/>
              <a:gd name="T49" fmla="*/ 466 h 807"/>
              <a:gd name="T50" fmla="*/ 1302 w 3150"/>
              <a:gd name="T51" fmla="*/ 502 h 807"/>
              <a:gd name="T52" fmla="*/ 1356 w 3150"/>
              <a:gd name="T53" fmla="*/ 520 h 807"/>
              <a:gd name="T54" fmla="*/ 1405 w 3150"/>
              <a:gd name="T55" fmla="*/ 377 h 807"/>
              <a:gd name="T56" fmla="*/ 1454 w 3150"/>
              <a:gd name="T57" fmla="*/ 311 h 807"/>
              <a:gd name="T58" fmla="*/ 1508 w 3150"/>
              <a:gd name="T59" fmla="*/ 299 h 807"/>
              <a:gd name="T60" fmla="*/ 1557 w 3150"/>
              <a:gd name="T61" fmla="*/ 239 h 807"/>
              <a:gd name="T62" fmla="*/ 1606 w 3150"/>
              <a:gd name="T63" fmla="*/ 275 h 807"/>
              <a:gd name="T64" fmla="*/ 1660 w 3150"/>
              <a:gd name="T65" fmla="*/ 293 h 807"/>
              <a:gd name="T66" fmla="*/ 1709 w 3150"/>
              <a:gd name="T67" fmla="*/ 149 h 807"/>
              <a:gd name="T68" fmla="*/ 1756 w 3150"/>
              <a:gd name="T69" fmla="*/ 120 h 807"/>
              <a:gd name="T70" fmla="*/ 1805 w 3150"/>
              <a:gd name="T71" fmla="*/ 197 h 807"/>
              <a:gd name="T72" fmla="*/ 1859 w 3150"/>
              <a:gd name="T73" fmla="*/ 286 h 807"/>
              <a:gd name="T74" fmla="*/ 1908 w 3150"/>
              <a:gd name="T75" fmla="*/ 286 h 807"/>
              <a:gd name="T76" fmla="*/ 1957 w 3150"/>
              <a:gd name="T77" fmla="*/ 305 h 807"/>
              <a:gd name="T78" fmla="*/ 2011 w 3150"/>
              <a:gd name="T79" fmla="*/ 268 h 807"/>
              <a:gd name="T80" fmla="*/ 2060 w 3150"/>
              <a:gd name="T81" fmla="*/ 293 h 807"/>
              <a:gd name="T82" fmla="*/ 2108 w 3150"/>
              <a:gd name="T83" fmla="*/ 299 h 807"/>
              <a:gd name="T84" fmla="*/ 2163 w 3150"/>
              <a:gd name="T85" fmla="*/ 305 h 807"/>
              <a:gd name="T86" fmla="*/ 2210 w 3150"/>
              <a:gd name="T87" fmla="*/ 347 h 807"/>
              <a:gd name="T88" fmla="*/ 2259 w 3150"/>
              <a:gd name="T89" fmla="*/ 466 h 807"/>
              <a:gd name="T90" fmla="*/ 2314 w 3150"/>
              <a:gd name="T91" fmla="*/ 370 h 807"/>
              <a:gd name="T92" fmla="*/ 2362 w 3150"/>
              <a:gd name="T93" fmla="*/ 495 h 807"/>
              <a:gd name="T94" fmla="*/ 2411 w 3150"/>
              <a:gd name="T95" fmla="*/ 459 h 807"/>
              <a:gd name="T96" fmla="*/ 2465 w 3150"/>
              <a:gd name="T97" fmla="*/ 430 h 807"/>
              <a:gd name="T98" fmla="*/ 2514 w 3150"/>
              <a:gd name="T99" fmla="*/ 370 h 807"/>
              <a:gd name="T100" fmla="*/ 2562 w 3150"/>
              <a:gd name="T101" fmla="*/ 525 h 807"/>
              <a:gd name="T102" fmla="*/ 2617 w 3150"/>
              <a:gd name="T103" fmla="*/ 478 h 807"/>
              <a:gd name="T104" fmla="*/ 2666 w 3150"/>
              <a:gd name="T105" fmla="*/ 604 h 807"/>
              <a:gd name="T106" fmla="*/ 2714 w 3150"/>
              <a:gd name="T107" fmla="*/ 741 h 807"/>
              <a:gd name="T108" fmla="*/ 2769 w 3150"/>
              <a:gd name="T109" fmla="*/ 681 h 807"/>
              <a:gd name="T110" fmla="*/ 2816 w 3150"/>
              <a:gd name="T111" fmla="*/ 698 h 807"/>
              <a:gd name="T112" fmla="*/ 2865 w 3150"/>
              <a:gd name="T113" fmla="*/ 741 h 807"/>
              <a:gd name="T114" fmla="*/ 2919 w 3150"/>
              <a:gd name="T115" fmla="*/ 777 h 807"/>
              <a:gd name="T116" fmla="*/ 2968 w 3150"/>
              <a:gd name="T117" fmla="*/ 741 h 807"/>
              <a:gd name="T118" fmla="*/ 3017 w 3150"/>
              <a:gd name="T119" fmla="*/ 771 h 807"/>
              <a:gd name="T120" fmla="*/ 3065 w 3150"/>
              <a:gd name="T121" fmla="*/ 698 h 807"/>
              <a:gd name="T122" fmla="*/ 3120 w 3150"/>
              <a:gd name="T123" fmla="*/ 752 h 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150" h="807">
                <a:moveTo>
                  <a:pt x="0" y="555"/>
                </a:moveTo>
                <a:lnTo>
                  <a:pt x="5" y="579"/>
                </a:lnTo>
                <a:lnTo>
                  <a:pt x="12" y="568"/>
                </a:lnTo>
                <a:lnTo>
                  <a:pt x="18" y="573"/>
                </a:lnTo>
                <a:lnTo>
                  <a:pt x="25" y="634"/>
                </a:lnTo>
                <a:lnTo>
                  <a:pt x="30" y="627"/>
                </a:lnTo>
                <a:lnTo>
                  <a:pt x="36" y="591"/>
                </a:lnTo>
                <a:lnTo>
                  <a:pt x="42" y="586"/>
                </a:lnTo>
                <a:lnTo>
                  <a:pt x="48" y="598"/>
                </a:lnTo>
                <a:lnTo>
                  <a:pt x="54" y="555"/>
                </a:lnTo>
                <a:lnTo>
                  <a:pt x="61" y="538"/>
                </a:lnTo>
                <a:lnTo>
                  <a:pt x="67" y="550"/>
                </a:lnTo>
                <a:lnTo>
                  <a:pt x="73" y="586"/>
                </a:lnTo>
                <a:lnTo>
                  <a:pt x="85" y="598"/>
                </a:lnTo>
                <a:lnTo>
                  <a:pt x="90" y="609"/>
                </a:lnTo>
                <a:lnTo>
                  <a:pt x="97" y="562"/>
                </a:lnTo>
                <a:lnTo>
                  <a:pt x="103" y="579"/>
                </a:lnTo>
                <a:lnTo>
                  <a:pt x="110" y="562"/>
                </a:lnTo>
                <a:lnTo>
                  <a:pt x="115" y="591"/>
                </a:lnTo>
                <a:lnTo>
                  <a:pt x="121" y="586"/>
                </a:lnTo>
                <a:lnTo>
                  <a:pt x="127" y="604"/>
                </a:lnTo>
                <a:lnTo>
                  <a:pt x="133" y="562"/>
                </a:lnTo>
                <a:lnTo>
                  <a:pt x="139" y="586"/>
                </a:lnTo>
                <a:lnTo>
                  <a:pt x="146" y="604"/>
                </a:lnTo>
                <a:lnTo>
                  <a:pt x="151" y="562"/>
                </a:lnTo>
                <a:lnTo>
                  <a:pt x="157" y="573"/>
                </a:lnTo>
                <a:lnTo>
                  <a:pt x="164" y="520"/>
                </a:lnTo>
                <a:lnTo>
                  <a:pt x="170" y="502"/>
                </a:lnTo>
                <a:lnTo>
                  <a:pt x="175" y="490"/>
                </a:lnTo>
                <a:lnTo>
                  <a:pt x="182" y="454"/>
                </a:lnTo>
                <a:lnTo>
                  <a:pt x="188" y="472"/>
                </a:lnTo>
                <a:lnTo>
                  <a:pt x="193" y="459"/>
                </a:lnTo>
                <a:lnTo>
                  <a:pt x="200" y="430"/>
                </a:lnTo>
                <a:lnTo>
                  <a:pt x="206" y="472"/>
                </a:lnTo>
                <a:lnTo>
                  <a:pt x="211" y="478"/>
                </a:lnTo>
                <a:lnTo>
                  <a:pt x="218" y="507"/>
                </a:lnTo>
                <a:lnTo>
                  <a:pt x="224" y="538"/>
                </a:lnTo>
                <a:lnTo>
                  <a:pt x="230" y="543"/>
                </a:lnTo>
                <a:lnTo>
                  <a:pt x="242" y="543"/>
                </a:lnTo>
                <a:lnTo>
                  <a:pt x="249" y="573"/>
                </a:lnTo>
                <a:lnTo>
                  <a:pt x="254" y="579"/>
                </a:lnTo>
                <a:lnTo>
                  <a:pt x="260" y="568"/>
                </a:lnTo>
                <a:lnTo>
                  <a:pt x="266" y="555"/>
                </a:lnTo>
                <a:lnTo>
                  <a:pt x="273" y="543"/>
                </a:lnTo>
                <a:lnTo>
                  <a:pt x="278" y="555"/>
                </a:lnTo>
                <a:lnTo>
                  <a:pt x="285" y="543"/>
                </a:lnTo>
                <a:lnTo>
                  <a:pt x="291" y="514"/>
                </a:lnTo>
                <a:lnTo>
                  <a:pt x="296" y="472"/>
                </a:lnTo>
                <a:lnTo>
                  <a:pt x="302" y="478"/>
                </a:lnTo>
                <a:lnTo>
                  <a:pt x="309" y="502"/>
                </a:lnTo>
                <a:lnTo>
                  <a:pt x="315" y="531"/>
                </a:lnTo>
                <a:lnTo>
                  <a:pt x="321" y="502"/>
                </a:lnTo>
                <a:lnTo>
                  <a:pt x="327" y="454"/>
                </a:lnTo>
                <a:lnTo>
                  <a:pt x="334" y="448"/>
                </a:lnTo>
                <a:lnTo>
                  <a:pt x="339" y="484"/>
                </a:lnTo>
                <a:lnTo>
                  <a:pt x="345" y="562"/>
                </a:lnTo>
                <a:lnTo>
                  <a:pt x="351" y="562"/>
                </a:lnTo>
                <a:lnTo>
                  <a:pt x="358" y="531"/>
                </a:lnTo>
                <a:lnTo>
                  <a:pt x="363" y="562"/>
                </a:lnTo>
                <a:lnTo>
                  <a:pt x="370" y="634"/>
                </a:lnTo>
                <a:lnTo>
                  <a:pt x="376" y="645"/>
                </a:lnTo>
                <a:lnTo>
                  <a:pt x="381" y="652"/>
                </a:lnTo>
                <a:lnTo>
                  <a:pt x="387" y="639"/>
                </a:lnTo>
                <a:lnTo>
                  <a:pt x="399" y="555"/>
                </a:lnTo>
                <a:lnTo>
                  <a:pt x="406" y="573"/>
                </a:lnTo>
                <a:lnTo>
                  <a:pt x="412" y="525"/>
                </a:lnTo>
                <a:lnTo>
                  <a:pt x="418" y="478"/>
                </a:lnTo>
                <a:lnTo>
                  <a:pt x="424" y="454"/>
                </a:lnTo>
                <a:lnTo>
                  <a:pt x="430" y="495"/>
                </a:lnTo>
                <a:lnTo>
                  <a:pt x="436" y="484"/>
                </a:lnTo>
                <a:lnTo>
                  <a:pt x="442" y="514"/>
                </a:lnTo>
                <a:lnTo>
                  <a:pt x="448" y="514"/>
                </a:lnTo>
                <a:lnTo>
                  <a:pt x="454" y="531"/>
                </a:lnTo>
                <a:lnTo>
                  <a:pt x="461" y="514"/>
                </a:lnTo>
                <a:lnTo>
                  <a:pt x="466" y="490"/>
                </a:lnTo>
                <a:lnTo>
                  <a:pt x="472" y="531"/>
                </a:lnTo>
                <a:lnTo>
                  <a:pt x="479" y="586"/>
                </a:lnTo>
                <a:lnTo>
                  <a:pt x="484" y="586"/>
                </a:lnTo>
                <a:lnTo>
                  <a:pt x="490" y="573"/>
                </a:lnTo>
                <a:lnTo>
                  <a:pt x="497" y="525"/>
                </a:lnTo>
                <a:lnTo>
                  <a:pt x="503" y="514"/>
                </a:lnTo>
                <a:lnTo>
                  <a:pt x="509" y="525"/>
                </a:lnTo>
                <a:lnTo>
                  <a:pt x="515" y="555"/>
                </a:lnTo>
                <a:lnTo>
                  <a:pt x="521" y="550"/>
                </a:lnTo>
                <a:lnTo>
                  <a:pt x="526" y="598"/>
                </a:lnTo>
                <a:lnTo>
                  <a:pt x="533" y="604"/>
                </a:lnTo>
                <a:lnTo>
                  <a:pt x="539" y="657"/>
                </a:lnTo>
                <a:lnTo>
                  <a:pt x="546" y="645"/>
                </a:lnTo>
                <a:lnTo>
                  <a:pt x="557" y="598"/>
                </a:lnTo>
                <a:lnTo>
                  <a:pt x="563" y="627"/>
                </a:lnTo>
                <a:lnTo>
                  <a:pt x="569" y="615"/>
                </a:lnTo>
                <a:lnTo>
                  <a:pt x="575" y="621"/>
                </a:lnTo>
                <a:lnTo>
                  <a:pt x="582" y="615"/>
                </a:lnTo>
                <a:lnTo>
                  <a:pt x="587" y="579"/>
                </a:lnTo>
                <a:lnTo>
                  <a:pt x="594" y="520"/>
                </a:lnTo>
                <a:lnTo>
                  <a:pt x="600" y="490"/>
                </a:lnTo>
                <a:lnTo>
                  <a:pt x="606" y="459"/>
                </a:lnTo>
                <a:lnTo>
                  <a:pt x="611" y="472"/>
                </a:lnTo>
                <a:lnTo>
                  <a:pt x="618" y="472"/>
                </a:lnTo>
                <a:lnTo>
                  <a:pt x="624" y="442"/>
                </a:lnTo>
                <a:lnTo>
                  <a:pt x="630" y="448"/>
                </a:lnTo>
                <a:lnTo>
                  <a:pt x="636" y="442"/>
                </a:lnTo>
                <a:lnTo>
                  <a:pt x="642" y="418"/>
                </a:lnTo>
                <a:lnTo>
                  <a:pt x="647" y="418"/>
                </a:lnTo>
                <a:lnTo>
                  <a:pt x="654" y="418"/>
                </a:lnTo>
                <a:lnTo>
                  <a:pt x="660" y="430"/>
                </a:lnTo>
                <a:lnTo>
                  <a:pt x="667" y="412"/>
                </a:lnTo>
                <a:lnTo>
                  <a:pt x="672" y="400"/>
                </a:lnTo>
                <a:lnTo>
                  <a:pt x="678" y="388"/>
                </a:lnTo>
                <a:lnTo>
                  <a:pt x="685" y="412"/>
                </a:lnTo>
                <a:lnTo>
                  <a:pt x="691" y="382"/>
                </a:lnTo>
                <a:lnTo>
                  <a:pt x="696" y="395"/>
                </a:lnTo>
                <a:lnTo>
                  <a:pt x="703" y="341"/>
                </a:lnTo>
                <a:lnTo>
                  <a:pt x="714" y="377"/>
                </a:lnTo>
                <a:lnTo>
                  <a:pt x="721" y="329"/>
                </a:lnTo>
                <a:lnTo>
                  <a:pt x="727" y="268"/>
                </a:lnTo>
                <a:lnTo>
                  <a:pt x="732" y="251"/>
                </a:lnTo>
                <a:lnTo>
                  <a:pt x="739" y="251"/>
                </a:lnTo>
                <a:lnTo>
                  <a:pt x="745" y="268"/>
                </a:lnTo>
                <a:lnTo>
                  <a:pt x="751" y="245"/>
                </a:lnTo>
                <a:lnTo>
                  <a:pt x="757" y="209"/>
                </a:lnTo>
                <a:lnTo>
                  <a:pt x="763" y="149"/>
                </a:lnTo>
                <a:lnTo>
                  <a:pt x="770" y="156"/>
                </a:lnTo>
                <a:lnTo>
                  <a:pt x="775" y="156"/>
                </a:lnTo>
                <a:lnTo>
                  <a:pt x="781" y="156"/>
                </a:lnTo>
                <a:lnTo>
                  <a:pt x="787" y="168"/>
                </a:lnTo>
                <a:lnTo>
                  <a:pt x="794" y="179"/>
                </a:lnTo>
                <a:lnTo>
                  <a:pt x="799" y="143"/>
                </a:lnTo>
                <a:lnTo>
                  <a:pt x="806" y="113"/>
                </a:lnTo>
                <a:lnTo>
                  <a:pt x="812" y="72"/>
                </a:lnTo>
                <a:lnTo>
                  <a:pt x="817" y="66"/>
                </a:lnTo>
                <a:lnTo>
                  <a:pt x="823" y="72"/>
                </a:lnTo>
                <a:lnTo>
                  <a:pt x="830" y="36"/>
                </a:lnTo>
                <a:lnTo>
                  <a:pt x="835" y="84"/>
                </a:lnTo>
                <a:lnTo>
                  <a:pt x="842" y="72"/>
                </a:lnTo>
                <a:lnTo>
                  <a:pt x="848" y="0"/>
                </a:lnTo>
                <a:lnTo>
                  <a:pt x="855" y="30"/>
                </a:lnTo>
                <a:lnTo>
                  <a:pt x="860" y="6"/>
                </a:lnTo>
                <a:lnTo>
                  <a:pt x="872" y="54"/>
                </a:lnTo>
                <a:lnTo>
                  <a:pt x="878" y="48"/>
                </a:lnTo>
                <a:lnTo>
                  <a:pt x="884" y="48"/>
                </a:lnTo>
                <a:lnTo>
                  <a:pt x="891" y="84"/>
                </a:lnTo>
                <a:lnTo>
                  <a:pt x="897" y="36"/>
                </a:lnTo>
                <a:lnTo>
                  <a:pt x="902" y="24"/>
                </a:lnTo>
                <a:lnTo>
                  <a:pt x="908" y="102"/>
                </a:lnTo>
                <a:lnTo>
                  <a:pt x="915" y="60"/>
                </a:lnTo>
                <a:lnTo>
                  <a:pt x="920" y="125"/>
                </a:lnTo>
                <a:lnTo>
                  <a:pt x="927" y="185"/>
                </a:lnTo>
                <a:lnTo>
                  <a:pt x="933" y="227"/>
                </a:lnTo>
                <a:lnTo>
                  <a:pt x="939" y="204"/>
                </a:lnTo>
                <a:lnTo>
                  <a:pt x="945" y="197"/>
                </a:lnTo>
                <a:lnTo>
                  <a:pt x="951" y="156"/>
                </a:lnTo>
                <a:lnTo>
                  <a:pt x="957" y="143"/>
                </a:lnTo>
                <a:lnTo>
                  <a:pt x="963" y="156"/>
                </a:lnTo>
                <a:lnTo>
                  <a:pt x="969" y="185"/>
                </a:lnTo>
                <a:lnTo>
                  <a:pt x="975" y="227"/>
                </a:lnTo>
                <a:lnTo>
                  <a:pt x="982" y="245"/>
                </a:lnTo>
                <a:lnTo>
                  <a:pt x="987" y="286"/>
                </a:lnTo>
                <a:lnTo>
                  <a:pt x="993" y="316"/>
                </a:lnTo>
                <a:lnTo>
                  <a:pt x="1000" y="334"/>
                </a:lnTo>
                <a:lnTo>
                  <a:pt x="1005" y="347"/>
                </a:lnTo>
                <a:lnTo>
                  <a:pt x="1011" y="329"/>
                </a:lnTo>
                <a:lnTo>
                  <a:pt x="1018" y="299"/>
                </a:lnTo>
                <a:lnTo>
                  <a:pt x="1030" y="299"/>
                </a:lnTo>
                <a:lnTo>
                  <a:pt x="1036" y="329"/>
                </a:lnTo>
                <a:lnTo>
                  <a:pt x="1042" y="268"/>
                </a:lnTo>
                <a:lnTo>
                  <a:pt x="1047" y="286"/>
                </a:lnTo>
                <a:lnTo>
                  <a:pt x="1054" y="299"/>
                </a:lnTo>
                <a:lnTo>
                  <a:pt x="1060" y="299"/>
                </a:lnTo>
                <a:lnTo>
                  <a:pt x="1066" y="316"/>
                </a:lnTo>
                <a:lnTo>
                  <a:pt x="1072" y="311"/>
                </a:lnTo>
                <a:lnTo>
                  <a:pt x="1078" y="286"/>
                </a:lnTo>
                <a:lnTo>
                  <a:pt x="1085" y="311"/>
                </a:lnTo>
                <a:lnTo>
                  <a:pt x="1090" y="395"/>
                </a:lnTo>
                <a:lnTo>
                  <a:pt x="1096" y="382"/>
                </a:lnTo>
                <a:lnTo>
                  <a:pt x="1103" y="388"/>
                </a:lnTo>
                <a:lnTo>
                  <a:pt x="1108" y="388"/>
                </a:lnTo>
                <a:lnTo>
                  <a:pt x="1115" y="436"/>
                </a:lnTo>
                <a:lnTo>
                  <a:pt x="1121" y="472"/>
                </a:lnTo>
                <a:lnTo>
                  <a:pt x="1127" y="412"/>
                </a:lnTo>
                <a:lnTo>
                  <a:pt x="1132" y="442"/>
                </a:lnTo>
                <a:lnTo>
                  <a:pt x="1139" y="418"/>
                </a:lnTo>
                <a:lnTo>
                  <a:pt x="1145" y="364"/>
                </a:lnTo>
                <a:lnTo>
                  <a:pt x="1151" y="352"/>
                </a:lnTo>
                <a:lnTo>
                  <a:pt x="1157" y="334"/>
                </a:lnTo>
                <a:lnTo>
                  <a:pt x="1163" y="305"/>
                </a:lnTo>
                <a:lnTo>
                  <a:pt x="1168" y="281"/>
                </a:lnTo>
                <a:lnTo>
                  <a:pt x="1175" y="293"/>
                </a:lnTo>
                <a:lnTo>
                  <a:pt x="1188" y="370"/>
                </a:lnTo>
                <a:lnTo>
                  <a:pt x="1193" y="400"/>
                </a:lnTo>
                <a:lnTo>
                  <a:pt x="1199" y="388"/>
                </a:lnTo>
                <a:lnTo>
                  <a:pt x="1206" y="382"/>
                </a:lnTo>
                <a:lnTo>
                  <a:pt x="1211" y="377"/>
                </a:lnTo>
                <a:lnTo>
                  <a:pt x="1217" y="406"/>
                </a:lnTo>
                <a:lnTo>
                  <a:pt x="1224" y="388"/>
                </a:lnTo>
                <a:lnTo>
                  <a:pt x="1230" y="400"/>
                </a:lnTo>
                <a:lnTo>
                  <a:pt x="1235" y="418"/>
                </a:lnTo>
                <a:lnTo>
                  <a:pt x="1242" y="448"/>
                </a:lnTo>
                <a:lnTo>
                  <a:pt x="1248" y="502"/>
                </a:lnTo>
                <a:lnTo>
                  <a:pt x="1253" y="466"/>
                </a:lnTo>
                <a:lnTo>
                  <a:pt x="1260" y="502"/>
                </a:lnTo>
                <a:lnTo>
                  <a:pt x="1266" y="466"/>
                </a:lnTo>
                <a:lnTo>
                  <a:pt x="1271" y="484"/>
                </a:lnTo>
                <a:lnTo>
                  <a:pt x="1278" y="490"/>
                </a:lnTo>
                <a:lnTo>
                  <a:pt x="1284" y="507"/>
                </a:lnTo>
                <a:lnTo>
                  <a:pt x="1291" y="495"/>
                </a:lnTo>
                <a:lnTo>
                  <a:pt x="1296" y="490"/>
                </a:lnTo>
                <a:lnTo>
                  <a:pt x="1302" y="502"/>
                </a:lnTo>
                <a:lnTo>
                  <a:pt x="1309" y="562"/>
                </a:lnTo>
                <a:lnTo>
                  <a:pt x="1314" y="562"/>
                </a:lnTo>
                <a:lnTo>
                  <a:pt x="1320" y="531"/>
                </a:lnTo>
                <a:lnTo>
                  <a:pt x="1327" y="538"/>
                </a:lnTo>
                <a:lnTo>
                  <a:pt x="1333" y="568"/>
                </a:lnTo>
                <a:lnTo>
                  <a:pt x="1345" y="538"/>
                </a:lnTo>
                <a:lnTo>
                  <a:pt x="1351" y="538"/>
                </a:lnTo>
                <a:lnTo>
                  <a:pt x="1356" y="520"/>
                </a:lnTo>
                <a:lnTo>
                  <a:pt x="1363" y="525"/>
                </a:lnTo>
                <a:lnTo>
                  <a:pt x="1369" y="490"/>
                </a:lnTo>
                <a:lnTo>
                  <a:pt x="1376" y="412"/>
                </a:lnTo>
                <a:lnTo>
                  <a:pt x="1381" y="395"/>
                </a:lnTo>
                <a:lnTo>
                  <a:pt x="1387" y="377"/>
                </a:lnTo>
                <a:lnTo>
                  <a:pt x="1393" y="382"/>
                </a:lnTo>
                <a:lnTo>
                  <a:pt x="1399" y="377"/>
                </a:lnTo>
                <a:lnTo>
                  <a:pt x="1405" y="377"/>
                </a:lnTo>
                <a:lnTo>
                  <a:pt x="1412" y="358"/>
                </a:lnTo>
                <a:lnTo>
                  <a:pt x="1418" y="352"/>
                </a:lnTo>
                <a:lnTo>
                  <a:pt x="1423" y="341"/>
                </a:lnTo>
                <a:lnTo>
                  <a:pt x="1429" y="370"/>
                </a:lnTo>
                <a:lnTo>
                  <a:pt x="1436" y="377"/>
                </a:lnTo>
                <a:lnTo>
                  <a:pt x="1441" y="388"/>
                </a:lnTo>
                <a:lnTo>
                  <a:pt x="1448" y="341"/>
                </a:lnTo>
                <a:lnTo>
                  <a:pt x="1454" y="311"/>
                </a:lnTo>
                <a:lnTo>
                  <a:pt x="1459" y="263"/>
                </a:lnTo>
                <a:lnTo>
                  <a:pt x="1466" y="268"/>
                </a:lnTo>
                <a:lnTo>
                  <a:pt x="1472" y="281"/>
                </a:lnTo>
                <a:lnTo>
                  <a:pt x="1478" y="329"/>
                </a:lnTo>
                <a:lnTo>
                  <a:pt x="1484" y="322"/>
                </a:lnTo>
                <a:lnTo>
                  <a:pt x="1490" y="286"/>
                </a:lnTo>
                <a:lnTo>
                  <a:pt x="1502" y="299"/>
                </a:lnTo>
                <a:lnTo>
                  <a:pt x="1508" y="299"/>
                </a:lnTo>
                <a:lnTo>
                  <a:pt x="1514" y="268"/>
                </a:lnTo>
                <a:lnTo>
                  <a:pt x="1521" y="281"/>
                </a:lnTo>
                <a:lnTo>
                  <a:pt x="1526" y="286"/>
                </a:lnTo>
                <a:lnTo>
                  <a:pt x="1533" y="293"/>
                </a:lnTo>
                <a:lnTo>
                  <a:pt x="1539" y="268"/>
                </a:lnTo>
                <a:lnTo>
                  <a:pt x="1544" y="257"/>
                </a:lnTo>
                <a:lnTo>
                  <a:pt x="1551" y="215"/>
                </a:lnTo>
                <a:lnTo>
                  <a:pt x="1557" y="239"/>
                </a:lnTo>
                <a:lnTo>
                  <a:pt x="1563" y="305"/>
                </a:lnTo>
                <a:lnTo>
                  <a:pt x="1569" y="299"/>
                </a:lnTo>
                <a:lnTo>
                  <a:pt x="1575" y="268"/>
                </a:lnTo>
                <a:lnTo>
                  <a:pt x="1581" y="263"/>
                </a:lnTo>
                <a:lnTo>
                  <a:pt x="1587" y="293"/>
                </a:lnTo>
                <a:lnTo>
                  <a:pt x="1593" y="334"/>
                </a:lnTo>
                <a:lnTo>
                  <a:pt x="1599" y="329"/>
                </a:lnTo>
                <a:lnTo>
                  <a:pt x="1606" y="275"/>
                </a:lnTo>
                <a:lnTo>
                  <a:pt x="1611" y="305"/>
                </a:lnTo>
                <a:lnTo>
                  <a:pt x="1617" y="251"/>
                </a:lnTo>
                <a:lnTo>
                  <a:pt x="1624" y="263"/>
                </a:lnTo>
                <a:lnTo>
                  <a:pt x="1629" y="257"/>
                </a:lnTo>
                <a:lnTo>
                  <a:pt x="1636" y="209"/>
                </a:lnTo>
                <a:lnTo>
                  <a:pt x="1642" y="227"/>
                </a:lnTo>
                <a:lnTo>
                  <a:pt x="1647" y="257"/>
                </a:lnTo>
                <a:lnTo>
                  <a:pt x="1660" y="293"/>
                </a:lnTo>
                <a:lnTo>
                  <a:pt x="1666" y="281"/>
                </a:lnTo>
                <a:lnTo>
                  <a:pt x="1672" y="251"/>
                </a:lnTo>
                <a:lnTo>
                  <a:pt x="1678" y="245"/>
                </a:lnTo>
                <a:lnTo>
                  <a:pt x="1684" y="185"/>
                </a:lnTo>
                <a:lnTo>
                  <a:pt x="1689" y="197"/>
                </a:lnTo>
                <a:lnTo>
                  <a:pt x="1696" y="168"/>
                </a:lnTo>
                <a:lnTo>
                  <a:pt x="1702" y="191"/>
                </a:lnTo>
                <a:lnTo>
                  <a:pt x="1709" y="149"/>
                </a:lnTo>
                <a:lnTo>
                  <a:pt x="1714" y="156"/>
                </a:lnTo>
                <a:lnTo>
                  <a:pt x="1720" y="156"/>
                </a:lnTo>
                <a:lnTo>
                  <a:pt x="1727" y="168"/>
                </a:lnTo>
                <a:lnTo>
                  <a:pt x="1732" y="179"/>
                </a:lnTo>
                <a:lnTo>
                  <a:pt x="1738" y="143"/>
                </a:lnTo>
                <a:lnTo>
                  <a:pt x="1745" y="102"/>
                </a:lnTo>
                <a:lnTo>
                  <a:pt x="1751" y="102"/>
                </a:lnTo>
                <a:lnTo>
                  <a:pt x="1756" y="120"/>
                </a:lnTo>
                <a:lnTo>
                  <a:pt x="1763" y="120"/>
                </a:lnTo>
                <a:lnTo>
                  <a:pt x="1769" y="173"/>
                </a:lnTo>
                <a:lnTo>
                  <a:pt x="1774" y="156"/>
                </a:lnTo>
                <a:lnTo>
                  <a:pt x="1781" y="191"/>
                </a:lnTo>
                <a:lnTo>
                  <a:pt x="1787" y="179"/>
                </a:lnTo>
                <a:lnTo>
                  <a:pt x="1794" y="156"/>
                </a:lnTo>
                <a:lnTo>
                  <a:pt x="1799" y="191"/>
                </a:lnTo>
                <a:lnTo>
                  <a:pt x="1805" y="197"/>
                </a:lnTo>
                <a:lnTo>
                  <a:pt x="1817" y="233"/>
                </a:lnTo>
                <a:lnTo>
                  <a:pt x="1823" y="251"/>
                </a:lnTo>
                <a:lnTo>
                  <a:pt x="1830" y="245"/>
                </a:lnTo>
                <a:lnTo>
                  <a:pt x="1835" y="268"/>
                </a:lnTo>
                <a:lnTo>
                  <a:pt x="1841" y="275"/>
                </a:lnTo>
                <a:lnTo>
                  <a:pt x="1848" y="263"/>
                </a:lnTo>
                <a:lnTo>
                  <a:pt x="1854" y="281"/>
                </a:lnTo>
                <a:lnTo>
                  <a:pt x="1859" y="286"/>
                </a:lnTo>
                <a:lnTo>
                  <a:pt x="1866" y="286"/>
                </a:lnTo>
                <a:lnTo>
                  <a:pt x="1872" y="251"/>
                </a:lnTo>
                <a:lnTo>
                  <a:pt x="1877" y="215"/>
                </a:lnTo>
                <a:lnTo>
                  <a:pt x="1884" y="263"/>
                </a:lnTo>
                <a:lnTo>
                  <a:pt x="1890" y="281"/>
                </a:lnTo>
                <a:lnTo>
                  <a:pt x="1897" y="268"/>
                </a:lnTo>
                <a:lnTo>
                  <a:pt x="1902" y="239"/>
                </a:lnTo>
                <a:lnTo>
                  <a:pt x="1908" y="286"/>
                </a:lnTo>
                <a:lnTo>
                  <a:pt x="1914" y="221"/>
                </a:lnTo>
                <a:lnTo>
                  <a:pt x="1920" y="281"/>
                </a:lnTo>
                <a:lnTo>
                  <a:pt x="1926" y="239"/>
                </a:lnTo>
                <a:lnTo>
                  <a:pt x="1933" y="275"/>
                </a:lnTo>
                <a:lnTo>
                  <a:pt x="1938" y="245"/>
                </a:lnTo>
                <a:lnTo>
                  <a:pt x="1944" y="299"/>
                </a:lnTo>
                <a:lnTo>
                  <a:pt x="1950" y="286"/>
                </a:lnTo>
                <a:lnTo>
                  <a:pt x="1957" y="305"/>
                </a:lnTo>
                <a:lnTo>
                  <a:pt x="1962" y="268"/>
                </a:lnTo>
                <a:lnTo>
                  <a:pt x="1975" y="263"/>
                </a:lnTo>
                <a:lnTo>
                  <a:pt x="1980" y="268"/>
                </a:lnTo>
                <a:lnTo>
                  <a:pt x="1987" y="305"/>
                </a:lnTo>
                <a:lnTo>
                  <a:pt x="1993" y="268"/>
                </a:lnTo>
                <a:lnTo>
                  <a:pt x="1999" y="268"/>
                </a:lnTo>
                <a:lnTo>
                  <a:pt x="2005" y="322"/>
                </a:lnTo>
                <a:lnTo>
                  <a:pt x="2011" y="268"/>
                </a:lnTo>
                <a:lnTo>
                  <a:pt x="2018" y="275"/>
                </a:lnTo>
                <a:lnTo>
                  <a:pt x="2023" y="305"/>
                </a:lnTo>
                <a:lnTo>
                  <a:pt x="2029" y="281"/>
                </a:lnTo>
                <a:lnTo>
                  <a:pt x="2035" y="268"/>
                </a:lnTo>
                <a:lnTo>
                  <a:pt x="2042" y="251"/>
                </a:lnTo>
                <a:lnTo>
                  <a:pt x="2047" y="281"/>
                </a:lnTo>
                <a:lnTo>
                  <a:pt x="2054" y="311"/>
                </a:lnTo>
                <a:lnTo>
                  <a:pt x="2060" y="293"/>
                </a:lnTo>
                <a:lnTo>
                  <a:pt x="2065" y="268"/>
                </a:lnTo>
                <a:lnTo>
                  <a:pt x="2072" y="305"/>
                </a:lnTo>
                <a:lnTo>
                  <a:pt x="2078" y="305"/>
                </a:lnTo>
                <a:lnTo>
                  <a:pt x="2083" y="293"/>
                </a:lnTo>
                <a:lnTo>
                  <a:pt x="2090" y="329"/>
                </a:lnTo>
                <a:lnTo>
                  <a:pt x="2096" y="322"/>
                </a:lnTo>
                <a:lnTo>
                  <a:pt x="2102" y="299"/>
                </a:lnTo>
                <a:lnTo>
                  <a:pt x="2108" y="299"/>
                </a:lnTo>
                <a:lnTo>
                  <a:pt x="2114" y="305"/>
                </a:lnTo>
                <a:lnTo>
                  <a:pt x="2120" y="316"/>
                </a:lnTo>
                <a:lnTo>
                  <a:pt x="2132" y="293"/>
                </a:lnTo>
                <a:lnTo>
                  <a:pt x="2138" y="299"/>
                </a:lnTo>
                <a:lnTo>
                  <a:pt x="2145" y="299"/>
                </a:lnTo>
                <a:lnTo>
                  <a:pt x="2150" y="341"/>
                </a:lnTo>
                <a:lnTo>
                  <a:pt x="2157" y="364"/>
                </a:lnTo>
                <a:lnTo>
                  <a:pt x="2163" y="305"/>
                </a:lnTo>
                <a:lnTo>
                  <a:pt x="2168" y="239"/>
                </a:lnTo>
                <a:lnTo>
                  <a:pt x="2174" y="299"/>
                </a:lnTo>
                <a:lnTo>
                  <a:pt x="2181" y="299"/>
                </a:lnTo>
                <a:lnTo>
                  <a:pt x="2187" y="322"/>
                </a:lnTo>
                <a:lnTo>
                  <a:pt x="2193" y="334"/>
                </a:lnTo>
                <a:lnTo>
                  <a:pt x="2199" y="341"/>
                </a:lnTo>
                <a:lnTo>
                  <a:pt x="2205" y="341"/>
                </a:lnTo>
                <a:lnTo>
                  <a:pt x="2210" y="347"/>
                </a:lnTo>
                <a:lnTo>
                  <a:pt x="2217" y="352"/>
                </a:lnTo>
                <a:lnTo>
                  <a:pt x="2223" y="412"/>
                </a:lnTo>
                <a:lnTo>
                  <a:pt x="2230" y="406"/>
                </a:lnTo>
                <a:lnTo>
                  <a:pt x="2235" y="442"/>
                </a:lnTo>
                <a:lnTo>
                  <a:pt x="2242" y="454"/>
                </a:lnTo>
                <a:lnTo>
                  <a:pt x="2248" y="459"/>
                </a:lnTo>
                <a:lnTo>
                  <a:pt x="2253" y="466"/>
                </a:lnTo>
                <a:lnTo>
                  <a:pt x="2259" y="466"/>
                </a:lnTo>
                <a:lnTo>
                  <a:pt x="2266" y="531"/>
                </a:lnTo>
                <a:lnTo>
                  <a:pt x="2271" y="514"/>
                </a:lnTo>
                <a:lnTo>
                  <a:pt x="2278" y="466"/>
                </a:lnTo>
                <a:lnTo>
                  <a:pt x="2290" y="472"/>
                </a:lnTo>
                <a:lnTo>
                  <a:pt x="2295" y="448"/>
                </a:lnTo>
                <a:lnTo>
                  <a:pt x="2302" y="430"/>
                </a:lnTo>
                <a:lnTo>
                  <a:pt x="2308" y="382"/>
                </a:lnTo>
                <a:lnTo>
                  <a:pt x="2314" y="370"/>
                </a:lnTo>
                <a:lnTo>
                  <a:pt x="2320" y="358"/>
                </a:lnTo>
                <a:lnTo>
                  <a:pt x="2326" y="370"/>
                </a:lnTo>
                <a:lnTo>
                  <a:pt x="2333" y="395"/>
                </a:lnTo>
                <a:lnTo>
                  <a:pt x="2338" y="430"/>
                </a:lnTo>
                <a:lnTo>
                  <a:pt x="2344" y="412"/>
                </a:lnTo>
                <a:lnTo>
                  <a:pt x="2351" y="436"/>
                </a:lnTo>
                <a:lnTo>
                  <a:pt x="2356" y="478"/>
                </a:lnTo>
                <a:lnTo>
                  <a:pt x="2362" y="495"/>
                </a:lnTo>
                <a:lnTo>
                  <a:pt x="2369" y="466"/>
                </a:lnTo>
                <a:lnTo>
                  <a:pt x="2374" y="484"/>
                </a:lnTo>
                <a:lnTo>
                  <a:pt x="2380" y="525"/>
                </a:lnTo>
                <a:lnTo>
                  <a:pt x="2387" y="538"/>
                </a:lnTo>
                <a:lnTo>
                  <a:pt x="2393" y="520"/>
                </a:lnTo>
                <a:lnTo>
                  <a:pt x="2398" y="555"/>
                </a:lnTo>
                <a:lnTo>
                  <a:pt x="2405" y="484"/>
                </a:lnTo>
                <a:lnTo>
                  <a:pt x="2411" y="459"/>
                </a:lnTo>
                <a:lnTo>
                  <a:pt x="2418" y="395"/>
                </a:lnTo>
                <a:lnTo>
                  <a:pt x="2423" y="424"/>
                </a:lnTo>
                <a:lnTo>
                  <a:pt x="2429" y="424"/>
                </a:lnTo>
                <a:lnTo>
                  <a:pt x="2435" y="472"/>
                </a:lnTo>
                <a:lnTo>
                  <a:pt x="2447" y="495"/>
                </a:lnTo>
                <a:lnTo>
                  <a:pt x="2454" y="448"/>
                </a:lnTo>
                <a:lnTo>
                  <a:pt x="2459" y="454"/>
                </a:lnTo>
                <a:lnTo>
                  <a:pt x="2465" y="430"/>
                </a:lnTo>
                <a:lnTo>
                  <a:pt x="2471" y="436"/>
                </a:lnTo>
                <a:lnTo>
                  <a:pt x="2478" y="382"/>
                </a:lnTo>
                <a:lnTo>
                  <a:pt x="2483" y="388"/>
                </a:lnTo>
                <a:lnTo>
                  <a:pt x="2490" y="388"/>
                </a:lnTo>
                <a:lnTo>
                  <a:pt x="2496" y="388"/>
                </a:lnTo>
                <a:lnTo>
                  <a:pt x="2502" y="412"/>
                </a:lnTo>
                <a:lnTo>
                  <a:pt x="2508" y="388"/>
                </a:lnTo>
                <a:lnTo>
                  <a:pt x="2514" y="370"/>
                </a:lnTo>
                <a:lnTo>
                  <a:pt x="2519" y="430"/>
                </a:lnTo>
                <a:lnTo>
                  <a:pt x="2526" y="400"/>
                </a:lnTo>
                <a:lnTo>
                  <a:pt x="2532" y="406"/>
                </a:lnTo>
                <a:lnTo>
                  <a:pt x="2539" y="418"/>
                </a:lnTo>
                <a:lnTo>
                  <a:pt x="2544" y="406"/>
                </a:lnTo>
                <a:lnTo>
                  <a:pt x="2550" y="466"/>
                </a:lnTo>
                <a:lnTo>
                  <a:pt x="2556" y="484"/>
                </a:lnTo>
                <a:lnTo>
                  <a:pt x="2562" y="525"/>
                </a:lnTo>
                <a:lnTo>
                  <a:pt x="2568" y="502"/>
                </a:lnTo>
                <a:lnTo>
                  <a:pt x="2575" y="543"/>
                </a:lnTo>
                <a:lnTo>
                  <a:pt x="2581" y="598"/>
                </a:lnTo>
                <a:lnTo>
                  <a:pt x="2586" y="598"/>
                </a:lnTo>
                <a:lnTo>
                  <a:pt x="2593" y="562"/>
                </a:lnTo>
                <a:lnTo>
                  <a:pt x="2604" y="484"/>
                </a:lnTo>
                <a:lnTo>
                  <a:pt x="2611" y="478"/>
                </a:lnTo>
                <a:lnTo>
                  <a:pt x="2617" y="478"/>
                </a:lnTo>
                <a:lnTo>
                  <a:pt x="2623" y="478"/>
                </a:lnTo>
                <a:lnTo>
                  <a:pt x="2629" y="520"/>
                </a:lnTo>
                <a:lnTo>
                  <a:pt x="2635" y="502"/>
                </a:lnTo>
                <a:lnTo>
                  <a:pt x="2641" y="484"/>
                </a:lnTo>
                <a:lnTo>
                  <a:pt x="2647" y="478"/>
                </a:lnTo>
                <a:lnTo>
                  <a:pt x="2653" y="514"/>
                </a:lnTo>
                <a:lnTo>
                  <a:pt x="2659" y="525"/>
                </a:lnTo>
                <a:lnTo>
                  <a:pt x="2666" y="604"/>
                </a:lnTo>
                <a:lnTo>
                  <a:pt x="2671" y="604"/>
                </a:lnTo>
                <a:lnTo>
                  <a:pt x="2678" y="604"/>
                </a:lnTo>
                <a:lnTo>
                  <a:pt x="2684" y="604"/>
                </a:lnTo>
                <a:lnTo>
                  <a:pt x="2689" y="609"/>
                </a:lnTo>
                <a:lnTo>
                  <a:pt x="2695" y="652"/>
                </a:lnTo>
                <a:lnTo>
                  <a:pt x="2702" y="657"/>
                </a:lnTo>
                <a:lnTo>
                  <a:pt x="2707" y="687"/>
                </a:lnTo>
                <a:lnTo>
                  <a:pt x="2714" y="741"/>
                </a:lnTo>
                <a:lnTo>
                  <a:pt x="2720" y="681"/>
                </a:lnTo>
                <a:lnTo>
                  <a:pt x="2726" y="723"/>
                </a:lnTo>
                <a:lnTo>
                  <a:pt x="2731" y="716"/>
                </a:lnTo>
                <a:lnTo>
                  <a:pt x="2738" y="693"/>
                </a:lnTo>
                <a:lnTo>
                  <a:pt x="2744" y="716"/>
                </a:lnTo>
                <a:lnTo>
                  <a:pt x="2750" y="681"/>
                </a:lnTo>
                <a:lnTo>
                  <a:pt x="2763" y="609"/>
                </a:lnTo>
                <a:lnTo>
                  <a:pt x="2769" y="681"/>
                </a:lnTo>
                <a:lnTo>
                  <a:pt x="2774" y="716"/>
                </a:lnTo>
                <a:lnTo>
                  <a:pt x="2780" y="723"/>
                </a:lnTo>
                <a:lnTo>
                  <a:pt x="2787" y="681"/>
                </a:lnTo>
                <a:lnTo>
                  <a:pt x="2792" y="693"/>
                </a:lnTo>
                <a:lnTo>
                  <a:pt x="2799" y="716"/>
                </a:lnTo>
                <a:lnTo>
                  <a:pt x="2805" y="729"/>
                </a:lnTo>
                <a:lnTo>
                  <a:pt x="2811" y="723"/>
                </a:lnTo>
                <a:lnTo>
                  <a:pt x="2816" y="698"/>
                </a:lnTo>
                <a:lnTo>
                  <a:pt x="2823" y="704"/>
                </a:lnTo>
                <a:lnTo>
                  <a:pt x="2829" y="759"/>
                </a:lnTo>
                <a:lnTo>
                  <a:pt x="2835" y="759"/>
                </a:lnTo>
                <a:lnTo>
                  <a:pt x="2841" y="723"/>
                </a:lnTo>
                <a:lnTo>
                  <a:pt x="2847" y="752"/>
                </a:lnTo>
                <a:lnTo>
                  <a:pt x="2854" y="711"/>
                </a:lnTo>
                <a:lnTo>
                  <a:pt x="2859" y="729"/>
                </a:lnTo>
                <a:lnTo>
                  <a:pt x="2865" y="741"/>
                </a:lnTo>
                <a:lnTo>
                  <a:pt x="2872" y="759"/>
                </a:lnTo>
                <a:lnTo>
                  <a:pt x="2877" y="693"/>
                </a:lnTo>
                <a:lnTo>
                  <a:pt x="2883" y="704"/>
                </a:lnTo>
                <a:lnTo>
                  <a:pt x="2890" y="711"/>
                </a:lnTo>
                <a:lnTo>
                  <a:pt x="2895" y="704"/>
                </a:lnTo>
                <a:lnTo>
                  <a:pt x="2901" y="716"/>
                </a:lnTo>
                <a:lnTo>
                  <a:pt x="2908" y="729"/>
                </a:lnTo>
                <a:lnTo>
                  <a:pt x="2919" y="777"/>
                </a:lnTo>
                <a:lnTo>
                  <a:pt x="2926" y="759"/>
                </a:lnTo>
                <a:lnTo>
                  <a:pt x="2932" y="771"/>
                </a:lnTo>
                <a:lnTo>
                  <a:pt x="2938" y="735"/>
                </a:lnTo>
                <a:lnTo>
                  <a:pt x="2944" y="746"/>
                </a:lnTo>
                <a:lnTo>
                  <a:pt x="2950" y="693"/>
                </a:lnTo>
                <a:lnTo>
                  <a:pt x="2955" y="746"/>
                </a:lnTo>
                <a:lnTo>
                  <a:pt x="2962" y="752"/>
                </a:lnTo>
                <a:lnTo>
                  <a:pt x="2968" y="741"/>
                </a:lnTo>
                <a:lnTo>
                  <a:pt x="2975" y="675"/>
                </a:lnTo>
                <a:lnTo>
                  <a:pt x="2980" y="675"/>
                </a:lnTo>
                <a:lnTo>
                  <a:pt x="2986" y="675"/>
                </a:lnTo>
                <a:lnTo>
                  <a:pt x="2992" y="735"/>
                </a:lnTo>
                <a:lnTo>
                  <a:pt x="2998" y="771"/>
                </a:lnTo>
                <a:lnTo>
                  <a:pt x="3004" y="807"/>
                </a:lnTo>
                <a:lnTo>
                  <a:pt x="3011" y="752"/>
                </a:lnTo>
                <a:lnTo>
                  <a:pt x="3017" y="771"/>
                </a:lnTo>
                <a:lnTo>
                  <a:pt x="3023" y="800"/>
                </a:lnTo>
                <a:lnTo>
                  <a:pt x="3029" y="788"/>
                </a:lnTo>
                <a:lnTo>
                  <a:pt x="3035" y="704"/>
                </a:lnTo>
                <a:lnTo>
                  <a:pt x="3040" y="668"/>
                </a:lnTo>
                <a:lnTo>
                  <a:pt x="3047" y="723"/>
                </a:lnTo>
                <a:lnTo>
                  <a:pt x="3053" y="704"/>
                </a:lnTo>
                <a:lnTo>
                  <a:pt x="3060" y="729"/>
                </a:lnTo>
                <a:lnTo>
                  <a:pt x="3065" y="698"/>
                </a:lnTo>
                <a:lnTo>
                  <a:pt x="3077" y="687"/>
                </a:lnTo>
                <a:lnTo>
                  <a:pt x="3083" y="771"/>
                </a:lnTo>
                <a:lnTo>
                  <a:pt x="3089" y="777"/>
                </a:lnTo>
                <a:lnTo>
                  <a:pt x="3096" y="729"/>
                </a:lnTo>
                <a:lnTo>
                  <a:pt x="3102" y="741"/>
                </a:lnTo>
                <a:lnTo>
                  <a:pt x="3107" y="741"/>
                </a:lnTo>
                <a:lnTo>
                  <a:pt x="3114" y="764"/>
                </a:lnTo>
                <a:lnTo>
                  <a:pt x="3120" y="752"/>
                </a:lnTo>
                <a:lnTo>
                  <a:pt x="3125" y="716"/>
                </a:lnTo>
                <a:lnTo>
                  <a:pt x="3132" y="746"/>
                </a:lnTo>
                <a:lnTo>
                  <a:pt x="3138" y="746"/>
                </a:lnTo>
                <a:lnTo>
                  <a:pt x="3143" y="716"/>
                </a:lnTo>
                <a:lnTo>
                  <a:pt x="3150" y="711"/>
                </a:lnTo>
              </a:path>
            </a:pathLst>
          </a:custGeom>
          <a:noFill/>
          <a:ln w="15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57" name="Freeform 105"/>
          <p:cNvSpPr>
            <a:spLocks/>
          </p:cNvSpPr>
          <p:nvPr/>
        </p:nvSpPr>
        <p:spPr bwMode="auto">
          <a:xfrm>
            <a:off x="1517650" y="3810000"/>
            <a:ext cx="5908675" cy="1828800"/>
          </a:xfrm>
          <a:custGeom>
            <a:avLst/>
            <a:gdLst>
              <a:gd name="T0" fmla="*/ 42 w 3150"/>
              <a:gd name="T1" fmla="*/ 95 h 1129"/>
              <a:gd name="T2" fmla="*/ 97 w 3150"/>
              <a:gd name="T3" fmla="*/ 72 h 1129"/>
              <a:gd name="T4" fmla="*/ 146 w 3150"/>
              <a:gd name="T5" fmla="*/ 101 h 1129"/>
              <a:gd name="T6" fmla="*/ 193 w 3150"/>
              <a:gd name="T7" fmla="*/ 174 h 1129"/>
              <a:gd name="T8" fmla="*/ 249 w 3150"/>
              <a:gd name="T9" fmla="*/ 143 h 1129"/>
              <a:gd name="T10" fmla="*/ 296 w 3150"/>
              <a:gd name="T11" fmla="*/ 108 h 1129"/>
              <a:gd name="T12" fmla="*/ 345 w 3150"/>
              <a:gd name="T13" fmla="*/ 209 h 1129"/>
              <a:gd name="T14" fmla="*/ 399 w 3150"/>
              <a:gd name="T15" fmla="*/ 286 h 1129"/>
              <a:gd name="T16" fmla="*/ 448 w 3150"/>
              <a:gd name="T17" fmla="*/ 317 h 1129"/>
              <a:gd name="T18" fmla="*/ 497 w 3150"/>
              <a:gd name="T19" fmla="*/ 334 h 1129"/>
              <a:gd name="T20" fmla="*/ 546 w 3150"/>
              <a:gd name="T21" fmla="*/ 358 h 1129"/>
              <a:gd name="T22" fmla="*/ 600 w 3150"/>
              <a:gd name="T23" fmla="*/ 418 h 1129"/>
              <a:gd name="T24" fmla="*/ 647 w 3150"/>
              <a:gd name="T25" fmla="*/ 352 h 1129"/>
              <a:gd name="T26" fmla="*/ 696 w 3150"/>
              <a:gd name="T27" fmla="*/ 352 h 1129"/>
              <a:gd name="T28" fmla="*/ 751 w 3150"/>
              <a:gd name="T29" fmla="*/ 394 h 1129"/>
              <a:gd name="T30" fmla="*/ 799 w 3150"/>
              <a:gd name="T31" fmla="*/ 495 h 1129"/>
              <a:gd name="T32" fmla="*/ 848 w 3150"/>
              <a:gd name="T33" fmla="*/ 466 h 1129"/>
              <a:gd name="T34" fmla="*/ 902 w 3150"/>
              <a:gd name="T35" fmla="*/ 549 h 1129"/>
              <a:gd name="T36" fmla="*/ 951 w 3150"/>
              <a:gd name="T37" fmla="*/ 466 h 1129"/>
              <a:gd name="T38" fmla="*/ 1000 w 3150"/>
              <a:gd name="T39" fmla="*/ 520 h 1129"/>
              <a:gd name="T40" fmla="*/ 1054 w 3150"/>
              <a:gd name="T41" fmla="*/ 561 h 1129"/>
              <a:gd name="T42" fmla="*/ 1103 w 3150"/>
              <a:gd name="T43" fmla="*/ 543 h 1129"/>
              <a:gd name="T44" fmla="*/ 1151 w 3150"/>
              <a:gd name="T45" fmla="*/ 472 h 1129"/>
              <a:gd name="T46" fmla="*/ 1206 w 3150"/>
              <a:gd name="T47" fmla="*/ 376 h 1129"/>
              <a:gd name="T48" fmla="*/ 1253 w 3150"/>
              <a:gd name="T49" fmla="*/ 394 h 1129"/>
              <a:gd name="T50" fmla="*/ 1302 w 3150"/>
              <a:gd name="T51" fmla="*/ 370 h 1129"/>
              <a:gd name="T52" fmla="*/ 1356 w 3150"/>
              <a:gd name="T53" fmla="*/ 406 h 1129"/>
              <a:gd name="T54" fmla="*/ 1405 w 3150"/>
              <a:gd name="T55" fmla="*/ 520 h 1129"/>
              <a:gd name="T56" fmla="*/ 1454 w 3150"/>
              <a:gd name="T57" fmla="*/ 567 h 1129"/>
              <a:gd name="T58" fmla="*/ 1508 w 3150"/>
              <a:gd name="T59" fmla="*/ 609 h 1129"/>
              <a:gd name="T60" fmla="*/ 1557 w 3150"/>
              <a:gd name="T61" fmla="*/ 699 h 1129"/>
              <a:gd name="T62" fmla="*/ 1606 w 3150"/>
              <a:gd name="T63" fmla="*/ 675 h 1129"/>
              <a:gd name="T64" fmla="*/ 1660 w 3150"/>
              <a:gd name="T65" fmla="*/ 675 h 1129"/>
              <a:gd name="T66" fmla="*/ 1709 w 3150"/>
              <a:gd name="T67" fmla="*/ 740 h 1129"/>
              <a:gd name="T68" fmla="*/ 1756 w 3150"/>
              <a:gd name="T69" fmla="*/ 925 h 1129"/>
              <a:gd name="T70" fmla="*/ 1805 w 3150"/>
              <a:gd name="T71" fmla="*/ 938 h 1129"/>
              <a:gd name="T72" fmla="*/ 1859 w 3150"/>
              <a:gd name="T73" fmla="*/ 890 h 1129"/>
              <a:gd name="T74" fmla="*/ 1908 w 3150"/>
              <a:gd name="T75" fmla="*/ 1039 h 1129"/>
              <a:gd name="T76" fmla="*/ 1957 w 3150"/>
              <a:gd name="T77" fmla="*/ 1111 h 1129"/>
              <a:gd name="T78" fmla="*/ 2011 w 3150"/>
              <a:gd name="T79" fmla="*/ 1069 h 1129"/>
              <a:gd name="T80" fmla="*/ 2060 w 3150"/>
              <a:gd name="T81" fmla="*/ 968 h 1129"/>
              <a:gd name="T82" fmla="*/ 2108 w 3150"/>
              <a:gd name="T83" fmla="*/ 991 h 1129"/>
              <a:gd name="T84" fmla="*/ 2163 w 3150"/>
              <a:gd name="T85" fmla="*/ 1057 h 1129"/>
              <a:gd name="T86" fmla="*/ 2210 w 3150"/>
              <a:gd name="T87" fmla="*/ 968 h 1129"/>
              <a:gd name="T88" fmla="*/ 2259 w 3150"/>
              <a:gd name="T89" fmla="*/ 920 h 1129"/>
              <a:gd name="T90" fmla="*/ 2314 w 3150"/>
              <a:gd name="T91" fmla="*/ 1050 h 1129"/>
              <a:gd name="T92" fmla="*/ 2362 w 3150"/>
              <a:gd name="T93" fmla="*/ 1045 h 1129"/>
              <a:gd name="T94" fmla="*/ 2411 w 3150"/>
              <a:gd name="T95" fmla="*/ 1069 h 1129"/>
              <a:gd name="T96" fmla="*/ 2465 w 3150"/>
              <a:gd name="T97" fmla="*/ 1034 h 1129"/>
              <a:gd name="T98" fmla="*/ 2514 w 3150"/>
              <a:gd name="T99" fmla="*/ 1075 h 1129"/>
              <a:gd name="T100" fmla="*/ 2562 w 3150"/>
              <a:gd name="T101" fmla="*/ 955 h 1129"/>
              <a:gd name="T102" fmla="*/ 2617 w 3150"/>
              <a:gd name="T103" fmla="*/ 872 h 1129"/>
              <a:gd name="T104" fmla="*/ 2666 w 3150"/>
              <a:gd name="T105" fmla="*/ 986 h 1129"/>
              <a:gd name="T106" fmla="*/ 2714 w 3150"/>
              <a:gd name="T107" fmla="*/ 961 h 1129"/>
              <a:gd name="T108" fmla="*/ 2769 w 3150"/>
              <a:gd name="T109" fmla="*/ 913 h 1129"/>
              <a:gd name="T110" fmla="*/ 2816 w 3150"/>
              <a:gd name="T111" fmla="*/ 813 h 1129"/>
              <a:gd name="T112" fmla="*/ 2865 w 3150"/>
              <a:gd name="T113" fmla="*/ 758 h 1129"/>
              <a:gd name="T114" fmla="*/ 2919 w 3150"/>
              <a:gd name="T115" fmla="*/ 747 h 1129"/>
              <a:gd name="T116" fmla="*/ 2968 w 3150"/>
              <a:gd name="T117" fmla="*/ 782 h 1129"/>
              <a:gd name="T118" fmla="*/ 3017 w 3150"/>
              <a:gd name="T119" fmla="*/ 615 h 1129"/>
              <a:gd name="T120" fmla="*/ 3065 w 3150"/>
              <a:gd name="T121" fmla="*/ 693 h 1129"/>
              <a:gd name="T122" fmla="*/ 3120 w 3150"/>
              <a:gd name="T123" fmla="*/ 681 h 1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150" h="1129">
                <a:moveTo>
                  <a:pt x="0" y="77"/>
                </a:moveTo>
                <a:lnTo>
                  <a:pt x="5" y="84"/>
                </a:lnTo>
                <a:lnTo>
                  <a:pt x="12" y="113"/>
                </a:lnTo>
                <a:lnTo>
                  <a:pt x="18" y="53"/>
                </a:lnTo>
                <a:lnTo>
                  <a:pt x="25" y="0"/>
                </a:lnTo>
                <a:lnTo>
                  <a:pt x="30" y="6"/>
                </a:lnTo>
                <a:lnTo>
                  <a:pt x="36" y="84"/>
                </a:lnTo>
                <a:lnTo>
                  <a:pt x="42" y="95"/>
                </a:lnTo>
                <a:lnTo>
                  <a:pt x="48" y="60"/>
                </a:lnTo>
                <a:lnTo>
                  <a:pt x="54" y="77"/>
                </a:lnTo>
                <a:lnTo>
                  <a:pt x="61" y="90"/>
                </a:lnTo>
                <a:lnTo>
                  <a:pt x="67" y="77"/>
                </a:lnTo>
                <a:lnTo>
                  <a:pt x="73" y="42"/>
                </a:lnTo>
                <a:lnTo>
                  <a:pt x="85" y="60"/>
                </a:lnTo>
                <a:lnTo>
                  <a:pt x="90" y="60"/>
                </a:lnTo>
                <a:lnTo>
                  <a:pt x="97" y="72"/>
                </a:lnTo>
                <a:lnTo>
                  <a:pt x="103" y="113"/>
                </a:lnTo>
                <a:lnTo>
                  <a:pt x="110" y="143"/>
                </a:lnTo>
                <a:lnTo>
                  <a:pt x="115" y="120"/>
                </a:lnTo>
                <a:lnTo>
                  <a:pt x="121" y="84"/>
                </a:lnTo>
                <a:lnTo>
                  <a:pt x="127" y="65"/>
                </a:lnTo>
                <a:lnTo>
                  <a:pt x="133" y="126"/>
                </a:lnTo>
                <a:lnTo>
                  <a:pt x="139" y="108"/>
                </a:lnTo>
                <a:lnTo>
                  <a:pt x="146" y="101"/>
                </a:lnTo>
                <a:lnTo>
                  <a:pt x="151" y="149"/>
                </a:lnTo>
                <a:lnTo>
                  <a:pt x="157" y="113"/>
                </a:lnTo>
                <a:lnTo>
                  <a:pt x="164" y="120"/>
                </a:lnTo>
                <a:lnTo>
                  <a:pt x="170" y="126"/>
                </a:lnTo>
                <a:lnTo>
                  <a:pt x="175" y="149"/>
                </a:lnTo>
                <a:lnTo>
                  <a:pt x="182" y="156"/>
                </a:lnTo>
                <a:lnTo>
                  <a:pt x="188" y="143"/>
                </a:lnTo>
                <a:lnTo>
                  <a:pt x="193" y="174"/>
                </a:lnTo>
                <a:lnTo>
                  <a:pt x="200" y="203"/>
                </a:lnTo>
                <a:lnTo>
                  <a:pt x="206" y="215"/>
                </a:lnTo>
                <a:lnTo>
                  <a:pt x="211" y="179"/>
                </a:lnTo>
                <a:lnTo>
                  <a:pt x="218" y="131"/>
                </a:lnTo>
                <a:lnTo>
                  <a:pt x="224" y="137"/>
                </a:lnTo>
                <a:lnTo>
                  <a:pt x="230" y="137"/>
                </a:lnTo>
                <a:lnTo>
                  <a:pt x="242" y="143"/>
                </a:lnTo>
                <a:lnTo>
                  <a:pt x="249" y="143"/>
                </a:lnTo>
                <a:lnTo>
                  <a:pt x="254" y="95"/>
                </a:lnTo>
                <a:lnTo>
                  <a:pt x="260" y="84"/>
                </a:lnTo>
                <a:lnTo>
                  <a:pt x="266" y="72"/>
                </a:lnTo>
                <a:lnTo>
                  <a:pt x="273" y="84"/>
                </a:lnTo>
                <a:lnTo>
                  <a:pt x="278" y="84"/>
                </a:lnTo>
                <a:lnTo>
                  <a:pt x="285" y="95"/>
                </a:lnTo>
                <a:lnTo>
                  <a:pt x="291" y="113"/>
                </a:lnTo>
                <a:lnTo>
                  <a:pt x="296" y="108"/>
                </a:lnTo>
                <a:lnTo>
                  <a:pt x="302" y="113"/>
                </a:lnTo>
                <a:lnTo>
                  <a:pt x="309" y="113"/>
                </a:lnTo>
                <a:lnTo>
                  <a:pt x="315" y="95"/>
                </a:lnTo>
                <a:lnTo>
                  <a:pt x="321" y="126"/>
                </a:lnTo>
                <a:lnTo>
                  <a:pt x="327" y="149"/>
                </a:lnTo>
                <a:lnTo>
                  <a:pt x="334" y="167"/>
                </a:lnTo>
                <a:lnTo>
                  <a:pt x="339" y="190"/>
                </a:lnTo>
                <a:lnTo>
                  <a:pt x="345" y="209"/>
                </a:lnTo>
                <a:lnTo>
                  <a:pt x="351" y="233"/>
                </a:lnTo>
                <a:lnTo>
                  <a:pt x="358" y="245"/>
                </a:lnTo>
                <a:lnTo>
                  <a:pt x="363" y="251"/>
                </a:lnTo>
                <a:lnTo>
                  <a:pt x="370" y="251"/>
                </a:lnTo>
                <a:lnTo>
                  <a:pt x="376" y="251"/>
                </a:lnTo>
                <a:lnTo>
                  <a:pt x="381" y="268"/>
                </a:lnTo>
                <a:lnTo>
                  <a:pt x="387" y="245"/>
                </a:lnTo>
                <a:lnTo>
                  <a:pt x="399" y="286"/>
                </a:lnTo>
                <a:lnTo>
                  <a:pt x="406" y="263"/>
                </a:lnTo>
                <a:lnTo>
                  <a:pt x="412" y="304"/>
                </a:lnTo>
                <a:lnTo>
                  <a:pt x="418" y="388"/>
                </a:lnTo>
                <a:lnTo>
                  <a:pt x="424" y="388"/>
                </a:lnTo>
                <a:lnTo>
                  <a:pt x="430" y="358"/>
                </a:lnTo>
                <a:lnTo>
                  <a:pt x="436" y="334"/>
                </a:lnTo>
                <a:lnTo>
                  <a:pt x="442" y="304"/>
                </a:lnTo>
                <a:lnTo>
                  <a:pt x="448" y="317"/>
                </a:lnTo>
                <a:lnTo>
                  <a:pt x="454" y="340"/>
                </a:lnTo>
                <a:lnTo>
                  <a:pt x="461" y="334"/>
                </a:lnTo>
                <a:lnTo>
                  <a:pt x="466" y="352"/>
                </a:lnTo>
                <a:lnTo>
                  <a:pt x="472" y="299"/>
                </a:lnTo>
                <a:lnTo>
                  <a:pt x="479" y="281"/>
                </a:lnTo>
                <a:lnTo>
                  <a:pt x="484" y="268"/>
                </a:lnTo>
                <a:lnTo>
                  <a:pt x="490" y="299"/>
                </a:lnTo>
                <a:lnTo>
                  <a:pt x="497" y="334"/>
                </a:lnTo>
                <a:lnTo>
                  <a:pt x="503" y="365"/>
                </a:lnTo>
                <a:lnTo>
                  <a:pt x="509" y="365"/>
                </a:lnTo>
                <a:lnTo>
                  <a:pt x="515" y="347"/>
                </a:lnTo>
                <a:lnTo>
                  <a:pt x="521" y="365"/>
                </a:lnTo>
                <a:lnTo>
                  <a:pt x="526" y="322"/>
                </a:lnTo>
                <a:lnTo>
                  <a:pt x="533" y="365"/>
                </a:lnTo>
                <a:lnTo>
                  <a:pt x="539" y="347"/>
                </a:lnTo>
                <a:lnTo>
                  <a:pt x="546" y="358"/>
                </a:lnTo>
                <a:lnTo>
                  <a:pt x="557" y="382"/>
                </a:lnTo>
                <a:lnTo>
                  <a:pt x="563" y="365"/>
                </a:lnTo>
                <a:lnTo>
                  <a:pt x="569" y="388"/>
                </a:lnTo>
                <a:lnTo>
                  <a:pt x="575" y="394"/>
                </a:lnTo>
                <a:lnTo>
                  <a:pt x="582" y="376"/>
                </a:lnTo>
                <a:lnTo>
                  <a:pt x="587" y="376"/>
                </a:lnTo>
                <a:lnTo>
                  <a:pt x="594" y="460"/>
                </a:lnTo>
                <a:lnTo>
                  <a:pt x="600" y="418"/>
                </a:lnTo>
                <a:lnTo>
                  <a:pt x="606" y="436"/>
                </a:lnTo>
                <a:lnTo>
                  <a:pt x="611" y="442"/>
                </a:lnTo>
                <a:lnTo>
                  <a:pt x="618" y="424"/>
                </a:lnTo>
                <a:lnTo>
                  <a:pt x="624" y="394"/>
                </a:lnTo>
                <a:lnTo>
                  <a:pt x="630" y="382"/>
                </a:lnTo>
                <a:lnTo>
                  <a:pt x="636" y="388"/>
                </a:lnTo>
                <a:lnTo>
                  <a:pt x="642" y="370"/>
                </a:lnTo>
                <a:lnTo>
                  <a:pt x="647" y="352"/>
                </a:lnTo>
                <a:lnTo>
                  <a:pt x="654" y="370"/>
                </a:lnTo>
                <a:lnTo>
                  <a:pt x="660" y="334"/>
                </a:lnTo>
                <a:lnTo>
                  <a:pt x="667" y="358"/>
                </a:lnTo>
                <a:lnTo>
                  <a:pt x="672" y="352"/>
                </a:lnTo>
                <a:lnTo>
                  <a:pt x="678" y="322"/>
                </a:lnTo>
                <a:lnTo>
                  <a:pt x="685" y="334"/>
                </a:lnTo>
                <a:lnTo>
                  <a:pt x="691" y="370"/>
                </a:lnTo>
                <a:lnTo>
                  <a:pt x="696" y="352"/>
                </a:lnTo>
                <a:lnTo>
                  <a:pt x="703" y="394"/>
                </a:lnTo>
                <a:lnTo>
                  <a:pt x="714" y="322"/>
                </a:lnTo>
                <a:lnTo>
                  <a:pt x="721" y="347"/>
                </a:lnTo>
                <a:lnTo>
                  <a:pt x="727" y="358"/>
                </a:lnTo>
                <a:lnTo>
                  <a:pt x="732" y="370"/>
                </a:lnTo>
                <a:lnTo>
                  <a:pt x="739" y="394"/>
                </a:lnTo>
                <a:lnTo>
                  <a:pt x="745" y="382"/>
                </a:lnTo>
                <a:lnTo>
                  <a:pt x="751" y="394"/>
                </a:lnTo>
                <a:lnTo>
                  <a:pt x="757" y="411"/>
                </a:lnTo>
                <a:lnTo>
                  <a:pt x="763" y="477"/>
                </a:lnTo>
                <a:lnTo>
                  <a:pt x="770" y="525"/>
                </a:lnTo>
                <a:lnTo>
                  <a:pt x="775" y="531"/>
                </a:lnTo>
                <a:lnTo>
                  <a:pt x="781" y="513"/>
                </a:lnTo>
                <a:lnTo>
                  <a:pt x="787" y="502"/>
                </a:lnTo>
                <a:lnTo>
                  <a:pt x="794" y="472"/>
                </a:lnTo>
                <a:lnTo>
                  <a:pt x="799" y="495"/>
                </a:lnTo>
                <a:lnTo>
                  <a:pt x="806" y="495"/>
                </a:lnTo>
                <a:lnTo>
                  <a:pt x="812" y="508"/>
                </a:lnTo>
                <a:lnTo>
                  <a:pt x="817" y="520"/>
                </a:lnTo>
                <a:lnTo>
                  <a:pt x="823" y="502"/>
                </a:lnTo>
                <a:lnTo>
                  <a:pt x="830" y="538"/>
                </a:lnTo>
                <a:lnTo>
                  <a:pt x="835" y="495"/>
                </a:lnTo>
                <a:lnTo>
                  <a:pt x="842" y="472"/>
                </a:lnTo>
                <a:lnTo>
                  <a:pt x="848" y="466"/>
                </a:lnTo>
                <a:lnTo>
                  <a:pt x="855" y="454"/>
                </a:lnTo>
                <a:lnTo>
                  <a:pt x="860" y="520"/>
                </a:lnTo>
                <a:lnTo>
                  <a:pt x="872" y="483"/>
                </a:lnTo>
                <a:lnTo>
                  <a:pt x="878" y="502"/>
                </a:lnTo>
                <a:lnTo>
                  <a:pt x="884" y="472"/>
                </a:lnTo>
                <a:lnTo>
                  <a:pt x="891" y="477"/>
                </a:lnTo>
                <a:lnTo>
                  <a:pt x="897" y="543"/>
                </a:lnTo>
                <a:lnTo>
                  <a:pt x="902" y="549"/>
                </a:lnTo>
                <a:lnTo>
                  <a:pt x="908" y="495"/>
                </a:lnTo>
                <a:lnTo>
                  <a:pt x="915" y="513"/>
                </a:lnTo>
                <a:lnTo>
                  <a:pt x="920" y="447"/>
                </a:lnTo>
                <a:lnTo>
                  <a:pt x="927" y="436"/>
                </a:lnTo>
                <a:lnTo>
                  <a:pt x="933" y="388"/>
                </a:lnTo>
                <a:lnTo>
                  <a:pt x="939" y="411"/>
                </a:lnTo>
                <a:lnTo>
                  <a:pt x="945" y="483"/>
                </a:lnTo>
                <a:lnTo>
                  <a:pt x="951" y="466"/>
                </a:lnTo>
                <a:lnTo>
                  <a:pt x="957" y="513"/>
                </a:lnTo>
                <a:lnTo>
                  <a:pt x="963" y="543"/>
                </a:lnTo>
                <a:lnTo>
                  <a:pt x="969" y="520"/>
                </a:lnTo>
                <a:lnTo>
                  <a:pt x="975" y="495"/>
                </a:lnTo>
                <a:lnTo>
                  <a:pt x="982" y="495"/>
                </a:lnTo>
                <a:lnTo>
                  <a:pt x="987" y="520"/>
                </a:lnTo>
                <a:lnTo>
                  <a:pt x="993" y="531"/>
                </a:lnTo>
                <a:lnTo>
                  <a:pt x="1000" y="520"/>
                </a:lnTo>
                <a:lnTo>
                  <a:pt x="1005" y="513"/>
                </a:lnTo>
                <a:lnTo>
                  <a:pt x="1011" y="520"/>
                </a:lnTo>
                <a:lnTo>
                  <a:pt x="1018" y="531"/>
                </a:lnTo>
                <a:lnTo>
                  <a:pt x="1030" y="556"/>
                </a:lnTo>
                <a:lnTo>
                  <a:pt x="1036" y="549"/>
                </a:lnTo>
                <a:lnTo>
                  <a:pt x="1042" y="567"/>
                </a:lnTo>
                <a:lnTo>
                  <a:pt x="1047" y="561"/>
                </a:lnTo>
                <a:lnTo>
                  <a:pt x="1054" y="561"/>
                </a:lnTo>
                <a:lnTo>
                  <a:pt x="1060" y="520"/>
                </a:lnTo>
                <a:lnTo>
                  <a:pt x="1066" y="525"/>
                </a:lnTo>
                <a:lnTo>
                  <a:pt x="1072" y="531"/>
                </a:lnTo>
                <a:lnTo>
                  <a:pt x="1078" y="543"/>
                </a:lnTo>
                <a:lnTo>
                  <a:pt x="1085" y="543"/>
                </a:lnTo>
                <a:lnTo>
                  <a:pt x="1090" y="513"/>
                </a:lnTo>
                <a:lnTo>
                  <a:pt x="1096" y="525"/>
                </a:lnTo>
                <a:lnTo>
                  <a:pt x="1103" y="543"/>
                </a:lnTo>
                <a:lnTo>
                  <a:pt x="1108" y="513"/>
                </a:lnTo>
                <a:lnTo>
                  <a:pt x="1115" y="502"/>
                </a:lnTo>
                <a:lnTo>
                  <a:pt x="1121" y="447"/>
                </a:lnTo>
                <a:lnTo>
                  <a:pt x="1127" y="495"/>
                </a:lnTo>
                <a:lnTo>
                  <a:pt x="1132" y="454"/>
                </a:lnTo>
                <a:lnTo>
                  <a:pt x="1139" y="466"/>
                </a:lnTo>
                <a:lnTo>
                  <a:pt x="1145" y="483"/>
                </a:lnTo>
                <a:lnTo>
                  <a:pt x="1151" y="472"/>
                </a:lnTo>
                <a:lnTo>
                  <a:pt x="1157" y="513"/>
                </a:lnTo>
                <a:lnTo>
                  <a:pt x="1163" y="531"/>
                </a:lnTo>
                <a:lnTo>
                  <a:pt x="1168" y="556"/>
                </a:lnTo>
                <a:lnTo>
                  <a:pt x="1175" y="520"/>
                </a:lnTo>
                <a:lnTo>
                  <a:pt x="1188" y="460"/>
                </a:lnTo>
                <a:lnTo>
                  <a:pt x="1193" y="394"/>
                </a:lnTo>
                <a:lnTo>
                  <a:pt x="1199" y="400"/>
                </a:lnTo>
                <a:lnTo>
                  <a:pt x="1206" y="376"/>
                </a:lnTo>
                <a:lnTo>
                  <a:pt x="1211" y="388"/>
                </a:lnTo>
                <a:lnTo>
                  <a:pt x="1217" y="388"/>
                </a:lnTo>
                <a:lnTo>
                  <a:pt x="1224" y="447"/>
                </a:lnTo>
                <a:lnTo>
                  <a:pt x="1230" y="442"/>
                </a:lnTo>
                <a:lnTo>
                  <a:pt x="1235" y="430"/>
                </a:lnTo>
                <a:lnTo>
                  <a:pt x="1242" y="400"/>
                </a:lnTo>
                <a:lnTo>
                  <a:pt x="1248" y="406"/>
                </a:lnTo>
                <a:lnTo>
                  <a:pt x="1253" y="394"/>
                </a:lnTo>
                <a:lnTo>
                  <a:pt x="1260" y="352"/>
                </a:lnTo>
                <a:lnTo>
                  <a:pt x="1266" y="382"/>
                </a:lnTo>
                <a:lnTo>
                  <a:pt x="1271" y="340"/>
                </a:lnTo>
                <a:lnTo>
                  <a:pt x="1278" y="352"/>
                </a:lnTo>
                <a:lnTo>
                  <a:pt x="1284" y="365"/>
                </a:lnTo>
                <a:lnTo>
                  <a:pt x="1291" y="334"/>
                </a:lnTo>
                <a:lnTo>
                  <a:pt x="1296" y="358"/>
                </a:lnTo>
                <a:lnTo>
                  <a:pt x="1302" y="370"/>
                </a:lnTo>
                <a:lnTo>
                  <a:pt x="1309" y="370"/>
                </a:lnTo>
                <a:lnTo>
                  <a:pt x="1314" y="370"/>
                </a:lnTo>
                <a:lnTo>
                  <a:pt x="1320" y="418"/>
                </a:lnTo>
                <a:lnTo>
                  <a:pt x="1327" y="418"/>
                </a:lnTo>
                <a:lnTo>
                  <a:pt x="1333" y="394"/>
                </a:lnTo>
                <a:lnTo>
                  <a:pt x="1345" y="418"/>
                </a:lnTo>
                <a:lnTo>
                  <a:pt x="1351" y="406"/>
                </a:lnTo>
                <a:lnTo>
                  <a:pt x="1356" y="406"/>
                </a:lnTo>
                <a:lnTo>
                  <a:pt x="1363" y="370"/>
                </a:lnTo>
                <a:lnTo>
                  <a:pt x="1369" y="376"/>
                </a:lnTo>
                <a:lnTo>
                  <a:pt x="1376" y="460"/>
                </a:lnTo>
                <a:lnTo>
                  <a:pt x="1381" y="477"/>
                </a:lnTo>
                <a:lnTo>
                  <a:pt x="1387" y="513"/>
                </a:lnTo>
                <a:lnTo>
                  <a:pt x="1393" y="538"/>
                </a:lnTo>
                <a:lnTo>
                  <a:pt x="1399" y="525"/>
                </a:lnTo>
                <a:lnTo>
                  <a:pt x="1405" y="520"/>
                </a:lnTo>
                <a:lnTo>
                  <a:pt x="1412" y="531"/>
                </a:lnTo>
                <a:lnTo>
                  <a:pt x="1418" y="567"/>
                </a:lnTo>
                <a:lnTo>
                  <a:pt x="1423" y="525"/>
                </a:lnTo>
                <a:lnTo>
                  <a:pt x="1429" y="477"/>
                </a:lnTo>
                <a:lnTo>
                  <a:pt x="1436" y="460"/>
                </a:lnTo>
                <a:lnTo>
                  <a:pt x="1441" y="495"/>
                </a:lnTo>
                <a:lnTo>
                  <a:pt x="1448" y="531"/>
                </a:lnTo>
                <a:lnTo>
                  <a:pt x="1454" y="567"/>
                </a:lnTo>
                <a:lnTo>
                  <a:pt x="1459" y="615"/>
                </a:lnTo>
                <a:lnTo>
                  <a:pt x="1466" y="597"/>
                </a:lnTo>
                <a:lnTo>
                  <a:pt x="1472" y="627"/>
                </a:lnTo>
                <a:lnTo>
                  <a:pt x="1478" y="591"/>
                </a:lnTo>
                <a:lnTo>
                  <a:pt x="1484" y="567"/>
                </a:lnTo>
                <a:lnTo>
                  <a:pt x="1490" y="591"/>
                </a:lnTo>
                <a:lnTo>
                  <a:pt x="1502" y="604"/>
                </a:lnTo>
                <a:lnTo>
                  <a:pt x="1508" y="609"/>
                </a:lnTo>
                <a:lnTo>
                  <a:pt x="1514" y="615"/>
                </a:lnTo>
                <a:lnTo>
                  <a:pt x="1521" y="633"/>
                </a:lnTo>
                <a:lnTo>
                  <a:pt x="1526" y="639"/>
                </a:lnTo>
                <a:lnTo>
                  <a:pt x="1533" y="663"/>
                </a:lnTo>
                <a:lnTo>
                  <a:pt x="1539" y="699"/>
                </a:lnTo>
                <a:lnTo>
                  <a:pt x="1544" y="681"/>
                </a:lnTo>
                <a:lnTo>
                  <a:pt x="1551" y="704"/>
                </a:lnTo>
                <a:lnTo>
                  <a:pt x="1557" y="699"/>
                </a:lnTo>
                <a:lnTo>
                  <a:pt x="1563" y="681"/>
                </a:lnTo>
                <a:lnTo>
                  <a:pt x="1569" y="668"/>
                </a:lnTo>
                <a:lnTo>
                  <a:pt x="1575" y="663"/>
                </a:lnTo>
                <a:lnTo>
                  <a:pt x="1581" y="681"/>
                </a:lnTo>
                <a:lnTo>
                  <a:pt x="1587" y="633"/>
                </a:lnTo>
                <a:lnTo>
                  <a:pt x="1593" y="633"/>
                </a:lnTo>
                <a:lnTo>
                  <a:pt x="1599" y="663"/>
                </a:lnTo>
                <a:lnTo>
                  <a:pt x="1606" y="675"/>
                </a:lnTo>
                <a:lnTo>
                  <a:pt x="1611" y="633"/>
                </a:lnTo>
                <a:lnTo>
                  <a:pt x="1617" y="656"/>
                </a:lnTo>
                <a:lnTo>
                  <a:pt x="1624" y="615"/>
                </a:lnTo>
                <a:lnTo>
                  <a:pt x="1629" y="615"/>
                </a:lnTo>
                <a:lnTo>
                  <a:pt x="1636" y="681"/>
                </a:lnTo>
                <a:lnTo>
                  <a:pt x="1642" y="681"/>
                </a:lnTo>
                <a:lnTo>
                  <a:pt x="1647" y="651"/>
                </a:lnTo>
                <a:lnTo>
                  <a:pt x="1660" y="675"/>
                </a:lnTo>
                <a:lnTo>
                  <a:pt x="1666" y="686"/>
                </a:lnTo>
                <a:lnTo>
                  <a:pt x="1672" y="663"/>
                </a:lnTo>
                <a:lnTo>
                  <a:pt x="1678" y="656"/>
                </a:lnTo>
                <a:lnTo>
                  <a:pt x="1684" y="693"/>
                </a:lnTo>
                <a:lnTo>
                  <a:pt x="1689" y="704"/>
                </a:lnTo>
                <a:lnTo>
                  <a:pt x="1696" y="704"/>
                </a:lnTo>
                <a:lnTo>
                  <a:pt x="1702" y="651"/>
                </a:lnTo>
                <a:lnTo>
                  <a:pt x="1709" y="740"/>
                </a:lnTo>
                <a:lnTo>
                  <a:pt x="1714" y="800"/>
                </a:lnTo>
                <a:lnTo>
                  <a:pt x="1720" y="806"/>
                </a:lnTo>
                <a:lnTo>
                  <a:pt x="1727" y="800"/>
                </a:lnTo>
                <a:lnTo>
                  <a:pt x="1732" y="794"/>
                </a:lnTo>
                <a:lnTo>
                  <a:pt x="1738" y="806"/>
                </a:lnTo>
                <a:lnTo>
                  <a:pt x="1745" y="890"/>
                </a:lnTo>
                <a:lnTo>
                  <a:pt x="1751" y="907"/>
                </a:lnTo>
                <a:lnTo>
                  <a:pt x="1756" y="925"/>
                </a:lnTo>
                <a:lnTo>
                  <a:pt x="1763" y="925"/>
                </a:lnTo>
                <a:lnTo>
                  <a:pt x="1769" y="932"/>
                </a:lnTo>
                <a:lnTo>
                  <a:pt x="1774" y="955"/>
                </a:lnTo>
                <a:lnTo>
                  <a:pt x="1781" y="925"/>
                </a:lnTo>
                <a:lnTo>
                  <a:pt x="1787" y="950"/>
                </a:lnTo>
                <a:lnTo>
                  <a:pt x="1794" y="991"/>
                </a:lnTo>
                <a:lnTo>
                  <a:pt x="1799" y="955"/>
                </a:lnTo>
                <a:lnTo>
                  <a:pt x="1805" y="938"/>
                </a:lnTo>
                <a:lnTo>
                  <a:pt x="1817" y="938"/>
                </a:lnTo>
                <a:lnTo>
                  <a:pt x="1823" y="925"/>
                </a:lnTo>
                <a:lnTo>
                  <a:pt x="1830" y="938"/>
                </a:lnTo>
                <a:lnTo>
                  <a:pt x="1835" y="950"/>
                </a:lnTo>
                <a:lnTo>
                  <a:pt x="1841" y="920"/>
                </a:lnTo>
                <a:lnTo>
                  <a:pt x="1848" y="890"/>
                </a:lnTo>
                <a:lnTo>
                  <a:pt x="1854" y="896"/>
                </a:lnTo>
                <a:lnTo>
                  <a:pt x="1859" y="890"/>
                </a:lnTo>
                <a:lnTo>
                  <a:pt x="1866" y="902"/>
                </a:lnTo>
                <a:lnTo>
                  <a:pt x="1872" y="943"/>
                </a:lnTo>
                <a:lnTo>
                  <a:pt x="1877" y="997"/>
                </a:lnTo>
                <a:lnTo>
                  <a:pt x="1884" y="991"/>
                </a:lnTo>
                <a:lnTo>
                  <a:pt x="1890" y="979"/>
                </a:lnTo>
                <a:lnTo>
                  <a:pt x="1897" y="1015"/>
                </a:lnTo>
                <a:lnTo>
                  <a:pt x="1902" y="1009"/>
                </a:lnTo>
                <a:lnTo>
                  <a:pt x="1908" y="1039"/>
                </a:lnTo>
                <a:lnTo>
                  <a:pt x="1914" y="1075"/>
                </a:lnTo>
                <a:lnTo>
                  <a:pt x="1920" y="1069"/>
                </a:lnTo>
                <a:lnTo>
                  <a:pt x="1926" y="1105"/>
                </a:lnTo>
                <a:lnTo>
                  <a:pt x="1933" y="1116"/>
                </a:lnTo>
                <a:lnTo>
                  <a:pt x="1938" y="1129"/>
                </a:lnTo>
                <a:lnTo>
                  <a:pt x="1944" y="1075"/>
                </a:lnTo>
                <a:lnTo>
                  <a:pt x="1950" y="1116"/>
                </a:lnTo>
                <a:lnTo>
                  <a:pt x="1957" y="1111"/>
                </a:lnTo>
                <a:lnTo>
                  <a:pt x="1962" y="1098"/>
                </a:lnTo>
                <a:lnTo>
                  <a:pt x="1975" y="1105"/>
                </a:lnTo>
                <a:lnTo>
                  <a:pt x="1980" y="1105"/>
                </a:lnTo>
                <a:lnTo>
                  <a:pt x="1987" y="1111"/>
                </a:lnTo>
                <a:lnTo>
                  <a:pt x="1993" y="1105"/>
                </a:lnTo>
                <a:lnTo>
                  <a:pt x="1999" y="1086"/>
                </a:lnTo>
                <a:lnTo>
                  <a:pt x="2005" y="1034"/>
                </a:lnTo>
                <a:lnTo>
                  <a:pt x="2011" y="1069"/>
                </a:lnTo>
                <a:lnTo>
                  <a:pt x="2018" y="1075"/>
                </a:lnTo>
                <a:lnTo>
                  <a:pt x="2023" y="1093"/>
                </a:lnTo>
                <a:lnTo>
                  <a:pt x="2029" y="1063"/>
                </a:lnTo>
                <a:lnTo>
                  <a:pt x="2035" y="1050"/>
                </a:lnTo>
                <a:lnTo>
                  <a:pt x="2042" y="991"/>
                </a:lnTo>
                <a:lnTo>
                  <a:pt x="2047" y="1009"/>
                </a:lnTo>
                <a:lnTo>
                  <a:pt x="2054" y="991"/>
                </a:lnTo>
                <a:lnTo>
                  <a:pt x="2060" y="968"/>
                </a:lnTo>
                <a:lnTo>
                  <a:pt x="2065" y="979"/>
                </a:lnTo>
                <a:lnTo>
                  <a:pt x="2072" y="991"/>
                </a:lnTo>
                <a:lnTo>
                  <a:pt x="2078" y="1015"/>
                </a:lnTo>
                <a:lnTo>
                  <a:pt x="2083" y="1015"/>
                </a:lnTo>
                <a:lnTo>
                  <a:pt x="2090" y="1004"/>
                </a:lnTo>
                <a:lnTo>
                  <a:pt x="2096" y="997"/>
                </a:lnTo>
                <a:lnTo>
                  <a:pt x="2102" y="986"/>
                </a:lnTo>
                <a:lnTo>
                  <a:pt x="2108" y="991"/>
                </a:lnTo>
                <a:lnTo>
                  <a:pt x="2114" y="991"/>
                </a:lnTo>
                <a:lnTo>
                  <a:pt x="2120" y="979"/>
                </a:lnTo>
                <a:lnTo>
                  <a:pt x="2132" y="1004"/>
                </a:lnTo>
                <a:lnTo>
                  <a:pt x="2138" y="1045"/>
                </a:lnTo>
                <a:lnTo>
                  <a:pt x="2145" y="1039"/>
                </a:lnTo>
                <a:lnTo>
                  <a:pt x="2150" y="1050"/>
                </a:lnTo>
                <a:lnTo>
                  <a:pt x="2157" y="1027"/>
                </a:lnTo>
                <a:lnTo>
                  <a:pt x="2163" y="1057"/>
                </a:lnTo>
                <a:lnTo>
                  <a:pt x="2168" y="1093"/>
                </a:lnTo>
                <a:lnTo>
                  <a:pt x="2174" y="1086"/>
                </a:lnTo>
                <a:lnTo>
                  <a:pt x="2181" y="1111"/>
                </a:lnTo>
                <a:lnTo>
                  <a:pt x="2187" y="1063"/>
                </a:lnTo>
                <a:lnTo>
                  <a:pt x="2193" y="1034"/>
                </a:lnTo>
                <a:lnTo>
                  <a:pt x="2199" y="1034"/>
                </a:lnTo>
                <a:lnTo>
                  <a:pt x="2205" y="1015"/>
                </a:lnTo>
                <a:lnTo>
                  <a:pt x="2210" y="968"/>
                </a:lnTo>
                <a:lnTo>
                  <a:pt x="2217" y="932"/>
                </a:lnTo>
                <a:lnTo>
                  <a:pt x="2223" y="955"/>
                </a:lnTo>
                <a:lnTo>
                  <a:pt x="2230" y="979"/>
                </a:lnTo>
                <a:lnTo>
                  <a:pt x="2235" y="961"/>
                </a:lnTo>
                <a:lnTo>
                  <a:pt x="2242" y="968"/>
                </a:lnTo>
                <a:lnTo>
                  <a:pt x="2248" y="925"/>
                </a:lnTo>
                <a:lnTo>
                  <a:pt x="2253" y="920"/>
                </a:lnTo>
                <a:lnTo>
                  <a:pt x="2259" y="920"/>
                </a:lnTo>
                <a:lnTo>
                  <a:pt x="2266" y="907"/>
                </a:lnTo>
                <a:lnTo>
                  <a:pt x="2271" y="943"/>
                </a:lnTo>
                <a:lnTo>
                  <a:pt x="2278" y="1004"/>
                </a:lnTo>
                <a:lnTo>
                  <a:pt x="2290" y="1004"/>
                </a:lnTo>
                <a:lnTo>
                  <a:pt x="2295" y="986"/>
                </a:lnTo>
                <a:lnTo>
                  <a:pt x="2302" y="991"/>
                </a:lnTo>
                <a:lnTo>
                  <a:pt x="2308" y="1034"/>
                </a:lnTo>
                <a:lnTo>
                  <a:pt x="2314" y="1050"/>
                </a:lnTo>
                <a:lnTo>
                  <a:pt x="2320" y="1045"/>
                </a:lnTo>
                <a:lnTo>
                  <a:pt x="2326" y="1063"/>
                </a:lnTo>
                <a:lnTo>
                  <a:pt x="2333" y="1057"/>
                </a:lnTo>
                <a:lnTo>
                  <a:pt x="2338" y="1045"/>
                </a:lnTo>
                <a:lnTo>
                  <a:pt x="2344" y="1081"/>
                </a:lnTo>
                <a:lnTo>
                  <a:pt x="2351" y="1093"/>
                </a:lnTo>
                <a:lnTo>
                  <a:pt x="2356" y="1086"/>
                </a:lnTo>
                <a:lnTo>
                  <a:pt x="2362" y="1045"/>
                </a:lnTo>
                <a:lnTo>
                  <a:pt x="2369" y="1045"/>
                </a:lnTo>
                <a:lnTo>
                  <a:pt x="2374" y="1015"/>
                </a:lnTo>
                <a:lnTo>
                  <a:pt x="2380" y="997"/>
                </a:lnTo>
                <a:lnTo>
                  <a:pt x="2387" y="1009"/>
                </a:lnTo>
                <a:lnTo>
                  <a:pt x="2393" y="1004"/>
                </a:lnTo>
                <a:lnTo>
                  <a:pt x="2398" y="1015"/>
                </a:lnTo>
                <a:lnTo>
                  <a:pt x="2405" y="1086"/>
                </a:lnTo>
                <a:lnTo>
                  <a:pt x="2411" y="1069"/>
                </a:lnTo>
                <a:lnTo>
                  <a:pt x="2418" y="1116"/>
                </a:lnTo>
                <a:lnTo>
                  <a:pt x="2423" y="1075"/>
                </a:lnTo>
                <a:lnTo>
                  <a:pt x="2429" y="1086"/>
                </a:lnTo>
                <a:lnTo>
                  <a:pt x="2435" y="1081"/>
                </a:lnTo>
                <a:lnTo>
                  <a:pt x="2447" y="1021"/>
                </a:lnTo>
                <a:lnTo>
                  <a:pt x="2454" y="1039"/>
                </a:lnTo>
                <a:lnTo>
                  <a:pt x="2459" y="1009"/>
                </a:lnTo>
                <a:lnTo>
                  <a:pt x="2465" y="1034"/>
                </a:lnTo>
                <a:lnTo>
                  <a:pt x="2471" y="1015"/>
                </a:lnTo>
                <a:lnTo>
                  <a:pt x="2478" y="1021"/>
                </a:lnTo>
                <a:lnTo>
                  <a:pt x="2483" y="1075"/>
                </a:lnTo>
                <a:lnTo>
                  <a:pt x="2490" y="1015"/>
                </a:lnTo>
                <a:lnTo>
                  <a:pt x="2496" y="1045"/>
                </a:lnTo>
                <a:lnTo>
                  <a:pt x="2502" y="1050"/>
                </a:lnTo>
                <a:lnTo>
                  <a:pt x="2508" y="1045"/>
                </a:lnTo>
                <a:lnTo>
                  <a:pt x="2514" y="1075"/>
                </a:lnTo>
                <a:lnTo>
                  <a:pt x="2519" y="1050"/>
                </a:lnTo>
                <a:lnTo>
                  <a:pt x="2526" y="1081"/>
                </a:lnTo>
                <a:lnTo>
                  <a:pt x="2532" y="1069"/>
                </a:lnTo>
                <a:lnTo>
                  <a:pt x="2539" y="1093"/>
                </a:lnTo>
                <a:lnTo>
                  <a:pt x="2544" y="1081"/>
                </a:lnTo>
                <a:lnTo>
                  <a:pt x="2550" y="997"/>
                </a:lnTo>
                <a:lnTo>
                  <a:pt x="2556" y="955"/>
                </a:lnTo>
                <a:lnTo>
                  <a:pt x="2562" y="955"/>
                </a:lnTo>
                <a:lnTo>
                  <a:pt x="2568" y="913"/>
                </a:lnTo>
                <a:lnTo>
                  <a:pt x="2575" y="902"/>
                </a:lnTo>
                <a:lnTo>
                  <a:pt x="2581" y="884"/>
                </a:lnTo>
                <a:lnTo>
                  <a:pt x="2586" y="877"/>
                </a:lnTo>
                <a:lnTo>
                  <a:pt x="2593" y="913"/>
                </a:lnTo>
                <a:lnTo>
                  <a:pt x="2604" y="925"/>
                </a:lnTo>
                <a:lnTo>
                  <a:pt x="2611" y="896"/>
                </a:lnTo>
                <a:lnTo>
                  <a:pt x="2617" y="872"/>
                </a:lnTo>
                <a:lnTo>
                  <a:pt x="2623" y="848"/>
                </a:lnTo>
                <a:lnTo>
                  <a:pt x="2629" y="890"/>
                </a:lnTo>
                <a:lnTo>
                  <a:pt x="2635" y="932"/>
                </a:lnTo>
                <a:lnTo>
                  <a:pt x="2641" y="968"/>
                </a:lnTo>
                <a:lnTo>
                  <a:pt x="2647" y="1027"/>
                </a:lnTo>
                <a:lnTo>
                  <a:pt x="2653" y="1021"/>
                </a:lnTo>
                <a:lnTo>
                  <a:pt x="2659" y="1027"/>
                </a:lnTo>
                <a:lnTo>
                  <a:pt x="2666" y="986"/>
                </a:lnTo>
                <a:lnTo>
                  <a:pt x="2671" y="979"/>
                </a:lnTo>
                <a:lnTo>
                  <a:pt x="2678" y="968"/>
                </a:lnTo>
                <a:lnTo>
                  <a:pt x="2684" y="991"/>
                </a:lnTo>
                <a:lnTo>
                  <a:pt x="2689" y="1050"/>
                </a:lnTo>
                <a:lnTo>
                  <a:pt x="2695" y="1004"/>
                </a:lnTo>
                <a:lnTo>
                  <a:pt x="2702" y="1027"/>
                </a:lnTo>
                <a:lnTo>
                  <a:pt x="2707" y="991"/>
                </a:lnTo>
                <a:lnTo>
                  <a:pt x="2714" y="961"/>
                </a:lnTo>
                <a:lnTo>
                  <a:pt x="2720" y="961"/>
                </a:lnTo>
                <a:lnTo>
                  <a:pt x="2726" y="907"/>
                </a:lnTo>
                <a:lnTo>
                  <a:pt x="2731" y="884"/>
                </a:lnTo>
                <a:lnTo>
                  <a:pt x="2738" y="890"/>
                </a:lnTo>
                <a:lnTo>
                  <a:pt x="2744" y="896"/>
                </a:lnTo>
                <a:lnTo>
                  <a:pt x="2750" y="920"/>
                </a:lnTo>
                <a:lnTo>
                  <a:pt x="2763" y="955"/>
                </a:lnTo>
                <a:lnTo>
                  <a:pt x="2769" y="913"/>
                </a:lnTo>
                <a:lnTo>
                  <a:pt x="2774" y="848"/>
                </a:lnTo>
                <a:lnTo>
                  <a:pt x="2780" y="829"/>
                </a:lnTo>
                <a:lnTo>
                  <a:pt x="2787" y="829"/>
                </a:lnTo>
                <a:lnTo>
                  <a:pt x="2792" y="829"/>
                </a:lnTo>
                <a:lnTo>
                  <a:pt x="2799" y="794"/>
                </a:lnTo>
                <a:lnTo>
                  <a:pt x="2805" y="806"/>
                </a:lnTo>
                <a:lnTo>
                  <a:pt x="2811" y="818"/>
                </a:lnTo>
                <a:lnTo>
                  <a:pt x="2816" y="813"/>
                </a:lnTo>
                <a:lnTo>
                  <a:pt x="2823" y="829"/>
                </a:lnTo>
                <a:lnTo>
                  <a:pt x="2829" y="854"/>
                </a:lnTo>
                <a:lnTo>
                  <a:pt x="2835" y="848"/>
                </a:lnTo>
                <a:lnTo>
                  <a:pt x="2841" y="842"/>
                </a:lnTo>
                <a:lnTo>
                  <a:pt x="2847" y="764"/>
                </a:lnTo>
                <a:lnTo>
                  <a:pt x="2854" y="782"/>
                </a:lnTo>
                <a:lnTo>
                  <a:pt x="2859" y="788"/>
                </a:lnTo>
                <a:lnTo>
                  <a:pt x="2865" y="758"/>
                </a:lnTo>
                <a:lnTo>
                  <a:pt x="2872" y="722"/>
                </a:lnTo>
                <a:lnTo>
                  <a:pt x="2877" y="747"/>
                </a:lnTo>
                <a:lnTo>
                  <a:pt x="2883" y="788"/>
                </a:lnTo>
                <a:lnTo>
                  <a:pt x="2890" y="782"/>
                </a:lnTo>
                <a:lnTo>
                  <a:pt x="2895" y="794"/>
                </a:lnTo>
                <a:lnTo>
                  <a:pt x="2901" y="770"/>
                </a:lnTo>
                <a:lnTo>
                  <a:pt x="2908" y="740"/>
                </a:lnTo>
                <a:lnTo>
                  <a:pt x="2919" y="747"/>
                </a:lnTo>
                <a:lnTo>
                  <a:pt x="2926" y="770"/>
                </a:lnTo>
                <a:lnTo>
                  <a:pt x="2932" y="788"/>
                </a:lnTo>
                <a:lnTo>
                  <a:pt x="2938" y="770"/>
                </a:lnTo>
                <a:lnTo>
                  <a:pt x="2944" y="747"/>
                </a:lnTo>
                <a:lnTo>
                  <a:pt x="2950" y="758"/>
                </a:lnTo>
                <a:lnTo>
                  <a:pt x="2955" y="752"/>
                </a:lnTo>
                <a:lnTo>
                  <a:pt x="2962" y="740"/>
                </a:lnTo>
                <a:lnTo>
                  <a:pt x="2968" y="782"/>
                </a:lnTo>
                <a:lnTo>
                  <a:pt x="2975" y="788"/>
                </a:lnTo>
                <a:lnTo>
                  <a:pt x="2980" y="782"/>
                </a:lnTo>
                <a:lnTo>
                  <a:pt x="2986" y="747"/>
                </a:lnTo>
                <a:lnTo>
                  <a:pt x="2992" y="675"/>
                </a:lnTo>
                <a:lnTo>
                  <a:pt x="2998" y="645"/>
                </a:lnTo>
                <a:lnTo>
                  <a:pt x="3004" y="579"/>
                </a:lnTo>
                <a:lnTo>
                  <a:pt x="3011" y="627"/>
                </a:lnTo>
                <a:lnTo>
                  <a:pt x="3017" y="615"/>
                </a:lnTo>
                <a:lnTo>
                  <a:pt x="3023" y="627"/>
                </a:lnTo>
                <a:lnTo>
                  <a:pt x="3029" y="645"/>
                </a:lnTo>
                <a:lnTo>
                  <a:pt x="3035" y="675"/>
                </a:lnTo>
                <a:lnTo>
                  <a:pt x="3040" y="699"/>
                </a:lnTo>
                <a:lnTo>
                  <a:pt x="3047" y="668"/>
                </a:lnTo>
                <a:lnTo>
                  <a:pt x="3053" y="716"/>
                </a:lnTo>
                <a:lnTo>
                  <a:pt x="3060" y="699"/>
                </a:lnTo>
                <a:lnTo>
                  <a:pt x="3065" y="693"/>
                </a:lnTo>
                <a:lnTo>
                  <a:pt x="3077" y="711"/>
                </a:lnTo>
                <a:lnTo>
                  <a:pt x="3083" y="620"/>
                </a:lnTo>
                <a:lnTo>
                  <a:pt x="3089" y="620"/>
                </a:lnTo>
                <a:lnTo>
                  <a:pt x="3096" y="651"/>
                </a:lnTo>
                <a:lnTo>
                  <a:pt x="3102" y="668"/>
                </a:lnTo>
                <a:lnTo>
                  <a:pt x="3107" y="645"/>
                </a:lnTo>
                <a:lnTo>
                  <a:pt x="3114" y="651"/>
                </a:lnTo>
                <a:lnTo>
                  <a:pt x="3120" y="681"/>
                </a:lnTo>
                <a:lnTo>
                  <a:pt x="3125" y="722"/>
                </a:lnTo>
                <a:lnTo>
                  <a:pt x="3132" y="699"/>
                </a:lnTo>
                <a:lnTo>
                  <a:pt x="3138" y="686"/>
                </a:lnTo>
                <a:lnTo>
                  <a:pt x="3143" y="722"/>
                </a:lnTo>
                <a:lnTo>
                  <a:pt x="3150" y="722"/>
                </a:lnTo>
              </a:path>
            </a:pathLst>
          </a:custGeom>
          <a:noFill/>
          <a:ln w="1588">
            <a:solidFill>
              <a:srgbClr val="007F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58" name="Line 106"/>
          <p:cNvSpPr>
            <a:spLocks noChangeShapeType="1"/>
          </p:cNvSpPr>
          <p:nvPr/>
        </p:nvSpPr>
        <p:spPr bwMode="auto">
          <a:xfrm>
            <a:off x="1517650" y="1752600"/>
            <a:ext cx="0" cy="441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16"/>
          <p:cNvGrpSpPr>
            <a:grpSpLocks/>
          </p:cNvGrpSpPr>
          <p:nvPr/>
        </p:nvGrpSpPr>
        <p:grpSpPr bwMode="auto">
          <a:xfrm>
            <a:off x="2965450" y="2667000"/>
            <a:ext cx="341313" cy="2362200"/>
            <a:chOff x="1824" y="1680"/>
            <a:chExt cx="215" cy="1488"/>
          </a:xfrm>
        </p:grpSpPr>
        <p:sp>
          <p:nvSpPr>
            <p:cNvPr id="49260" name="Text Box 108"/>
            <p:cNvSpPr txBox="1">
              <a:spLocks noChangeArrowheads="1"/>
            </p:cNvSpPr>
            <p:nvPr/>
          </p:nvSpPr>
          <p:spPr bwMode="auto">
            <a:xfrm>
              <a:off x="1824" y="2256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</a:t>
              </a:r>
            </a:p>
          </p:txBody>
        </p:sp>
        <p:sp>
          <p:nvSpPr>
            <p:cNvPr id="49262" name="Text Box 110"/>
            <p:cNvSpPr txBox="1">
              <a:spLocks noChangeArrowheads="1"/>
            </p:cNvSpPr>
            <p:nvPr/>
          </p:nvSpPr>
          <p:spPr bwMode="auto">
            <a:xfrm>
              <a:off x="1824" y="168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B</a:t>
              </a:r>
            </a:p>
          </p:txBody>
        </p:sp>
        <p:sp>
          <p:nvSpPr>
            <p:cNvPr id="49264" name="Text Box 112"/>
            <p:cNvSpPr txBox="1">
              <a:spLocks noChangeArrowheads="1"/>
            </p:cNvSpPr>
            <p:nvPr/>
          </p:nvSpPr>
          <p:spPr bwMode="auto">
            <a:xfrm>
              <a:off x="1824" y="293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</a:t>
              </a:r>
            </a:p>
          </p:txBody>
        </p:sp>
      </p:grpSp>
      <p:grpSp>
        <p:nvGrpSpPr>
          <p:cNvPr id="3" name="Group 117"/>
          <p:cNvGrpSpPr>
            <a:grpSpLocks/>
          </p:cNvGrpSpPr>
          <p:nvPr/>
        </p:nvGrpSpPr>
        <p:grpSpPr bwMode="auto">
          <a:xfrm>
            <a:off x="6454775" y="1828800"/>
            <a:ext cx="341313" cy="3352800"/>
            <a:chOff x="4022" y="1152"/>
            <a:chExt cx="215" cy="2112"/>
          </a:xfrm>
        </p:grpSpPr>
        <p:sp>
          <p:nvSpPr>
            <p:cNvPr id="49261" name="Text Box 109"/>
            <p:cNvSpPr txBox="1">
              <a:spLocks noChangeArrowheads="1"/>
            </p:cNvSpPr>
            <p:nvPr/>
          </p:nvSpPr>
          <p:spPr bwMode="auto">
            <a:xfrm>
              <a:off x="4022" y="1152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</a:t>
              </a:r>
            </a:p>
          </p:txBody>
        </p:sp>
        <p:sp>
          <p:nvSpPr>
            <p:cNvPr id="49263" name="Text Box 111"/>
            <p:cNvSpPr txBox="1">
              <a:spLocks noChangeArrowheads="1"/>
            </p:cNvSpPr>
            <p:nvPr/>
          </p:nvSpPr>
          <p:spPr bwMode="auto">
            <a:xfrm>
              <a:off x="4022" y="2217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B</a:t>
              </a:r>
            </a:p>
          </p:txBody>
        </p:sp>
        <p:sp>
          <p:nvSpPr>
            <p:cNvPr id="49265" name="Text Box 113"/>
            <p:cNvSpPr txBox="1">
              <a:spLocks noChangeArrowheads="1"/>
            </p:cNvSpPr>
            <p:nvPr/>
          </p:nvSpPr>
          <p:spPr bwMode="auto">
            <a:xfrm>
              <a:off x="4022" y="303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</a:t>
              </a:r>
            </a:p>
          </p:txBody>
        </p:sp>
      </p:grpSp>
      <p:sp>
        <p:nvSpPr>
          <p:cNvPr id="49266" name="Text Box 114"/>
          <p:cNvSpPr txBox="1">
            <a:spLocks noChangeArrowheads="1"/>
          </p:cNvSpPr>
          <p:nvPr/>
        </p:nvSpPr>
        <p:spPr bwMode="auto">
          <a:xfrm>
            <a:off x="1517650" y="16764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</a:rPr>
              <a:t>P(t)</a:t>
            </a:r>
          </a:p>
        </p:txBody>
      </p:sp>
      <p:sp>
        <p:nvSpPr>
          <p:cNvPr id="49267" name="Text Box 115"/>
          <p:cNvSpPr txBox="1">
            <a:spLocks noChangeArrowheads="1"/>
          </p:cNvSpPr>
          <p:nvPr/>
        </p:nvSpPr>
        <p:spPr bwMode="auto">
          <a:xfrm>
            <a:off x="7664450" y="3781425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</a:rPr>
              <a:t>t</a:t>
            </a:r>
          </a:p>
        </p:txBody>
      </p:sp>
      <p:grpSp>
        <p:nvGrpSpPr>
          <p:cNvPr id="4" name="Group 122"/>
          <p:cNvGrpSpPr>
            <a:grpSpLocks/>
          </p:cNvGrpSpPr>
          <p:nvPr/>
        </p:nvGrpSpPr>
        <p:grpSpPr bwMode="auto">
          <a:xfrm>
            <a:off x="1517650" y="2286000"/>
            <a:ext cx="6172200" cy="366713"/>
            <a:chOff x="912" y="1440"/>
            <a:chExt cx="3888" cy="231"/>
          </a:xfrm>
        </p:grpSpPr>
        <p:sp>
          <p:nvSpPr>
            <p:cNvPr id="49271" name="Line 119"/>
            <p:cNvSpPr>
              <a:spLocks noChangeShapeType="1"/>
            </p:cNvSpPr>
            <p:nvPr/>
          </p:nvSpPr>
          <p:spPr bwMode="auto">
            <a:xfrm>
              <a:off x="912" y="1440"/>
              <a:ext cx="38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73" name="Text Box 121"/>
            <p:cNvSpPr txBox="1">
              <a:spLocks noChangeArrowheads="1"/>
            </p:cNvSpPr>
            <p:nvPr/>
          </p:nvSpPr>
          <p:spPr bwMode="auto">
            <a:xfrm>
              <a:off x="965" y="1440"/>
              <a:ext cx="1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l-GR" i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  <a:cs typeface="Times New Roman" charset="0"/>
                </a:rPr>
                <a:t>θ</a:t>
              </a:r>
            </a:p>
          </p:txBody>
        </p:sp>
      </p:grpSp>
      <p:sp>
        <p:nvSpPr>
          <p:cNvPr id="49275" name="Line 123"/>
          <p:cNvSpPr>
            <a:spLocks noChangeShapeType="1"/>
          </p:cNvSpPr>
          <p:nvPr/>
        </p:nvSpPr>
        <p:spPr bwMode="auto">
          <a:xfrm>
            <a:off x="7391400" y="1752600"/>
            <a:ext cx="0" cy="44196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276" name="Rectangle 124"/>
          <p:cNvSpPr>
            <a:spLocks noChangeArrowheads="1"/>
          </p:cNvSpPr>
          <p:nvPr/>
        </p:nvSpPr>
        <p:spPr bwMode="auto">
          <a:xfrm>
            <a:off x="3276600" y="1752600"/>
            <a:ext cx="4419600" cy="4419600"/>
          </a:xfrm>
          <a:prstGeom prst="rect">
            <a:avLst/>
          </a:prstGeom>
          <a:solidFill>
            <a:srgbClr val="F3FFFF">
              <a:alpha val="80000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59" name="Line 107"/>
          <p:cNvSpPr>
            <a:spLocks noChangeShapeType="1"/>
          </p:cNvSpPr>
          <p:nvPr/>
        </p:nvSpPr>
        <p:spPr bwMode="auto">
          <a:xfrm>
            <a:off x="1517650" y="3962400"/>
            <a:ext cx="6172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90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4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L 0.00486 0.1178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4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45 2.22222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49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0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4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" grpId="0" animBg="1"/>
      <p:bldP spid="49256" grpId="0" animBg="1"/>
      <p:bldP spid="49257" grpId="0" animBg="1"/>
      <p:bldP spid="49275" grpId="0" animBg="1"/>
      <p:bldP spid="49275" grpId="1" animBg="1"/>
      <p:bldP spid="492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Multialternative choice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4648200" y="1600200"/>
            <a:ext cx="4343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charset="0"/>
              <a:buChar char="n"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Alternative space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charset="0"/>
              <a:buChar char="n"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Dimension interpretations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charset="0"/>
              <a:buChar char="n"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Binary choices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charset="0"/>
              <a:buChar char="n"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Additional alternatives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charset="0"/>
              <a:buChar char="n"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Choice pair relations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charset="0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{X,Y} vs. {X,Y,Z}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charset="0"/>
              <a:buChar char="n"/>
            </a:pP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3400" y="1600200"/>
            <a:ext cx="3886200" cy="4038600"/>
            <a:chOff x="336" y="1008"/>
            <a:chExt cx="2448" cy="2544"/>
          </a:xfrm>
        </p:grpSpPr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336" y="1008"/>
              <a:ext cx="2448" cy="254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>
                <a:effectLst/>
                <a:latin typeface="Garamond" charset="0"/>
              </a:endParaRPr>
            </a:p>
          </p:txBody>
        </p:sp>
        <p:sp>
          <p:nvSpPr>
            <p:cNvPr id="52231" name="Line 7"/>
            <p:cNvSpPr>
              <a:spLocks noChangeShapeType="1"/>
            </p:cNvSpPr>
            <p:nvPr/>
          </p:nvSpPr>
          <p:spPr bwMode="auto">
            <a:xfrm>
              <a:off x="576" y="1152"/>
              <a:ext cx="0" cy="216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2" name="Line 8"/>
            <p:cNvSpPr>
              <a:spLocks noChangeShapeType="1"/>
            </p:cNvSpPr>
            <p:nvPr/>
          </p:nvSpPr>
          <p:spPr bwMode="auto">
            <a:xfrm>
              <a:off x="576" y="3312"/>
              <a:ext cx="2016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864" y="1305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800000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52234" name="Text Box 10"/>
            <p:cNvSpPr txBox="1">
              <a:spLocks noChangeArrowheads="1"/>
            </p:cNvSpPr>
            <p:nvPr/>
          </p:nvSpPr>
          <p:spPr bwMode="auto">
            <a:xfrm>
              <a:off x="2016" y="2736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800000"/>
                  </a:solidFill>
                  <a:effectLst/>
                  <a:latin typeface="Arial" charset="0"/>
                </a:rPr>
                <a:t>X</a:t>
              </a:r>
            </a:p>
          </p:txBody>
        </p:sp>
      </p:grp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2438400" y="32004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6600"/>
                </a:solidFill>
                <a:effectLst/>
                <a:latin typeface="Arial" charset="0"/>
              </a:rPr>
              <a:t>Z</a:t>
            </a:r>
          </a:p>
        </p:txBody>
      </p:sp>
    </p:spTree>
    <p:extLst>
      <p:ext uri="{BB962C8B-B14F-4D97-AF65-F5344CB8AC3E}">
        <p14:creationId xmlns="" xmlns:p14="http://schemas.microsoft.com/office/powerpoint/2010/main" val="196344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66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66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66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66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autoRev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77778E-6 -7.28324E-6 L 0.05399 0.11421 L 0.05399 0.16485 L -0.1191 0.16485 L 2.77778E-6 -7.28324E-6 Z " pathEditMode="relative" ptsTypes="AAAAA">
                                      <p:cBhvr>
                                        <p:cTn id="22" dur="5000" fill="hold"/>
                                        <p:tgtEl>
                                          <p:spTgt spid="52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52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6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uild="p"/>
      <p:bldP spid="52235" grpId="0"/>
      <p:bldP spid="5223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Choice phenomena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4953000" y="1600200"/>
            <a:ext cx="3429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charset="0"/>
              <a:buChar char="n"/>
            </a:pPr>
            <a:r>
              <a:rPr 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Similarity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charset="0"/>
              <a:buChar char="n"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Pr (X|X,Y,S) &lt;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charset="0"/>
              <a:buNone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	Pr (Y|X,Y,S) 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charset="0"/>
              <a:buChar char="n"/>
            </a:pPr>
            <a:r>
              <a:rPr 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Attraction (decoy)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charset="0"/>
              <a:buChar char="n"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Pr (X|X,Y,D) &gt;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charset="0"/>
              <a:buNone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	Pr (Y|X,Y,D)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charset="0"/>
              <a:buChar char="n"/>
            </a:pPr>
            <a:r>
              <a:rPr 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</a:rPr>
              <a:t>Compromise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charset="0"/>
              <a:buChar char="n"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Pr (C|X,Y,C) &gt;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charset="0"/>
              <a:buNone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	Pr (X|X,Y,C) =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folHlink"/>
              </a:buClr>
              <a:buSzPct val="65000"/>
              <a:buFont typeface="Wingdings" charset="0"/>
              <a:buNone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宋体" charset="0"/>
                <a:cs typeface="宋体" charset="0"/>
              </a:rPr>
              <a:t>	Pr (Y|X,Y,C)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3400" y="1600200"/>
            <a:ext cx="3886200" cy="4038600"/>
            <a:chOff x="336" y="1008"/>
            <a:chExt cx="2448" cy="2544"/>
          </a:xfrm>
        </p:grpSpPr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336" y="1008"/>
              <a:ext cx="2448" cy="254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>
                <a:effectLst/>
                <a:latin typeface="Garamond" charset="0"/>
              </a:endParaRPr>
            </a:p>
          </p:txBody>
        </p:sp>
        <p:sp>
          <p:nvSpPr>
            <p:cNvPr id="53255" name="Line 7"/>
            <p:cNvSpPr>
              <a:spLocks noChangeShapeType="1"/>
            </p:cNvSpPr>
            <p:nvPr/>
          </p:nvSpPr>
          <p:spPr bwMode="auto">
            <a:xfrm>
              <a:off x="576" y="1152"/>
              <a:ext cx="0" cy="216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6" name="Line 8"/>
            <p:cNvSpPr>
              <a:spLocks noChangeShapeType="1"/>
            </p:cNvSpPr>
            <p:nvPr/>
          </p:nvSpPr>
          <p:spPr bwMode="auto">
            <a:xfrm>
              <a:off x="576" y="3312"/>
              <a:ext cx="2016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7" name="Text Box 9"/>
            <p:cNvSpPr txBox="1">
              <a:spLocks noChangeArrowheads="1"/>
            </p:cNvSpPr>
            <p:nvPr/>
          </p:nvSpPr>
          <p:spPr bwMode="auto">
            <a:xfrm>
              <a:off x="864" y="1305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800000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53258" name="Text Box 10"/>
            <p:cNvSpPr txBox="1">
              <a:spLocks noChangeArrowheads="1"/>
            </p:cNvSpPr>
            <p:nvPr/>
          </p:nvSpPr>
          <p:spPr bwMode="auto">
            <a:xfrm>
              <a:off x="2016" y="2736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800000"/>
                  </a:solidFill>
                  <a:effectLst/>
                  <a:latin typeface="Arial" charset="0"/>
                </a:rPr>
                <a:t>X</a:t>
              </a:r>
            </a:p>
          </p:txBody>
        </p:sp>
      </p:grp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2378075" y="321468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660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2819400" y="3962400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660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2819400" y="4343400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6600"/>
                </a:solidFill>
                <a:effectLst/>
                <a:latin typeface="Arial" charset="0"/>
              </a:rPr>
              <a:t>D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685800" y="5691188"/>
            <a:ext cx="354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effectLst/>
                <a:latin typeface="Garamond" charset="0"/>
                <a:ea typeface="宋体" charset="0"/>
                <a:cs typeface="宋体" charset="0"/>
              </a:rPr>
              <a:t>Pr (X|X,Y) = Pr (Y|X,Y) = 0.5</a:t>
            </a:r>
            <a:r>
              <a:rPr lang="en-US" altLang="zh-CN" b="1">
                <a:effectLst/>
                <a:latin typeface="Garamond" charset="0"/>
                <a:ea typeface="宋体" charset="0"/>
                <a:cs typeface="宋体" charset="0"/>
              </a:rPr>
              <a:t> </a:t>
            </a:r>
            <a:endParaRPr lang="en-US" b="1">
              <a:effectLst/>
              <a:latin typeface="Garamond" charset="0"/>
            </a:endParaRPr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685800" y="6156325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>
                <a:effectLst/>
                <a:latin typeface="Garamond" charset="0"/>
                <a:ea typeface="宋体" charset="0"/>
                <a:cs typeface="宋体" charset="0"/>
              </a:rPr>
              <a:t>= Pr (X|X,C) = Pr (Y|Y,C)</a:t>
            </a:r>
            <a:endParaRPr lang="en-US" b="1">
              <a:effectLst/>
              <a:latin typeface="Garamond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285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uild="p"/>
      <p:bldP spid="53259" grpId="0"/>
      <p:bldP spid="53260" grpId="0"/>
      <p:bldP spid="53260" grpId="1"/>
      <p:bldP spid="53261" grpId="0"/>
      <p:bldP spid="53261" grpId="1"/>
      <p:bldP spid="532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DFT: Account for phenomena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231900" y="1828800"/>
            <a:ext cx="1054100" cy="976313"/>
            <a:chOff x="576" y="3360"/>
            <a:chExt cx="664" cy="615"/>
          </a:xfrm>
        </p:grpSpPr>
        <p:sp>
          <p:nvSpPr>
            <p:cNvPr id="54311" name="Text Box 39"/>
            <p:cNvSpPr txBox="1">
              <a:spLocks noChangeArrowheads="1"/>
            </p:cNvSpPr>
            <p:nvPr/>
          </p:nvSpPr>
          <p:spPr bwMode="auto">
            <a:xfrm>
              <a:off x="740" y="3383"/>
              <a:ext cx="50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99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FFCC"/>
                  </a:solidFill>
                  <a:effectLst/>
                  <a:latin typeface="Arial" charset="0"/>
                </a:rPr>
                <a:t>Pr (X)</a:t>
              </a:r>
            </a:p>
            <a:p>
              <a:r>
                <a:rPr lang="en-US" b="1">
                  <a:solidFill>
                    <a:srgbClr val="FFCC00"/>
                  </a:solidFill>
                  <a:effectLst/>
                  <a:latin typeface="Arial" charset="0"/>
                </a:rPr>
                <a:t>Pr (Y)</a:t>
              </a:r>
            </a:p>
            <a:p>
              <a:r>
                <a:rPr lang="en-US" b="1">
                  <a:solidFill>
                    <a:srgbClr val="FFFFCC"/>
                  </a:solidFill>
                  <a:effectLst/>
                  <a:latin typeface="Arial" charset="0"/>
                </a:rPr>
                <a:t>Pr (S)</a:t>
              </a:r>
            </a:p>
          </p:txBody>
        </p:sp>
        <p:sp>
          <p:nvSpPr>
            <p:cNvPr id="54312" name="Oval 40"/>
            <p:cNvSpPr>
              <a:spLocks noChangeArrowheads="1"/>
            </p:cNvSpPr>
            <p:nvPr/>
          </p:nvSpPr>
          <p:spPr bwMode="auto">
            <a:xfrm>
              <a:off x="624" y="3648"/>
              <a:ext cx="96" cy="96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3" name="Text Box 41"/>
            <p:cNvSpPr txBox="1">
              <a:spLocks noChangeArrowheads="1"/>
            </p:cNvSpPr>
            <p:nvPr/>
          </p:nvSpPr>
          <p:spPr bwMode="auto">
            <a:xfrm>
              <a:off x="576" y="336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99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CCFF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54314" name="Text Box 42"/>
            <p:cNvSpPr txBox="1">
              <a:spLocks noChangeArrowheads="1"/>
            </p:cNvSpPr>
            <p:nvPr/>
          </p:nvSpPr>
          <p:spPr bwMode="auto">
            <a:xfrm>
              <a:off x="576" y="3744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99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3300"/>
                  </a:solidFill>
                  <a:effectLst/>
                  <a:latin typeface="Arial" charset="0"/>
                </a:rPr>
                <a:t>+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927350" y="1828800"/>
            <a:ext cx="1111250" cy="976313"/>
            <a:chOff x="1488" y="3360"/>
            <a:chExt cx="700" cy="615"/>
          </a:xfrm>
        </p:grpSpPr>
        <p:sp>
          <p:nvSpPr>
            <p:cNvPr id="54316" name="Text Box 44"/>
            <p:cNvSpPr txBox="1">
              <a:spLocks noChangeArrowheads="1"/>
            </p:cNvSpPr>
            <p:nvPr/>
          </p:nvSpPr>
          <p:spPr bwMode="auto">
            <a:xfrm>
              <a:off x="1680" y="3383"/>
              <a:ext cx="50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99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CC00"/>
                  </a:solidFill>
                  <a:effectLst/>
                  <a:latin typeface="Arial" charset="0"/>
                </a:rPr>
                <a:t>Pr (X)</a:t>
              </a:r>
            </a:p>
            <a:p>
              <a:r>
                <a:rPr lang="en-US" b="1">
                  <a:solidFill>
                    <a:srgbClr val="FFFFCC"/>
                  </a:solidFill>
                  <a:effectLst/>
                  <a:latin typeface="Arial" charset="0"/>
                </a:rPr>
                <a:t>Pr (Y)</a:t>
              </a:r>
            </a:p>
            <a:p>
              <a:r>
                <a:rPr lang="en-US" b="1">
                  <a:solidFill>
                    <a:srgbClr val="FFFFCC"/>
                  </a:solidFill>
                  <a:effectLst/>
                  <a:latin typeface="Arial" charset="0"/>
                </a:rPr>
                <a:t>Pr (D)</a:t>
              </a:r>
            </a:p>
          </p:txBody>
        </p:sp>
        <p:sp>
          <p:nvSpPr>
            <p:cNvPr id="54317" name="Text Box 45"/>
            <p:cNvSpPr txBox="1">
              <a:spLocks noChangeArrowheads="1"/>
            </p:cNvSpPr>
            <p:nvPr/>
          </p:nvSpPr>
          <p:spPr bwMode="auto">
            <a:xfrm>
              <a:off x="1488" y="336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99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CCFF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54318" name="Oval 46"/>
            <p:cNvSpPr>
              <a:spLocks noChangeArrowheads="1"/>
            </p:cNvSpPr>
            <p:nvPr/>
          </p:nvSpPr>
          <p:spPr bwMode="auto">
            <a:xfrm>
              <a:off x="1536" y="3648"/>
              <a:ext cx="96" cy="96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9" name="Text Box 47"/>
            <p:cNvSpPr txBox="1">
              <a:spLocks noChangeArrowheads="1"/>
            </p:cNvSpPr>
            <p:nvPr/>
          </p:nvSpPr>
          <p:spPr bwMode="auto">
            <a:xfrm>
              <a:off x="1488" y="3744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99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3300"/>
                  </a:solidFill>
                  <a:effectLst/>
                  <a:latin typeface="Arial" charset="0"/>
                </a:rPr>
                <a:t>+</a:t>
              </a:r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4724400" y="1828800"/>
            <a:ext cx="1066800" cy="976313"/>
            <a:chOff x="2448" y="3360"/>
            <a:chExt cx="672" cy="615"/>
          </a:xfrm>
        </p:grpSpPr>
        <p:sp>
          <p:nvSpPr>
            <p:cNvPr id="54321" name="Text Box 49"/>
            <p:cNvSpPr txBox="1">
              <a:spLocks noChangeArrowheads="1"/>
            </p:cNvSpPr>
            <p:nvPr/>
          </p:nvSpPr>
          <p:spPr bwMode="auto">
            <a:xfrm>
              <a:off x="2612" y="3383"/>
              <a:ext cx="50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99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FFCC"/>
                  </a:solidFill>
                  <a:effectLst/>
                  <a:latin typeface="Arial" charset="0"/>
                </a:rPr>
                <a:t>Pr (X)</a:t>
              </a:r>
            </a:p>
            <a:p>
              <a:r>
                <a:rPr lang="en-US" b="1">
                  <a:solidFill>
                    <a:srgbClr val="FFFFCC"/>
                  </a:solidFill>
                  <a:effectLst/>
                  <a:latin typeface="Arial" charset="0"/>
                </a:rPr>
                <a:t>Pr (Y)</a:t>
              </a:r>
            </a:p>
            <a:p>
              <a:r>
                <a:rPr lang="en-US" b="1">
                  <a:solidFill>
                    <a:srgbClr val="FFCC00"/>
                  </a:solidFill>
                  <a:effectLst/>
                  <a:latin typeface="Arial" charset="0"/>
                </a:rPr>
                <a:t>Pr (C)</a:t>
              </a:r>
            </a:p>
          </p:txBody>
        </p:sp>
        <p:sp>
          <p:nvSpPr>
            <p:cNvPr id="54322" name="Text Box 50"/>
            <p:cNvSpPr txBox="1">
              <a:spLocks noChangeArrowheads="1"/>
            </p:cNvSpPr>
            <p:nvPr/>
          </p:nvSpPr>
          <p:spPr bwMode="auto">
            <a:xfrm>
              <a:off x="2448" y="3744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99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3300"/>
                  </a:solidFill>
                  <a:effectLst/>
                  <a:latin typeface="Arial" charset="0"/>
                </a:rPr>
                <a:t>+</a:t>
              </a:r>
            </a:p>
          </p:txBody>
        </p:sp>
        <p:sp>
          <p:nvSpPr>
            <p:cNvPr id="54323" name="Oval 51"/>
            <p:cNvSpPr>
              <a:spLocks noChangeArrowheads="1"/>
            </p:cNvSpPr>
            <p:nvPr/>
          </p:nvSpPr>
          <p:spPr bwMode="auto">
            <a:xfrm>
              <a:off x="2496" y="3648"/>
              <a:ext cx="96" cy="96"/>
            </a:xfrm>
            <a:prstGeom prst="ellipse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99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4" name="Text Box 52"/>
            <p:cNvSpPr txBox="1">
              <a:spLocks noChangeArrowheads="1"/>
            </p:cNvSpPr>
            <p:nvPr/>
          </p:nvSpPr>
          <p:spPr bwMode="auto">
            <a:xfrm>
              <a:off x="2448" y="336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99CC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CCFF"/>
                  </a:solidFill>
                  <a:effectLst/>
                  <a:latin typeface="Arial" charset="0"/>
                </a:rPr>
                <a:t>x</a:t>
              </a:r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6334125" y="1524000"/>
            <a:ext cx="2200275" cy="2286000"/>
            <a:chOff x="336" y="1008"/>
            <a:chExt cx="2448" cy="2544"/>
          </a:xfrm>
        </p:grpSpPr>
        <p:sp>
          <p:nvSpPr>
            <p:cNvPr id="54326" name="Rectangle 54"/>
            <p:cNvSpPr>
              <a:spLocks noChangeArrowheads="1"/>
            </p:cNvSpPr>
            <p:nvPr/>
          </p:nvSpPr>
          <p:spPr bwMode="auto">
            <a:xfrm>
              <a:off x="336" y="1008"/>
              <a:ext cx="2448" cy="2544"/>
            </a:xfrm>
            <a:prstGeom prst="rect">
              <a:avLst/>
            </a:prstGeom>
            <a:solidFill>
              <a:srgbClr val="F3FFFF"/>
            </a:solidFill>
            <a:ln w="12700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sz="1600">
                <a:effectLst/>
                <a:latin typeface="Garamond" charset="0"/>
              </a:endParaRPr>
            </a:p>
          </p:txBody>
        </p:sp>
        <p:sp>
          <p:nvSpPr>
            <p:cNvPr id="54327" name="Line 55"/>
            <p:cNvSpPr>
              <a:spLocks noChangeShapeType="1"/>
            </p:cNvSpPr>
            <p:nvPr/>
          </p:nvSpPr>
          <p:spPr bwMode="auto">
            <a:xfrm>
              <a:off x="576" y="1152"/>
              <a:ext cx="0" cy="2160"/>
            </a:xfrm>
            <a:prstGeom prst="line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8" name="Line 56"/>
            <p:cNvSpPr>
              <a:spLocks noChangeShapeType="1"/>
            </p:cNvSpPr>
            <p:nvPr/>
          </p:nvSpPr>
          <p:spPr bwMode="auto">
            <a:xfrm>
              <a:off x="576" y="3312"/>
              <a:ext cx="2016" cy="0"/>
            </a:xfrm>
            <a:prstGeom prst="line">
              <a:avLst/>
            </a:prstGeom>
            <a:noFill/>
            <a:ln w="25400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9" name="Text Box 57"/>
            <p:cNvSpPr txBox="1">
              <a:spLocks noChangeArrowheads="1"/>
            </p:cNvSpPr>
            <p:nvPr/>
          </p:nvSpPr>
          <p:spPr bwMode="auto">
            <a:xfrm>
              <a:off x="864" y="1469"/>
              <a:ext cx="355" cy="375"/>
            </a:xfrm>
            <a:prstGeom prst="rect">
              <a:avLst/>
            </a:prstGeom>
            <a:solidFill>
              <a:srgbClr val="F3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9900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54330" name="Text Box 58"/>
            <p:cNvSpPr txBox="1">
              <a:spLocks noChangeArrowheads="1"/>
            </p:cNvSpPr>
            <p:nvPr/>
          </p:nvSpPr>
          <p:spPr bwMode="auto">
            <a:xfrm>
              <a:off x="2016" y="2900"/>
              <a:ext cx="355" cy="375"/>
            </a:xfrm>
            <a:prstGeom prst="rect">
              <a:avLst/>
            </a:prstGeom>
            <a:solidFill>
              <a:srgbClr val="F3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rgbClr val="0048D8"/>
                  </a:solidFill>
                  <a:effectLst/>
                  <a:latin typeface="Arial" charset="0"/>
                </a:rPr>
                <a:t>X</a:t>
              </a:r>
            </a:p>
          </p:txBody>
        </p:sp>
      </p:grpSp>
      <p:sp>
        <p:nvSpPr>
          <p:cNvPr id="54331" name="Text Box 59"/>
          <p:cNvSpPr txBox="1">
            <a:spLocks noChangeArrowheads="1"/>
          </p:cNvSpPr>
          <p:nvPr/>
        </p:nvSpPr>
        <p:spPr bwMode="auto">
          <a:xfrm>
            <a:off x="7388225" y="2586038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3300"/>
                </a:solidFill>
                <a:effectLst/>
                <a:latin typeface="Arial" charset="0"/>
              </a:rPr>
              <a:t>C</a:t>
            </a:r>
          </a:p>
        </p:txBody>
      </p:sp>
      <p:sp>
        <p:nvSpPr>
          <p:cNvPr id="54332" name="Text Box 60"/>
          <p:cNvSpPr txBox="1">
            <a:spLocks noChangeArrowheads="1"/>
          </p:cNvSpPr>
          <p:nvPr/>
        </p:nvSpPr>
        <p:spPr bwMode="auto">
          <a:xfrm>
            <a:off x="7637463" y="3008313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3300"/>
                </a:solidFill>
                <a:effectLst/>
                <a:latin typeface="Arial" charset="0"/>
              </a:rPr>
              <a:t>S</a:t>
            </a:r>
          </a:p>
        </p:txBody>
      </p:sp>
      <p:sp>
        <p:nvSpPr>
          <p:cNvPr id="54333" name="Text Box 61"/>
          <p:cNvSpPr txBox="1">
            <a:spLocks noChangeArrowheads="1"/>
          </p:cNvSpPr>
          <p:nvPr/>
        </p:nvSpPr>
        <p:spPr bwMode="auto">
          <a:xfrm>
            <a:off x="7637463" y="32242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FF3300"/>
                </a:solidFill>
                <a:effectLst/>
                <a:latin typeface="Arial" charset="0"/>
              </a:rPr>
              <a:t>D</a:t>
            </a:r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2514600" y="2971800"/>
            <a:ext cx="1738313" cy="3584575"/>
            <a:chOff x="3360" y="288"/>
            <a:chExt cx="768" cy="1584"/>
          </a:xfrm>
        </p:grpSpPr>
        <p:pic>
          <p:nvPicPr>
            <p:cNvPr id="54335" name="Picture 6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5001" r="36998"/>
            <a:stretch>
              <a:fillRect/>
            </a:stretch>
          </p:blipFill>
          <p:spPr bwMode="auto">
            <a:xfrm>
              <a:off x="3360" y="288"/>
              <a:ext cx="768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336" name="Rectangle 64"/>
            <p:cNvSpPr>
              <a:spLocks noChangeArrowheads="1"/>
            </p:cNvSpPr>
            <p:nvPr/>
          </p:nvSpPr>
          <p:spPr bwMode="auto">
            <a:xfrm>
              <a:off x="3632" y="1231"/>
              <a:ext cx="398" cy="2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533400" y="2971800"/>
            <a:ext cx="2051050" cy="3581400"/>
            <a:chOff x="480" y="1776"/>
            <a:chExt cx="1292" cy="2256"/>
          </a:xfrm>
        </p:grpSpPr>
        <p:pic>
          <p:nvPicPr>
            <p:cNvPr id="54338" name="Picture 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685" r="63249"/>
            <a:stretch>
              <a:fillRect/>
            </a:stretch>
          </p:blipFill>
          <p:spPr bwMode="auto">
            <a:xfrm>
              <a:off x="480" y="1776"/>
              <a:ext cx="1292" cy="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339" name="Rectangle 67"/>
            <p:cNvSpPr>
              <a:spLocks noChangeArrowheads="1"/>
            </p:cNvSpPr>
            <p:nvPr/>
          </p:nvSpPr>
          <p:spPr bwMode="auto">
            <a:xfrm>
              <a:off x="959" y="2025"/>
              <a:ext cx="567" cy="3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4249738" y="2971800"/>
            <a:ext cx="1846262" cy="3581400"/>
            <a:chOff x="4272" y="2064"/>
            <a:chExt cx="816" cy="1584"/>
          </a:xfrm>
        </p:grpSpPr>
        <p:pic>
          <p:nvPicPr>
            <p:cNvPr id="54341" name="Picture 6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3002" r="7246"/>
            <a:stretch>
              <a:fillRect/>
            </a:stretch>
          </p:blipFill>
          <p:spPr bwMode="auto">
            <a:xfrm>
              <a:off x="4272" y="2064"/>
              <a:ext cx="816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342" name="Rectangle 70"/>
            <p:cNvSpPr>
              <a:spLocks noChangeArrowheads="1"/>
            </p:cNvSpPr>
            <p:nvPr/>
          </p:nvSpPr>
          <p:spPr bwMode="auto">
            <a:xfrm>
              <a:off x="4571" y="3007"/>
              <a:ext cx="398" cy="2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69009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3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4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31" grpId="0"/>
      <p:bldP spid="54332" grpId="0"/>
      <p:bldP spid="543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parameters in DFT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Attention weights </a:t>
            </a:r>
          </a:p>
          <a:p>
            <a:r>
              <a:rPr lang="en-US" dirty="0" smtClean="0"/>
              <a:t>Interaction matrix</a:t>
            </a:r>
          </a:p>
          <a:p>
            <a:r>
              <a:rPr lang="en-US" dirty="0" smtClean="0"/>
              <a:t>Lots of flexibility </a:t>
            </a:r>
          </a:p>
          <a:p>
            <a:r>
              <a:rPr lang="en-US" dirty="0" smtClean="0"/>
              <a:t>Low data observability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Perceptual decision-making increases observability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3962400" y="2133600"/>
            <a:ext cx="4325938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495800" y="25908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143000" y="2220913"/>
            <a:ext cx="3476625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Verdana" pitchFamily="34" charset="0"/>
              </a:rPr>
              <a:t>RT task paradigm of R&amp;T.</a:t>
            </a:r>
          </a:p>
          <a:p>
            <a:endParaRPr lang="en-US" sz="2000">
              <a:latin typeface="Verdana" pitchFamily="34" charset="0"/>
            </a:endParaRPr>
          </a:p>
          <a:p>
            <a:r>
              <a:rPr lang="en-US" sz="2000">
                <a:latin typeface="Verdana" pitchFamily="34" charset="0"/>
              </a:rPr>
              <a:t>Motion coherence and</a:t>
            </a:r>
            <a:br>
              <a:rPr lang="en-US" sz="2000">
                <a:latin typeface="Verdana" pitchFamily="34" charset="0"/>
              </a:rPr>
            </a:br>
            <a:r>
              <a:rPr lang="en-US" sz="2000">
                <a:latin typeface="Verdana" pitchFamily="34" charset="0"/>
              </a:rPr>
              <a:t>direction is varied from</a:t>
            </a:r>
            <a:br>
              <a:rPr lang="en-US" sz="2000">
                <a:latin typeface="Verdana" pitchFamily="34" charset="0"/>
              </a:rPr>
            </a:br>
            <a:r>
              <a:rPr lang="en-US" sz="2000">
                <a:latin typeface="Verdana" pitchFamily="34" charset="0"/>
              </a:rPr>
              <a:t>trial to trial.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1591</Words>
  <Application>Microsoft Office PowerPoint</Application>
  <PresentationFormat>On-screen Show (4:3)</PresentationFormat>
  <Paragraphs>294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Sequential sampling models of the choice process</vt:lpstr>
      <vt:lpstr>Decision field theory</vt:lpstr>
      <vt:lpstr>DFT Example: College choice</vt:lpstr>
      <vt:lpstr>DFT: Illustration</vt:lpstr>
      <vt:lpstr>Multialternative choice</vt:lpstr>
      <vt:lpstr>Choice phenomena</vt:lpstr>
      <vt:lpstr>DFT: Account for phenomena</vt:lpstr>
      <vt:lpstr>Free parameters in DFT</vt:lpstr>
      <vt:lpstr>Perceptual decision-making increases observability</vt:lpstr>
      <vt:lpstr>A Classical Model of Decision Making: The Drift Diffusion Model of Choice Between Two Alternative Decisions</vt:lpstr>
      <vt:lpstr>DDM and derivative models</vt:lpstr>
      <vt:lpstr>A DDM case study</vt:lpstr>
      <vt:lpstr>Basic psychophysical analysis</vt:lpstr>
      <vt:lpstr>DDM fit: drift rate</vt:lpstr>
      <vt:lpstr>DDM fit: start point mean</vt:lpstr>
      <vt:lpstr>Interpretation</vt:lpstr>
      <vt:lpstr>Fitting DDM to data</vt:lpstr>
      <vt:lpstr>EZ-DDM</vt:lpstr>
      <vt:lpstr>Close approximation of full model</vt:lpstr>
      <vt:lpstr>The DDM is an optimal model, and it is consistent with neurophysiology</vt:lpstr>
      <vt:lpstr>Neural Basis of Decision Making in Monkeys: Results</vt:lpstr>
      <vt:lpstr>Other biological bases of the DDM</vt:lpstr>
      <vt:lpstr>Other biological bases of DDM</vt:lpstr>
      <vt:lpstr>A Problem with the DDM</vt:lpstr>
      <vt:lpstr>Usher and McClelland (2001) Leaky Competing Accumulator Model</vt:lpstr>
      <vt:lpstr>Time-accuracy curves for different |k-b| or |l|</vt:lpstr>
      <vt:lpstr>Slide 27</vt:lpstr>
      <vt:lpstr>Kiani, Hanks and Shadlen 2008</vt:lpstr>
      <vt:lpstr>The earlier the pulse, the more it matters (Kiani et al, 2008)</vt:lpstr>
      <vt:lpstr>Why Model Decisions?</vt:lpstr>
      <vt:lpstr>Why does it matter? </vt:lpstr>
      <vt:lpstr>Caution or Inflexibility?</vt:lpstr>
      <vt:lpstr>Task Switching</vt:lpstr>
      <vt:lpstr>Cognitive Control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sampling models of the choice process</dc:title>
  <dc:creator>cse</dc:creator>
  <cp:lastModifiedBy>nisheeth</cp:lastModifiedBy>
  <cp:revision>6</cp:revision>
  <dcterms:created xsi:type="dcterms:W3CDTF">2018-03-30T23:56:30Z</dcterms:created>
  <dcterms:modified xsi:type="dcterms:W3CDTF">2018-04-09T15:10:48Z</dcterms:modified>
</cp:coreProperties>
</file>