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71" r:id="rId8"/>
    <p:sldId id="272" r:id="rId9"/>
    <p:sldId id="262" r:id="rId10"/>
    <p:sldId id="263" r:id="rId11"/>
    <p:sldId id="264" r:id="rId12"/>
    <p:sldId id="273" r:id="rId13"/>
    <p:sldId id="265" r:id="rId14"/>
    <p:sldId id="266" r:id="rId15"/>
    <p:sldId id="267" r:id="rId16"/>
    <p:sldId id="268" r:id="rId17"/>
    <p:sldId id="269"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57216A-84AF-4BA2-A534-E28F1FF131BB}" type="datetimeFigureOut">
              <a:rPr lang="en-GB" smtClean="0"/>
              <a:t>09/04/2018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59F966-56DD-4FC7-852D-79CA97433C7A}"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776991C8-B47C-453E-BA04-87A5E817F28F}"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pPr eaLnBrk="1" hangingPunct="1"/>
            <a:endParaRPr lang="en-US" smtClean="0"/>
          </a:p>
        </p:txBody>
      </p:sp>
      <p:sp>
        <p:nvSpPr>
          <p:cNvPr id="70660" name="Slide Number Placeholder 3"/>
          <p:cNvSpPr>
            <a:spLocks noGrp="1"/>
          </p:cNvSpPr>
          <p:nvPr>
            <p:ph type="sldNum" sz="quarter" idx="5"/>
          </p:nvPr>
        </p:nvSpPr>
        <p:spPr>
          <a:noFill/>
        </p:spPr>
        <p:txBody>
          <a:bodyPr/>
          <a:lstStyle/>
          <a:p>
            <a:fld id="{EE86E5CB-81EB-43D8-9E68-6DC8C4A42CC3}"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71684" name="Slide Number Placeholder 3"/>
          <p:cNvSpPr txBox="1">
            <a:spLocks noGrp="1"/>
          </p:cNvSpPr>
          <p:nvPr/>
        </p:nvSpPr>
        <p:spPr bwMode="auto">
          <a:xfrm>
            <a:off x="3885903" y="8687405"/>
            <a:ext cx="2972097" cy="456595"/>
          </a:xfrm>
          <a:prstGeom prst="rect">
            <a:avLst/>
          </a:prstGeom>
          <a:noFill/>
          <a:ln w="9525">
            <a:noFill/>
            <a:miter lim="800000"/>
            <a:headEnd/>
            <a:tailEnd/>
          </a:ln>
        </p:spPr>
        <p:txBody>
          <a:bodyPr lIns="91432" tIns="45716" rIns="91432" bIns="45716" anchor="b"/>
          <a:lstStyle/>
          <a:p>
            <a:pPr algn="r" defTabSz="914485"/>
            <a:fld id="{59C75ABA-68C0-480D-BFE6-ADEA8E6AEE9A}" type="slidenum">
              <a:rPr lang="en-US" sz="1200"/>
              <a:pPr algn="r" defTabSz="914485"/>
              <a:t>14</a:t>
            </a:fld>
            <a:endParaRPr 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smtClean="0"/>
          </a:p>
        </p:txBody>
      </p:sp>
      <p:sp>
        <p:nvSpPr>
          <p:cNvPr id="72708" name="Slide Number Placeholder 3"/>
          <p:cNvSpPr>
            <a:spLocks noGrp="1"/>
          </p:cNvSpPr>
          <p:nvPr>
            <p:ph type="sldNum" sz="quarter" idx="5"/>
          </p:nvPr>
        </p:nvSpPr>
        <p:spPr>
          <a:noFill/>
        </p:spPr>
        <p:txBody>
          <a:bodyPr/>
          <a:lstStyle/>
          <a:p>
            <a:fld id="{4894CFC4-6E68-450F-8AEB-1E99E5FA7578}" type="slidenum">
              <a:rPr lang="en-US" smtClean="0"/>
              <a:pPr/>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endParaRPr lang="en-US" smtClean="0"/>
          </a:p>
        </p:txBody>
      </p:sp>
      <p:sp>
        <p:nvSpPr>
          <p:cNvPr id="73732" name="Slide Number Placeholder 3"/>
          <p:cNvSpPr>
            <a:spLocks noGrp="1"/>
          </p:cNvSpPr>
          <p:nvPr>
            <p:ph type="sldNum" sz="quarter" idx="5"/>
          </p:nvPr>
        </p:nvSpPr>
        <p:spPr>
          <a:noFill/>
        </p:spPr>
        <p:txBody>
          <a:bodyPr/>
          <a:lstStyle/>
          <a:p>
            <a:fld id="{95186E4F-768B-4FD0-94D7-7ADA576B5A80}"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Slide Number Placeholder 3"/>
          <p:cNvSpPr>
            <a:spLocks noGrp="1"/>
          </p:cNvSpPr>
          <p:nvPr>
            <p:ph type="sldNum" sz="quarter" idx="5"/>
          </p:nvPr>
        </p:nvSpPr>
        <p:spPr>
          <a:noFill/>
        </p:spPr>
        <p:txBody>
          <a:bodyPr/>
          <a:lstStyle/>
          <a:p>
            <a:fld id="{7A207985-AEDB-4238-99AF-A38446549511}" type="slidenum">
              <a:rPr lang="en-US" smtClean="0"/>
              <a:pPr/>
              <a:t>17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smtClean="0"/>
          </a:p>
        </p:txBody>
      </p:sp>
      <p:sp>
        <p:nvSpPr>
          <p:cNvPr id="81924" name="Slide Number Placeholder 3"/>
          <p:cNvSpPr>
            <a:spLocks noGrp="1"/>
          </p:cNvSpPr>
          <p:nvPr>
            <p:ph type="sldNum" sz="quarter" idx="5"/>
          </p:nvPr>
        </p:nvSpPr>
        <p:spPr>
          <a:noFill/>
        </p:spPr>
        <p:txBody>
          <a:bodyPr/>
          <a:lstStyle/>
          <a:p>
            <a:fld id="{85F370FF-E92C-4593-8488-0E8DF6644EF0}" type="slidenum">
              <a:rPr lang="en-US" smtClean="0"/>
              <a:pPr/>
              <a:t>18</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93FF8EA-9F56-424D-8145-0572B3814B40}" type="slidenum">
              <a:rPr lang="en-US" smtClean="0"/>
              <a:pPr/>
              <a:t>19</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DA813C4F-21A3-4640-A7E8-2472AEC3B6C5}"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64516" name="Slide Number Placeholder 3"/>
          <p:cNvSpPr>
            <a:spLocks noGrp="1"/>
          </p:cNvSpPr>
          <p:nvPr>
            <p:ph type="sldNum" sz="quarter" idx="5"/>
          </p:nvPr>
        </p:nvSpPr>
        <p:spPr>
          <a:noFill/>
        </p:spPr>
        <p:txBody>
          <a:bodyPr/>
          <a:lstStyle/>
          <a:p>
            <a:fld id="{C6593AA8-D995-4E11-B084-51A6B4ED686B}"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noFill/>
        </p:spPr>
        <p:txBody>
          <a:bodyPr/>
          <a:lstStyle/>
          <a:p>
            <a:fld id="{60A58AAC-91CE-4413-9D41-8968290800EB}"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noFill/>
        </p:spPr>
        <p:txBody>
          <a:bodyPr/>
          <a:lstStyle/>
          <a:p>
            <a:fld id="{0DCD05C3-8D4C-4E6B-A255-3D52ED22703E}"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mtClean="0"/>
          </a:p>
        </p:txBody>
      </p:sp>
      <p:sp>
        <p:nvSpPr>
          <p:cNvPr id="67588" name="Slide Number Placeholder 3"/>
          <p:cNvSpPr>
            <a:spLocks noGrp="1"/>
          </p:cNvSpPr>
          <p:nvPr>
            <p:ph type="sldNum" sz="quarter" idx="5"/>
          </p:nvPr>
        </p:nvSpPr>
        <p:spPr>
          <a:noFill/>
        </p:spPr>
        <p:txBody>
          <a:bodyPr/>
          <a:lstStyle/>
          <a:p>
            <a:fld id="{D89E16D8-13D4-4A84-A7C9-51644C3A791E}" type="slidenum">
              <a:rPr lang="en-US" smtClean="0"/>
              <a:pPr/>
              <a:t>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3763597-591F-4001-8FC1-F60E05A47223}" type="slidenum">
              <a:rPr lang="en-US" smtClean="0"/>
              <a:pPr/>
              <a:t>10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FAFF027-9E1D-40AB-B34A-51DCFD0E9A3F}" type="slidenum">
              <a:rPr lang="en-US" smtClean="0"/>
              <a:pPr/>
              <a:t>11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mtClean="0"/>
          </a:p>
        </p:txBody>
      </p:sp>
      <p:sp>
        <p:nvSpPr>
          <p:cNvPr id="75780" name="Slide Number Placeholder 3"/>
          <p:cNvSpPr>
            <a:spLocks noGrp="1"/>
          </p:cNvSpPr>
          <p:nvPr>
            <p:ph type="sldNum" sz="quarter" idx="5"/>
          </p:nvPr>
        </p:nvSpPr>
        <p:spPr>
          <a:noFill/>
        </p:spPr>
        <p:txBody>
          <a:bodyPr/>
          <a:lstStyle/>
          <a:p>
            <a:fld id="{7D56B69B-B7B5-4095-BE65-380AD86B9607}"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5898C6A-5E7D-4943-8516-E92CB65BA72D}"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5898C6A-5E7D-4943-8516-E92CB65BA72D}"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5898C6A-5E7D-4943-8516-E92CB65BA72D}"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5898C6A-5E7D-4943-8516-E92CB65BA72D}"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98C6A-5E7D-4943-8516-E92CB65BA72D}"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5898C6A-5E7D-4943-8516-E92CB65BA72D}" type="datetimeFigureOut">
              <a:rPr lang="en-GB" smtClean="0"/>
              <a:t>09/04/2018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5898C6A-5E7D-4943-8516-E92CB65BA72D}" type="datetimeFigureOut">
              <a:rPr lang="en-GB" smtClean="0"/>
              <a:t>09/04/2018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5898C6A-5E7D-4943-8516-E92CB65BA72D}" type="datetimeFigureOut">
              <a:rPr lang="en-GB" smtClean="0"/>
              <a:t>09/04/2018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98C6A-5E7D-4943-8516-E92CB65BA72D}" type="datetimeFigureOut">
              <a:rPr lang="en-GB" smtClean="0"/>
              <a:t>09/04/2018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98C6A-5E7D-4943-8516-E92CB65BA72D}" type="datetimeFigureOut">
              <a:rPr lang="en-GB" smtClean="0"/>
              <a:t>09/04/2018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98C6A-5E7D-4943-8516-E92CB65BA72D}" type="datetimeFigureOut">
              <a:rPr lang="en-GB" smtClean="0"/>
              <a:t>09/04/2018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A374CC-733F-46C5-9AE4-E1CA09A5F7F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98C6A-5E7D-4943-8516-E92CB65BA72D}" type="datetimeFigureOut">
              <a:rPr lang="en-GB" smtClean="0"/>
              <a:t>09/04/2018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374CC-733F-46C5-9AE4-E1CA09A5F7F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Choice rules</a:t>
            </a:r>
            <a:endParaRPr lang="en-GB" dirty="0"/>
          </a:p>
        </p:txBody>
      </p:sp>
      <p:sp>
        <p:nvSpPr>
          <p:cNvPr id="3" name="Subtitle 2"/>
          <p:cNvSpPr>
            <a:spLocks noGrp="1"/>
          </p:cNvSpPr>
          <p:nvPr>
            <p:ph type="subTitle" idx="1"/>
          </p:nvPr>
        </p:nvSpPr>
        <p:spPr/>
        <p:txBody>
          <a:bodyPr/>
          <a:lstStyle/>
          <a:p>
            <a:r>
              <a:rPr lang="en-US" dirty="0" smtClean="0"/>
              <a:t>Nisheeth</a:t>
            </a:r>
          </a:p>
          <a:p>
            <a:r>
              <a:rPr lang="en-US" dirty="0" smtClean="0"/>
              <a:t>April 10</a:t>
            </a:r>
            <a:r>
              <a:rPr lang="en-US" baseline="30000" dirty="0" smtClean="0"/>
              <a:t>th</a:t>
            </a:r>
            <a:r>
              <a:rPr lang="en-US" dirty="0" smtClean="0"/>
              <a:t> 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277813"/>
            <a:ext cx="8229600" cy="263525"/>
          </a:xfrm>
        </p:spPr>
        <p:txBody>
          <a:bodyPr>
            <a:normAutofit fontScale="90000"/>
          </a:bodyPr>
          <a:lstStyle/>
          <a:p>
            <a:pPr eaLnBrk="1" hangingPunct="1"/>
            <a:r>
              <a:rPr lang="en-US" smtClean="0"/>
              <a:t> </a:t>
            </a:r>
          </a:p>
        </p:txBody>
      </p:sp>
      <p:sp>
        <p:nvSpPr>
          <p:cNvPr id="19459" name="Rectangle 3"/>
          <p:cNvSpPr>
            <a:spLocks noGrp="1" noChangeArrowheads="1"/>
          </p:cNvSpPr>
          <p:nvPr>
            <p:ph type="body" idx="4294967295"/>
          </p:nvPr>
        </p:nvSpPr>
        <p:spPr>
          <a:xfrm>
            <a:off x="1295400" y="1981200"/>
            <a:ext cx="6781800" cy="3733800"/>
          </a:xfrm>
        </p:spPr>
        <p:txBody>
          <a:bodyPr/>
          <a:lstStyle/>
          <a:p>
            <a:pPr eaLnBrk="1" hangingPunct="1">
              <a:buFont typeface="Wingdings" pitchFamily="2" charset="2"/>
              <a:buNone/>
            </a:pPr>
            <a:r>
              <a:rPr lang="en-US" sz="2000" smtClean="0">
                <a:latin typeface="Arial" charset="0"/>
              </a:rPr>
              <a:t>Modeling the Binary Choice</a:t>
            </a:r>
            <a:br>
              <a:rPr lang="en-US" sz="2000" smtClean="0">
                <a:latin typeface="Arial" charset="0"/>
              </a:rPr>
            </a:br>
            <a:endParaRPr lang="en-US" sz="2000" smtClean="0">
              <a:latin typeface="Arial" charset="0"/>
            </a:endParaRPr>
          </a:p>
          <a:p>
            <a:pPr lvl="1" eaLnBrk="1" hangingPunct="1">
              <a:buFont typeface="Wingdings" pitchFamily="2" charset="2"/>
              <a:buNone/>
            </a:pPr>
            <a:r>
              <a:rPr lang="en-US" sz="2000" smtClean="0">
                <a:latin typeface="Arial" charset="0"/>
              </a:rPr>
              <a:t>  	         U</a:t>
            </a:r>
            <a:r>
              <a:rPr lang="en-US" sz="2000" baseline="-25000" smtClean="0">
                <a:latin typeface="Arial" charset="0"/>
              </a:rPr>
              <a:t>visit</a:t>
            </a:r>
            <a:r>
              <a:rPr lang="en-US" sz="2000" smtClean="0">
                <a:latin typeface="Arial" charset="0"/>
              </a:rPr>
              <a:t> = </a:t>
            </a:r>
            <a:r>
              <a:rPr lang="en-US" sz="2000" smtClean="0">
                <a:latin typeface="Arial" charset="0"/>
                <a:sym typeface="Symbol" pitchFamily="18" charset="2"/>
              </a:rPr>
              <a:t> + </a:t>
            </a:r>
            <a:r>
              <a:rPr lang="en-US" sz="2000" baseline="-25000" smtClean="0">
                <a:latin typeface="Arial" charset="0"/>
                <a:sym typeface="Symbol" pitchFamily="18" charset="2"/>
              </a:rPr>
              <a:t>1 </a:t>
            </a:r>
            <a:r>
              <a:rPr lang="en-US" sz="2000" smtClean="0">
                <a:latin typeface="Arial" charset="0"/>
                <a:sym typeface="Symbol" pitchFamily="18" charset="2"/>
              </a:rPr>
              <a:t>Age + </a:t>
            </a:r>
            <a:r>
              <a:rPr lang="en-US" sz="2000" baseline="-25000" smtClean="0">
                <a:latin typeface="Arial" charset="0"/>
                <a:sym typeface="Symbol" pitchFamily="18" charset="2"/>
              </a:rPr>
              <a:t>2 </a:t>
            </a:r>
            <a:r>
              <a:rPr lang="en-US" sz="2000" smtClean="0">
                <a:latin typeface="Arial" charset="0"/>
                <a:sym typeface="Symbol" pitchFamily="18" charset="2"/>
              </a:rPr>
              <a:t>Income + </a:t>
            </a:r>
            <a:r>
              <a:rPr lang="en-US" sz="2000" baseline="-25000" smtClean="0">
                <a:latin typeface="Arial" charset="0"/>
                <a:sym typeface="Symbol" pitchFamily="18" charset="2"/>
              </a:rPr>
              <a:t>3 </a:t>
            </a:r>
            <a:r>
              <a:rPr lang="en-US" sz="2000" smtClean="0">
                <a:latin typeface="Arial" charset="0"/>
                <a:sym typeface="Symbol" pitchFamily="18" charset="2"/>
              </a:rPr>
              <a:t>Sex + </a:t>
            </a:r>
            <a:br>
              <a:rPr lang="en-US" sz="2000" smtClean="0">
                <a:latin typeface="Arial" charset="0"/>
                <a:sym typeface="Symbol" pitchFamily="18" charset="2"/>
              </a:rPr>
            </a:br>
            <a:endParaRPr lang="en-US" sz="2000" smtClean="0">
              <a:latin typeface="Arial" charset="0"/>
              <a:sym typeface="Symbol" pitchFamily="18" charset="2"/>
            </a:endParaRPr>
          </a:p>
          <a:p>
            <a:pPr eaLnBrk="1" hangingPunct="1">
              <a:buFont typeface="Wingdings" pitchFamily="2" charset="2"/>
              <a:buNone/>
            </a:pPr>
            <a:r>
              <a:rPr lang="en-US" sz="2000" smtClean="0">
                <a:latin typeface="Arial" charset="0"/>
                <a:sym typeface="Symbol" pitchFamily="18" charset="2"/>
              </a:rPr>
              <a:t>Chooses to visit:  </a:t>
            </a:r>
            <a:r>
              <a:rPr lang="en-US" sz="2000" smtClean="0">
                <a:latin typeface="Arial" charset="0"/>
              </a:rPr>
              <a:t>U</a:t>
            </a:r>
            <a:r>
              <a:rPr lang="en-US" sz="2000" baseline="-25000" smtClean="0">
                <a:latin typeface="Arial" charset="0"/>
              </a:rPr>
              <a:t>visit</a:t>
            </a:r>
            <a:r>
              <a:rPr lang="en-US" sz="2000" smtClean="0">
                <a:latin typeface="Arial" charset="0"/>
              </a:rPr>
              <a:t> &gt;  0</a:t>
            </a:r>
            <a:br>
              <a:rPr lang="en-US" sz="2000" smtClean="0">
                <a:latin typeface="Arial" charset="0"/>
              </a:rPr>
            </a:br>
            <a:endParaRPr lang="en-US" sz="2000" smtClean="0">
              <a:latin typeface="Arial" charset="0"/>
            </a:endParaRPr>
          </a:p>
          <a:p>
            <a:pPr eaLnBrk="1" hangingPunct="1">
              <a:buFont typeface="Wingdings" pitchFamily="2" charset="2"/>
              <a:buNone/>
            </a:pPr>
            <a:r>
              <a:rPr lang="en-US" sz="2000" smtClean="0">
                <a:latin typeface="Arial" charset="0"/>
                <a:sym typeface="Symbol" pitchFamily="18" charset="2"/>
              </a:rPr>
              <a:t>                    + </a:t>
            </a:r>
            <a:r>
              <a:rPr lang="en-US" sz="2000" baseline="-25000" smtClean="0">
                <a:latin typeface="Arial" charset="0"/>
                <a:sym typeface="Symbol" pitchFamily="18" charset="2"/>
              </a:rPr>
              <a:t>1 </a:t>
            </a:r>
            <a:r>
              <a:rPr lang="en-US" sz="2000" smtClean="0">
                <a:latin typeface="Arial" charset="0"/>
                <a:sym typeface="Symbol" pitchFamily="18" charset="2"/>
              </a:rPr>
              <a:t>Age + </a:t>
            </a:r>
            <a:r>
              <a:rPr lang="en-US" sz="2000" baseline="-25000" smtClean="0">
                <a:latin typeface="Arial" charset="0"/>
                <a:sym typeface="Symbol" pitchFamily="18" charset="2"/>
              </a:rPr>
              <a:t>2 </a:t>
            </a:r>
            <a:r>
              <a:rPr lang="en-US" sz="2000" smtClean="0">
                <a:latin typeface="Arial" charset="0"/>
                <a:sym typeface="Symbol" pitchFamily="18" charset="2"/>
              </a:rPr>
              <a:t>Income + </a:t>
            </a:r>
            <a:r>
              <a:rPr lang="en-US" sz="2000" baseline="-25000" smtClean="0">
                <a:latin typeface="Arial" charset="0"/>
                <a:sym typeface="Symbol" pitchFamily="18" charset="2"/>
              </a:rPr>
              <a:t>3 </a:t>
            </a:r>
            <a:r>
              <a:rPr lang="en-US" sz="2000" smtClean="0">
                <a:latin typeface="Arial" charset="0"/>
                <a:sym typeface="Symbol" pitchFamily="18" charset="2"/>
              </a:rPr>
              <a:t>Sex +  &gt; 0</a:t>
            </a:r>
            <a:br>
              <a:rPr lang="en-US" sz="2000" smtClean="0">
                <a:latin typeface="Arial" charset="0"/>
                <a:sym typeface="Symbol" pitchFamily="18" charset="2"/>
              </a:rPr>
            </a:br>
            <a:endParaRPr lang="en-US" sz="2000" smtClean="0">
              <a:latin typeface="Arial" charset="0"/>
              <a:sym typeface="Symbol" pitchFamily="18" charset="2"/>
            </a:endParaRPr>
          </a:p>
          <a:p>
            <a:pPr eaLnBrk="1" hangingPunct="1">
              <a:buFont typeface="Wingdings" pitchFamily="2" charset="2"/>
              <a:buNone/>
            </a:pPr>
            <a:r>
              <a:rPr lang="en-US" sz="2000" smtClean="0">
                <a:latin typeface="Arial" charset="0"/>
                <a:sym typeface="Symbol" pitchFamily="18" charset="2"/>
              </a:rPr>
              <a:t>                       &gt;  -[ + </a:t>
            </a:r>
            <a:r>
              <a:rPr lang="en-US" sz="2000" baseline="-25000" smtClean="0">
                <a:latin typeface="Arial" charset="0"/>
                <a:sym typeface="Symbol" pitchFamily="18" charset="2"/>
              </a:rPr>
              <a:t>1 </a:t>
            </a:r>
            <a:r>
              <a:rPr lang="en-US" sz="2000" smtClean="0">
                <a:latin typeface="Arial" charset="0"/>
                <a:sym typeface="Symbol" pitchFamily="18" charset="2"/>
              </a:rPr>
              <a:t>Age + </a:t>
            </a:r>
            <a:r>
              <a:rPr lang="en-US" sz="2000" baseline="-25000" smtClean="0">
                <a:latin typeface="Arial" charset="0"/>
                <a:sym typeface="Symbol" pitchFamily="18" charset="2"/>
              </a:rPr>
              <a:t>2 </a:t>
            </a:r>
            <a:r>
              <a:rPr lang="en-US" sz="2000" smtClean="0">
                <a:latin typeface="Arial" charset="0"/>
                <a:sym typeface="Symbol" pitchFamily="18" charset="2"/>
              </a:rPr>
              <a:t>Income + </a:t>
            </a:r>
            <a:r>
              <a:rPr lang="en-US" sz="2000" baseline="-25000" smtClean="0">
                <a:latin typeface="Arial" charset="0"/>
                <a:sym typeface="Symbol" pitchFamily="18" charset="2"/>
              </a:rPr>
              <a:t>3 </a:t>
            </a:r>
            <a:r>
              <a:rPr lang="en-US" sz="2000" smtClean="0">
                <a:latin typeface="Arial" charset="0"/>
                <a:sym typeface="Symbol" pitchFamily="18" charset="2"/>
              </a:rPr>
              <a:t>Sex ]</a:t>
            </a:r>
          </a:p>
        </p:txBody>
      </p:sp>
      <p:sp>
        <p:nvSpPr>
          <p:cNvPr id="19460" name="Text Box 4"/>
          <p:cNvSpPr txBox="1">
            <a:spLocks noChangeArrowheads="1"/>
          </p:cNvSpPr>
          <p:nvPr/>
        </p:nvSpPr>
        <p:spPr bwMode="auto">
          <a:xfrm>
            <a:off x="1066800" y="1066800"/>
            <a:ext cx="7543800" cy="579438"/>
          </a:xfrm>
          <a:prstGeom prst="rect">
            <a:avLst/>
          </a:prstGeom>
          <a:noFill/>
          <a:ln w="19050">
            <a:noFill/>
            <a:miter lim="800000"/>
            <a:headEnd/>
            <a:tailEnd/>
          </a:ln>
        </p:spPr>
        <p:txBody>
          <a:bodyPr wrap="square">
            <a:spAutoFit/>
          </a:bodyPr>
          <a:lstStyle/>
          <a:p>
            <a:pPr>
              <a:spcBef>
                <a:spcPct val="50000"/>
              </a:spcBef>
            </a:pPr>
            <a:r>
              <a:rPr lang="en-US" sz="3200">
                <a:latin typeface="Arial" charset="0"/>
              </a:rPr>
              <a:t>Choosing Between the Two Alternatives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38200" y="990600"/>
            <a:ext cx="7696200" cy="457200"/>
          </a:xfrm>
          <a:prstGeom prst="rect">
            <a:avLst/>
          </a:prstGeom>
          <a:noFill/>
          <a:ln w="9525">
            <a:noFill/>
            <a:miter lim="800000"/>
            <a:headEnd/>
            <a:tailEnd/>
          </a:ln>
        </p:spPr>
        <p:txBody>
          <a:bodyPr>
            <a:spAutoFit/>
          </a:bodyPr>
          <a:lstStyle/>
          <a:p>
            <a:pPr eaLnBrk="1" hangingPunct="1">
              <a:spcBef>
                <a:spcPct val="50000"/>
              </a:spcBef>
            </a:pPr>
            <a:r>
              <a:rPr lang="en-US" sz="2400">
                <a:latin typeface="Tahoma" pitchFamily="34" charset="0"/>
              </a:rPr>
              <a:t>Probability Model for Choice Between Two Alternatives</a:t>
            </a:r>
          </a:p>
        </p:txBody>
      </p:sp>
      <p:sp>
        <p:nvSpPr>
          <p:cNvPr id="20483" name="Text Box 4"/>
          <p:cNvSpPr txBox="1">
            <a:spLocks noChangeArrowheads="1"/>
          </p:cNvSpPr>
          <p:nvPr/>
        </p:nvSpPr>
        <p:spPr bwMode="auto">
          <a:xfrm>
            <a:off x="609600" y="5410200"/>
            <a:ext cx="7010400" cy="476250"/>
          </a:xfrm>
          <a:prstGeom prst="rect">
            <a:avLst/>
          </a:prstGeom>
          <a:noFill/>
          <a:ln w="9525">
            <a:noFill/>
            <a:miter lim="800000"/>
            <a:headEnd/>
            <a:tailEnd/>
          </a:ln>
        </p:spPr>
        <p:txBody>
          <a:bodyPr>
            <a:spAutoFit/>
          </a:bodyPr>
          <a:lstStyle/>
          <a:p>
            <a:pPr eaLnBrk="1" hangingPunct="1">
              <a:lnSpc>
                <a:spcPct val="90000"/>
              </a:lnSpc>
              <a:spcBef>
                <a:spcPct val="20000"/>
              </a:spcBef>
              <a:buClr>
                <a:schemeClr val="accent1"/>
              </a:buClr>
            </a:pPr>
            <a:r>
              <a:rPr lang="en-US" sz="2800">
                <a:latin typeface="Tahoma" pitchFamily="34" charset="0"/>
                <a:sym typeface="Symbol" pitchFamily="18" charset="2"/>
              </a:rPr>
              <a:t>       </a:t>
            </a:r>
            <a:r>
              <a:rPr lang="en-US" sz="2000">
                <a:latin typeface="Tahoma" pitchFamily="34" charset="0"/>
                <a:sym typeface="Symbol" pitchFamily="18" charset="2"/>
              </a:rPr>
              <a:t>   &gt;</a:t>
            </a:r>
            <a:r>
              <a:rPr lang="en-US" sz="2400">
                <a:latin typeface="Tahoma" pitchFamily="34" charset="0"/>
                <a:sym typeface="Symbol" pitchFamily="18" charset="2"/>
              </a:rPr>
              <a:t>  -[</a:t>
            </a:r>
            <a:r>
              <a:rPr lang="en-US" sz="2000">
                <a:latin typeface="Tahoma" pitchFamily="34" charset="0"/>
                <a:sym typeface="Symbol" pitchFamily="18" charset="2"/>
              </a:rPr>
              <a:t>  + </a:t>
            </a:r>
            <a:r>
              <a:rPr lang="en-US" sz="2000">
                <a:sym typeface="Symbol" pitchFamily="18" charset="2"/>
              </a:rPr>
              <a:t></a:t>
            </a:r>
            <a:r>
              <a:rPr lang="en-US" sz="2000" baseline="-25000">
                <a:latin typeface="Arial" charset="0"/>
                <a:sym typeface="Symbol" pitchFamily="18" charset="2"/>
              </a:rPr>
              <a:t>1</a:t>
            </a:r>
            <a:r>
              <a:rPr lang="en-US" sz="2000">
                <a:latin typeface="Arial" charset="0"/>
                <a:sym typeface="Symbol" pitchFamily="18" charset="2"/>
              </a:rPr>
              <a:t>Age + </a:t>
            </a:r>
            <a:r>
              <a:rPr lang="en-US" sz="2000" baseline="-25000">
                <a:latin typeface="Arial" charset="0"/>
                <a:sym typeface="Symbol" pitchFamily="18" charset="2"/>
              </a:rPr>
              <a:t>2</a:t>
            </a:r>
            <a:r>
              <a:rPr lang="en-US" sz="2000">
                <a:latin typeface="Arial" charset="0"/>
                <a:sym typeface="Symbol" pitchFamily="18" charset="2"/>
              </a:rPr>
              <a:t>Income + </a:t>
            </a:r>
            <a:r>
              <a:rPr lang="en-US" sz="2000" baseline="-25000">
                <a:latin typeface="Arial" charset="0"/>
                <a:sym typeface="Symbol" pitchFamily="18" charset="2"/>
              </a:rPr>
              <a:t>3</a:t>
            </a:r>
            <a:r>
              <a:rPr lang="en-US" sz="2000">
                <a:latin typeface="Arial" charset="0"/>
                <a:sym typeface="Symbol" pitchFamily="18" charset="2"/>
              </a:rPr>
              <a:t>Sex</a:t>
            </a:r>
            <a:r>
              <a:rPr lang="en-US" sz="2400">
                <a:latin typeface="Arial" charset="0"/>
                <a:sym typeface="Symbol" pitchFamily="18" charset="2"/>
              </a:rPr>
              <a:t> </a:t>
            </a:r>
            <a:r>
              <a:rPr lang="en-US" sz="2000">
                <a:latin typeface="Arial" charset="0"/>
                <a:sym typeface="Symbol" pitchFamily="18" charset="2"/>
              </a:rPr>
              <a:t>]</a:t>
            </a:r>
          </a:p>
        </p:txBody>
      </p:sp>
      <p:pic>
        <p:nvPicPr>
          <p:cNvPr id="20484" name="Picture 6"/>
          <p:cNvPicPr>
            <a:picLocks noChangeAspect="1" noChangeArrowheads="1"/>
          </p:cNvPicPr>
          <p:nvPr/>
        </p:nvPicPr>
        <p:blipFill>
          <a:blip r:embed="rId3" cstate="print"/>
          <a:srcRect/>
          <a:stretch>
            <a:fillRect/>
          </a:stretch>
        </p:blipFill>
        <p:spPr bwMode="auto">
          <a:xfrm>
            <a:off x="533400" y="1981200"/>
            <a:ext cx="6452644" cy="3332851"/>
          </a:xfrm>
          <a:prstGeom prst="rect">
            <a:avLst/>
          </a:prstGeom>
          <a:noFill/>
          <a:ln w="9525">
            <a:noFill/>
            <a:miter lim="800000"/>
            <a:headEnd/>
            <a:tailEnd/>
          </a:ln>
        </p:spPr>
      </p:pic>
      <p:sp>
        <p:nvSpPr>
          <p:cNvPr id="5" name="TextBox 4"/>
          <p:cNvSpPr txBox="1"/>
          <p:nvPr/>
        </p:nvSpPr>
        <p:spPr>
          <a:xfrm>
            <a:off x="7086600" y="2895600"/>
            <a:ext cx="1752600" cy="1508105"/>
          </a:xfrm>
          <a:prstGeom prst="rect">
            <a:avLst/>
          </a:prstGeom>
          <a:solidFill>
            <a:srgbClr val="000000">
              <a:alpha val="0"/>
            </a:srgbClr>
          </a:solidFill>
          <a:ln w="19050">
            <a:solidFill>
              <a:schemeClr val="tx1"/>
            </a:solidFill>
          </a:ln>
        </p:spPr>
        <p:txBody>
          <a:bodyPr wrap="square" rtlCol="0">
            <a:spAutoFit/>
          </a:bodyPr>
          <a:lstStyle/>
          <a:p>
            <a:r>
              <a:rPr lang="en-US" smtClean="0">
                <a:latin typeface="+mj-lt"/>
              </a:rPr>
              <a:t>Probability is governed by </a:t>
            </a:r>
            <a:r>
              <a:rPr lang="en-US" sz="2000" smtClean="0">
                <a:latin typeface="Tahoma" pitchFamily="34" charset="0"/>
                <a:sym typeface="Symbol" pitchFamily="18" charset="2"/>
              </a:rPr>
              <a:t></a:t>
            </a:r>
            <a:r>
              <a:rPr lang="en-US" smtClean="0">
                <a:latin typeface="Tahoma" pitchFamily="34" charset="0"/>
                <a:sym typeface="Symbol" pitchFamily="18" charset="2"/>
              </a:rPr>
              <a:t>,</a:t>
            </a:r>
            <a:r>
              <a:rPr lang="en-US" smtClean="0">
                <a:latin typeface="+mj-lt"/>
              </a:rPr>
              <a:t> the random part of the utility function.</a:t>
            </a:r>
            <a:endParaRPr lang="en-US">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295400" y="1600200"/>
            <a:ext cx="6781800" cy="457200"/>
          </a:xfrm>
          <a:prstGeom prst="rect">
            <a:avLst/>
          </a:prstGeom>
          <a:noFill/>
          <a:ln w="9525">
            <a:noFill/>
            <a:miter lim="800000"/>
            <a:headEnd/>
            <a:tailEnd/>
          </a:ln>
        </p:spPr>
        <p:txBody>
          <a:bodyPr>
            <a:spAutoFit/>
          </a:bodyPr>
          <a:lstStyle/>
          <a:p>
            <a:pPr eaLnBrk="1" hangingPunct="1">
              <a:spcBef>
                <a:spcPct val="50000"/>
              </a:spcBef>
            </a:pPr>
            <a:endParaRPr lang="en-US" sz="2400"/>
          </a:p>
        </p:txBody>
      </p:sp>
      <p:sp>
        <p:nvSpPr>
          <p:cNvPr id="26627" name="Text Box 6"/>
          <p:cNvSpPr txBox="1">
            <a:spLocks noChangeArrowheads="1"/>
          </p:cNvSpPr>
          <p:nvPr/>
        </p:nvSpPr>
        <p:spPr bwMode="auto">
          <a:xfrm>
            <a:off x="2209800" y="5334000"/>
            <a:ext cx="5257800" cy="519112"/>
          </a:xfrm>
          <a:prstGeom prst="rect">
            <a:avLst/>
          </a:prstGeom>
          <a:noFill/>
          <a:ln w="9525">
            <a:noFill/>
            <a:miter lim="800000"/>
            <a:headEnd/>
            <a:tailEnd/>
          </a:ln>
        </p:spPr>
        <p:txBody>
          <a:bodyPr wrap="square">
            <a:spAutoFit/>
          </a:bodyPr>
          <a:lstStyle/>
          <a:p>
            <a:pPr eaLnBrk="1" hangingPunct="1">
              <a:spcBef>
                <a:spcPct val="50000"/>
              </a:spcBef>
            </a:pPr>
            <a:r>
              <a:rPr lang="en-US" sz="2800">
                <a:latin typeface="Tahoma" pitchFamily="34" charset="0"/>
                <a:sym typeface="Symbol" pitchFamily="18" charset="2"/>
              </a:rPr>
              <a:t>+</a:t>
            </a:r>
            <a:r>
              <a:rPr lang="en-US" sz="2800" baseline="-25000">
                <a:latin typeface="Tahoma" pitchFamily="34" charset="0"/>
                <a:sym typeface="Symbol" pitchFamily="18" charset="2"/>
              </a:rPr>
              <a:t>1</a:t>
            </a:r>
            <a:r>
              <a:rPr lang="en-US" sz="2800">
                <a:latin typeface="Tahoma" pitchFamily="34" charset="0"/>
                <a:sym typeface="Symbol" pitchFamily="18" charset="2"/>
              </a:rPr>
              <a:t>Age + </a:t>
            </a:r>
            <a:r>
              <a:rPr lang="en-US" sz="2800" baseline="-25000">
                <a:latin typeface="Tahoma" pitchFamily="34" charset="0"/>
                <a:sym typeface="Symbol" pitchFamily="18" charset="2"/>
              </a:rPr>
              <a:t>2 </a:t>
            </a:r>
            <a:r>
              <a:rPr lang="en-US" sz="2800">
                <a:latin typeface="Tahoma" pitchFamily="34" charset="0"/>
                <a:sym typeface="Symbol" pitchFamily="18" charset="2"/>
              </a:rPr>
              <a:t>Income + </a:t>
            </a:r>
            <a:r>
              <a:rPr lang="en-US" sz="2800">
                <a:sym typeface="Symbol" pitchFamily="18" charset="2"/>
              </a:rPr>
              <a:t></a:t>
            </a:r>
            <a:r>
              <a:rPr lang="en-US">
                <a:sym typeface="Symbol" pitchFamily="18" charset="2"/>
              </a:rPr>
              <a:t>3 </a:t>
            </a:r>
            <a:r>
              <a:rPr lang="en-US" sz="2800">
                <a:latin typeface="Tahoma" pitchFamily="34" charset="0"/>
                <a:sym typeface="Symbol" pitchFamily="18" charset="2"/>
              </a:rPr>
              <a:t>Sex</a:t>
            </a:r>
          </a:p>
        </p:txBody>
      </p:sp>
      <p:pic>
        <p:nvPicPr>
          <p:cNvPr id="1157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3500" y="1524000"/>
            <a:ext cx="6403384" cy="3767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90600" y="990600"/>
            <a:ext cx="7391400" cy="1139825"/>
          </a:xfrm>
        </p:spPr>
        <p:txBody>
          <a:bodyPr/>
          <a:lstStyle/>
          <a:p>
            <a:pPr algn="ctr" eaLnBrk="1" hangingPunct="1"/>
            <a:r>
              <a:rPr lang="en-US" sz="3200" smtClean="0">
                <a:solidFill>
                  <a:schemeClr val="tx1"/>
                </a:solidFill>
              </a:rPr>
              <a:t>What Can Be Learned from the Data? </a:t>
            </a:r>
            <a:br>
              <a:rPr lang="en-US" sz="3200" smtClean="0">
                <a:solidFill>
                  <a:schemeClr val="tx1"/>
                </a:solidFill>
              </a:rPr>
            </a:br>
            <a:r>
              <a:rPr lang="en-US" sz="3200" smtClean="0">
                <a:solidFill>
                  <a:schemeClr val="tx1"/>
                </a:solidFill>
              </a:rPr>
              <a:t>(A Sample of Consumers, i = 1,…,N)</a:t>
            </a:r>
          </a:p>
        </p:txBody>
      </p:sp>
      <p:sp>
        <p:nvSpPr>
          <p:cNvPr id="21507" name="Rectangle 3"/>
          <p:cNvSpPr>
            <a:spLocks noGrp="1" noChangeArrowheads="1"/>
          </p:cNvSpPr>
          <p:nvPr>
            <p:ph type="body" idx="4294967295"/>
          </p:nvPr>
        </p:nvSpPr>
        <p:spPr/>
        <p:txBody>
          <a:bodyPr/>
          <a:lstStyle/>
          <a:p>
            <a:pPr eaLnBrk="1" hangingPunct="1"/>
            <a:endParaRPr lang="en-US" smtClean="0"/>
          </a:p>
          <a:p>
            <a:pPr eaLnBrk="1" hangingPunct="1">
              <a:buNone/>
            </a:pPr>
            <a:endParaRPr lang="en-US" smtClean="0"/>
          </a:p>
        </p:txBody>
      </p:sp>
      <p:sp>
        <p:nvSpPr>
          <p:cNvPr id="21508" name="Text Box 4"/>
          <p:cNvSpPr txBox="1">
            <a:spLocks noChangeArrowheads="1"/>
          </p:cNvSpPr>
          <p:nvPr/>
        </p:nvSpPr>
        <p:spPr bwMode="auto">
          <a:xfrm>
            <a:off x="1295400" y="2362200"/>
            <a:ext cx="7162800" cy="3477875"/>
          </a:xfrm>
          <a:prstGeom prst="rect">
            <a:avLst/>
          </a:prstGeom>
          <a:noFill/>
          <a:ln w="9525">
            <a:noFill/>
            <a:miter lim="800000"/>
            <a:headEnd/>
            <a:tailEnd/>
          </a:ln>
        </p:spPr>
        <p:txBody>
          <a:bodyPr wrap="square">
            <a:spAutoFit/>
          </a:bodyPr>
          <a:lstStyle/>
          <a:p>
            <a:pPr eaLnBrk="1" hangingPunct="1">
              <a:spcBef>
                <a:spcPct val="50000"/>
              </a:spcBef>
            </a:pPr>
            <a:r>
              <a:rPr lang="en-US" sz="2000" smtClean="0">
                <a:latin typeface="Arial" charset="0"/>
              </a:rPr>
              <a:t>Are </a:t>
            </a:r>
            <a:r>
              <a:rPr lang="en-US" sz="2000">
                <a:latin typeface="Arial" charset="0"/>
              </a:rPr>
              <a:t>the characteristics “relevant</a:t>
            </a:r>
            <a:r>
              <a:rPr lang="en-US" sz="2000" smtClean="0">
                <a:latin typeface="Arial" charset="0"/>
              </a:rPr>
              <a:t>?”</a:t>
            </a:r>
          </a:p>
          <a:p>
            <a:pPr eaLnBrk="1" hangingPunct="1">
              <a:spcBef>
                <a:spcPct val="50000"/>
              </a:spcBef>
            </a:pPr>
            <a:r>
              <a:rPr lang="en-US" sz="2000" smtClean="0">
                <a:latin typeface="Arial" charset="0"/>
              </a:rPr>
              <a:t>Predicting </a:t>
            </a:r>
            <a:r>
              <a:rPr lang="en-US" sz="2000">
                <a:latin typeface="Arial" charset="0"/>
              </a:rPr>
              <a:t>behavior</a:t>
            </a:r>
          </a:p>
          <a:p>
            <a:pPr lvl="1" eaLnBrk="1" hangingPunct="1">
              <a:spcBef>
                <a:spcPct val="50000"/>
              </a:spcBef>
              <a:buFontTx/>
              <a:buChar char="-"/>
            </a:pPr>
            <a:r>
              <a:rPr lang="en-US" sz="2000">
                <a:latin typeface="Arial" charset="0"/>
              </a:rPr>
              <a:t> Individual – E.g., will a person </a:t>
            </a:r>
            <a:r>
              <a:rPr lang="en-US" sz="2000" smtClean="0">
                <a:latin typeface="Arial" charset="0"/>
              </a:rPr>
              <a:t>visit the physician?</a:t>
            </a:r>
            <a:br>
              <a:rPr lang="en-US" sz="2000" smtClean="0">
                <a:latin typeface="Arial" charset="0"/>
              </a:rPr>
            </a:br>
            <a:r>
              <a:rPr lang="en-US" sz="2000" smtClean="0">
                <a:latin typeface="Arial" charset="0"/>
              </a:rPr>
              <a:t>                     Will a person purchase the insurance?</a:t>
            </a:r>
            <a:endParaRPr lang="en-US" sz="2000">
              <a:latin typeface="Arial" charset="0"/>
            </a:endParaRPr>
          </a:p>
          <a:p>
            <a:pPr lvl="1" eaLnBrk="1" hangingPunct="1">
              <a:spcBef>
                <a:spcPct val="50000"/>
              </a:spcBef>
              <a:buFontTx/>
              <a:buChar char="-"/>
            </a:pPr>
            <a:r>
              <a:rPr lang="en-US" sz="2000">
                <a:latin typeface="Arial" charset="0"/>
              </a:rPr>
              <a:t> Aggregate – E.g., what proportion of the population </a:t>
            </a:r>
            <a:r>
              <a:rPr lang="en-US" sz="2000" smtClean="0">
                <a:latin typeface="Arial" charset="0"/>
              </a:rPr>
              <a:t>will</a:t>
            </a:r>
            <a:br>
              <a:rPr lang="en-US" sz="2000" smtClean="0">
                <a:latin typeface="Arial" charset="0"/>
              </a:rPr>
            </a:br>
            <a:r>
              <a:rPr lang="en-US" sz="2000" smtClean="0">
                <a:latin typeface="Arial" charset="0"/>
              </a:rPr>
              <a:t>                       visit the physician? Buy </a:t>
            </a:r>
            <a:r>
              <a:rPr lang="en-US" sz="2000">
                <a:latin typeface="Arial" charset="0"/>
              </a:rPr>
              <a:t>the </a:t>
            </a:r>
            <a:r>
              <a:rPr lang="en-US" sz="2000" smtClean="0">
                <a:latin typeface="Arial" charset="0"/>
              </a:rPr>
              <a:t>insurance</a:t>
            </a:r>
            <a:r>
              <a:rPr lang="en-US" sz="2000">
                <a:latin typeface="Arial" charset="0"/>
              </a:rPr>
              <a:t>?</a:t>
            </a:r>
          </a:p>
          <a:p>
            <a:pPr eaLnBrk="1" hangingPunct="1">
              <a:spcBef>
                <a:spcPct val="50000"/>
              </a:spcBef>
            </a:pPr>
            <a:r>
              <a:rPr lang="en-US" sz="2000" smtClean="0">
                <a:latin typeface="Arial" charset="0"/>
              </a:rPr>
              <a:t>Analyze </a:t>
            </a:r>
            <a:r>
              <a:rPr lang="en-US" sz="2000">
                <a:latin typeface="Arial" charset="0"/>
              </a:rPr>
              <a:t>changes in behavior when  attributes change –</a:t>
            </a:r>
            <a:br>
              <a:rPr lang="en-US" sz="2000">
                <a:latin typeface="Arial" charset="0"/>
              </a:rPr>
            </a:br>
            <a:r>
              <a:rPr lang="en-US" sz="2000" smtClean="0">
                <a:latin typeface="Arial" charset="0"/>
              </a:rPr>
              <a:t>E.g</a:t>
            </a:r>
            <a:r>
              <a:rPr lang="en-US" sz="2000">
                <a:latin typeface="Arial" charset="0"/>
              </a:rPr>
              <a:t>., how will changes in education change the proportion</a:t>
            </a:r>
            <a:br>
              <a:rPr lang="en-US" sz="2000">
                <a:latin typeface="Arial" charset="0"/>
              </a:rPr>
            </a:br>
            <a:r>
              <a:rPr lang="en-US" sz="2000" smtClean="0">
                <a:latin typeface="Arial" charset="0"/>
              </a:rPr>
              <a:t>who </a:t>
            </a:r>
            <a:r>
              <a:rPr lang="en-US" sz="2000">
                <a:latin typeface="Arial" charset="0"/>
              </a:rPr>
              <a:t>buy the insurance?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62000" y="990600"/>
            <a:ext cx="8229600" cy="530225"/>
          </a:xfrm>
        </p:spPr>
        <p:txBody>
          <a:bodyPr>
            <a:normAutofit fontScale="90000"/>
          </a:bodyPr>
          <a:lstStyle/>
          <a:p>
            <a:pPr eaLnBrk="1" hangingPunct="1"/>
            <a:r>
              <a:rPr lang="en-US" b="1" smtClean="0">
                <a:solidFill>
                  <a:schemeClr val="tx1"/>
                </a:solidFill>
              </a:rPr>
              <a:t>Application: Health Care Usage</a:t>
            </a:r>
          </a:p>
        </p:txBody>
      </p:sp>
      <p:sp>
        <p:nvSpPr>
          <p:cNvPr id="22531" name="Text Box 3"/>
          <p:cNvSpPr txBox="1">
            <a:spLocks noChangeArrowheads="1"/>
          </p:cNvSpPr>
          <p:nvPr/>
        </p:nvSpPr>
        <p:spPr bwMode="auto">
          <a:xfrm>
            <a:off x="457200" y="1600200"/>
            <a:ext cx="8382000" cy="4431983"/>
          </a:xfrm>
          <a:prstGeom prst="rect">
            <a:avLst/>
          </a:prstGeom>
          <a:noFill/>
          <a:ln w="19050">
            <a:noFill/>
            <a:miter lim="800000"/>
            <a:headEnd/>
            <a:tailEnd/>
          </a:ln>
        </p:spPr>
        <p:txBody>
          <a:bodyPr>
            <a:spAutoFit/>
          </a:bodyPr>
          <a:lstStyle/>
          <a:p>
            <a:pPr>
              <a:spcBef>
                <a:spcPct val="50000"/>
              </a:spcBef>
            </a:pPr>
            <a:r>
              <a:rPr lang="en-US" sz="1600" b="1">
                <a:solidFill>
                  <a:srgbClr val="FF3300"/>
                </a:solidFill>
              </a:rPr>
              <a:t>German Health Care Usage </a:t>
            </a:r>
            <a:r>
              <a:rPr lang="en-US" sz="1600" b="1" smtClean="0">
                <a:solidFill>
                  <a:srgbClr val="FF3300"/>
                </a:solidFill>
              </a:rPr>
              <a:t>Data (GSOEP)</a:t>
            </a:r>
            <a:r>
              <a:rPr lang="en-US" sz="1400" b="1" smtClean="0"/>
              <a:t>, </a:t>
            </a:r>
            <a:r>
              <a:rPr lang="en-US" sz="1400" b="1"/>
              <a:t>7,293 Individuals, Varying Numbers of Periods</a:t>
            </a:r>
            <a:r>
              <a:rPr lang="en-US" sz="1400"/>
              <a:t/>
            </a:r>
            <a:br>
              <a:rPr lang="en-US" sz="1400"/>
            </a:br>
            <a:r>
              <a:rPr lang="en-US" sz="1400" smtClean="0"/>
              <a:t>Data </a:t>
            </a:r>
            <a:r>
              <a:rPr lang="en-US" sz="1400"/>
              <a:t>downloaded from Journal of Applied Econometrics Archive. This is an unbalanced panel with 7,293 individuals. They can be used for regression, count models, binary choice, ordered choice, and bivariate binary choice.  This is a large data set.  There are altogether 27,326 observations.  The number of observations ranges from 1 to 7.  (Frequencies are: 1=1525, 2=2158, 3=825, 4=926, 5=1051, 6=1000, 7=987). </a:t>
            </a:r>
            <a:br>
              <a:rPr lang="en-US" sz="1400"/>
            </a:br>
            <a:r>
              <a:rPr lang="en-US" sz="1400"/>
              <a:t/>
            </a:r>
            <a:br>
              <a:rPr lang="en-US" sz="1400"/>
            </a:br>
            <a:r>
              <a:rPr lang="en-US" sz="1400" b="1" smtClean="0"/>
              <a:t>Variables </a:t>
            </a:r>
            <a:r>
              <a:rPr lang="en-US" sz="1400" b="1"/>
              <a:t>in the file </a:t>
            </a:r>
            <a:r>
              <a:rPr lang="en-US" sz="1400" b="1" smtClean="0"/>
              <a:t>are</a:t>
            </a:r>
            <a:endParaRPr lang="en-US" sz="1400"/>
          </a:p>
          <a:p>
            <a:r>
              <a:rPr lang="en-US" sz="1400"/>
              <a:t>                   </a:t>
            </a:r>
            <a:r>
              <a:rPr lang="en-US" sz="1400" b="1">
                <a:solidFill>
                  <a:srgbClr val="FF3300"/>
                </a:solidFill>
              </a:rPr>
              <a:t>DOCTOR  	=  1(Number of doctor visits &gt; 0)</a:t>
            </a:r>
            <a:br>
              <a:rPr lang="en-US" sz="1400" b="1">
                <a:solidFill>
                  <a:srgbClr val="FF3300"/>
                </a:solidFill>
              </a:rPr>
            </a:br>
            <a:r>
              <a:rPr lang="en-US" sz="1400" b="1"/>
              <a:t>                   </a:t>
            </a:r>
            <a:r>
              <a:rPr lang="en-US" sz="1400" b="1">
                <a:solidFill>
                  <a:srgbClr val="FF0000"/>
                </a:solidFill>
              </a:rPr>
              <a:t>HOSPITAL	=  1(Number of hospital visits &gt; 0)</a:t>
            </a:r>
          </a:p>
          <a:p>
            <a:r>
              <a:rPr lang="en-US" sz="1400" b="1"/>
              <a:t>                   HSAT       	=  health satisfaction, coded 0 (low) - 10 (high)  </a:t>
            </a:r>
          </a:p>
          <a:p>
            <a:r>
              <a:rPr lang="en-US" sz="1400" b="1">
                <a:solidFill>
                  <a:srgbClr val="FF3300"/>
                </a:solidFill>
              </a:rPr>
              <a:t>                   </a:t>
            </a:r>
            <a:r>
              <a:rPr lang="en-US" sz="1400" b="1"/>
              <a:t>DOCVIS    	=  number of doctor visits in last three months</a:t>
            </a:r>
            <a:br>
              <a:rPr lang="en-US" sz="1400" b="1"/>
            </a:br>
            <a:r>
              <a:rPr lang="en-US" sz="1400" b="1"/>
              <a:t>                   HOSPVIS  	=  number of hospital visits in last calendar year</a:t>
            </a:r>
            <a:r>
              <a:rPr lang="en-US" sz="1400" b="1">
                <a:solidFill>
                  <a:srgbClr val="FF3300"/>
                </a:solidFill>
              </a:rPr>
              <a:t/>
            </a:r>
            <a:br>
              <a:rPr lang="en-US" sz="1400" b="1">
                <a:solidFill>
                  <a:srgbClr val="FF3300"/>
                </a:solidFill>
              </a:rPr>
            </a:br>
            <a:r>
              <a:rPr lang="en-US" sz="1400" b="1">
                <a:solidFill>
                  <a:srgbClr val="FF3300"/>
                </a:solidFill>
              </a:rPr>
              <a:t>                   </a:t>
            </a:r>
            <a:r>
              <a:rPr lang="en-US" sz="1400" b="1"/>
              <a:t>PUBLIC    	=  insured in public health insurance = 1; otherwise = 0</a:t>
            </a:r>
            <a:br>
              <a:rPr lang="en-US" sz="1400" b="1"/>
            </a:br>
            <a:r>
              <a:rPr lang="en-US" sz="1400" b="1"/>
              <a:t>                   </a:t>
            </a:r>
            <a:r>
              <a:rPr lang="en-US" sz="1400" b="1">
                <a:solidFill>
                  <a:srgbClr val="FF0000"/>
                </a:solidFill>
              </a:rPr>
              <a:t>ADDON 	=  insured by add-on insurance = 1; </a:t>
            </a:r>
            <a:r>
              <a:rPr lang="en-US" sz="1400" b="1" smtClean="0">
                <a:solidFill>
                  <a:srgbClr val="FF0000"/>
                </a:solidFill>
              </a:rPr>
              <a:t>otherwise </a:t>
            </a:r>
            <a:r>
              <a:rPr lang="en-US" sz="1400" b="1">
                <a:solidFill>
                  <a:srgbClr val="FF0000"/>
                </a:solidFill>
              </a:rPr>
              <a:t>= 0</a:t>
            </a:r>
          </a:p>
          <a:p>
            <a:r>
              <a:rPr lang="en-US" sz="1400"/>
              <a:t>                   </a:t>
            </a:r>
            <a:r>
              <a:rPr lang="en-US" sz="1400" b="1">
                <a:solidFill>
                  <a:srgbClr val="FF3300"/>
                </a:solidFill>
              </a:rPr>
              <a:t>HHNINC 	=  household nominal monthly net income in German marks / 10000</a:t>
            </a:r>
            <a:r>
              <a:rPr lang="en-US" sz="1400"/>
              <a:t>.</a:t>
            </a:r>
          </a:p>
          <a:p>
            <a:r>
              <a:rPr lang="en-US" sz="1400"/>
              <a:t>                                             (4 observations with income=0 were dropped)</a:t>
            </a:r>
            <a:br>
              <a:rPr lang="en-US" sz="1400"/>
            </a:br>
            <a:r>
              <a:rPr lang="en-US" sz="1400"/>
              <a:t>                   </a:t>
            </a:r>
            <a:r>
              <a:rPr lang="en-US" sz="1400" b="1"/>
              <a:t>HHKIDS 	=  children under age 16 in the household = 1; otherwise = 0</a:t>
            </a:r>
            <a:br>
              <a:rPr lang="en-US" sz="1400" b="1"/>
            </a:br>
            <a:r>
              <a:rPr lang="en-US" sz="1400" b="1"/>
              <a:t>                   EDUC 	=  years of schooling </a:t>
            </a:r>
          </a:p>
          <a:p>
            <a:r>
              <a:rPr lang="en-US" sz="1400" b="1"/>
              <a:t>                   </a:t>
            </a:r>
            <a:r>
              <a:rPr lang="en-US" sz="1400" b="1">
                <a:solidFill>
                  <a:srgbClr val="FF3300"/>
                </a:solidFill>
              </a:rPr>
              <a:t>AGE 	=  age in years</a:t>
            </a:r>
          </a:p>
          <a:p>
            <a:r>
              <a:rPr lang="en-US" sz="1400" b="1"/>
              <a:t>                   </a:t>
            </a:r>
            <a:r>
              <a:rPr lang="en-US" sz="1400" b="1">
                <a:solidFill>
                  <a:srgbClr val="FF3300"/>
                </a:solidFill>
              </a:rPr>
              <a:t>FEMALE 	=  1 for female headed household, 0 for </a:t>
            </a:r>
            <a:r>
              <a:rPr lang="en-US" sz="1400" b="1" smtClean="0">
                <a:solidFill>
                  <a:srgbClr val="FF3300"/>
                </a:solidFill>
              </a:rPr>
              <a:t>male</a:t>
            </a:r>
            <a:endParaRPr lang="en-US" sz="1400" b="1">
              <a:solidFill>
                <a:srgbClr val="FF33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304800"/>
            <a:ext cx="8229600" cy="1139825"/>
          </a:xfrm>
        </p:spPr>
        <p:txBody>
          <a:bodyPr/>
          <a:lstStyle/>
          <a:p>
            <a:pPr algn="ctr" eaLnBrk="1" hangingPunct="1"/>
            <a:r>
              <a:rPr lang="en-US" b="1" smtClean="0">
                <a:solidFill>
                  <a:schemeClr val="tx1"/>
                </a:solidFill>
              </a:rPr>
              <a:t>Application</a:t>
            </a:r>
          </a:p>
        </p:txBody>
      </p:sp>
      <p:sp>
        <p:nvSpPr>
          <p:cNvPr id="23555" name="Rectangle 3"/>
          <p:cNvSpPr>
            <a:spLocks noGrp="1" noChangeArrowheads="1"/>
          </p:cNvSpPr>
          <p:nvPr>
            <p:ph type="body" idx="4294967295"/>
          </p:nvPr>
        </p:nvSpPr>
        <p:spPr>
          <a:xfrm>
            <a:off x="990600" y="1600200"/>
            <a:ext cx="7620000" cy="4530725"/>
          </a:xfrm>
        </p:spPr>
        <p:txBody>
          <a:bodyPr/>
          <a:lstStyle/>
          <a:p>
            <a:pPr eaLnBrk="1" hangingPunct="1">
              <a:lnSpc>
                <a:spcPct val="90000"/>
              </a:lnSpc>
              <a:buFont typeface="Wingdings" pitchFamily="2" charset="2"/>
              <a:buNone/>
            </a:pPr>
            <a:r>
              <a:rPr lang="en-US" smtClean="0">
                <a:latin typeface="Arial" charset="0"/>
              </a:rPr>
              <a:t>     27,326 Observations </a:t>
            </a:r>
          </a:p>
          <a:p>
            <a:pPr lvl="1" eaLnBrk="1" hangingPunct="1">
              <a:lnSpc>
                <a:spcPct val="90000"/>
              </a:lnSpc>
            </a:pPr>
            <a:r>
              <a:rPr lang="en-US" smtClean="0">
                <a:latin typeface="Arial" charset="0"/>
              </a:rPr>
              <a:t>1 to 7 years, panel </a:t>
            </a:r>
          </a:p>
          <a:p>
            <a:pPr lvl="1" eaLnBrk="1" hangingPunct="1">
              <a:lnSpc>
                <a:spcPct val="90000"/>
              </a:lnSpc>
            </a:pPr>
            <a:r>
              <a:rPr lang="en-US" smtClean="0">
                <a:latin typeface="Arial" charset="0"/>
              </a:rPr>
              <a:t>7,293 households observed </a:t>
            </a:r>
          </a:p>
          <a:p>
            <a:pPr lvl="1" eaLnBrk="1" hangingPunct="1">
              <a:lnSpc>
                <a:spcPct val="90000"/>
              </a:lnSpc>
            </a:pPr>
            <a:r>
              <a:rPr lang="en-US" smtClean="0">
                <a:latin typeface="Arial" charset="0"/>
              </a:rPr>
              <a:t>We use the 1994 year,  3,337 household observations</a:t>
            </a:r>
          </a:p>
        </p:txBody>
      </p:sp>
      <p:sp>
        <p:nvSpPr>
          <p:cNvPr id="23556" name="Text Box 6"/>
          <p:cNvSpPr txBox="1">
            <a:spLocks noChangeArrowheads="1"/>
          </p:cNvSpPr>
          <p:nvPr/>
        </p:nvSpPr>
        <p:spPr bwMode="auto">
          <a:xfrm>
            <a:off x="1143000" y="3962400"/>
            <a:ext cx="7391400" cy="2414588"/>
          </a:xfrm>
          <a:prstGeom prst="rect">
            <a:avLst/>
          </a:prstGeom>
          <a:noFill/>
          <a:ln w="19050">
            <a:noFill/>
            <a:miter lim="800000"/>
            <a:headEnd/>
            <a:tailEnd/>
          </a:ln>
        </p:spPr>
        <p:txBody>
          <a:bodyPr>
            <a:spAutoFit/>
          </a:bodyPr>
          <a:lstStyle/>
          <a:p>
            <a:r>
              <a:rPr lang="en-US" sz="1600" b="1">
                <a:latin typeface="Courier New" pitchFamily="49" charset="0"/>
              </a:rPr>
              <a:t>Descriptive Statistics</a:t>
            </a:r>
          </a:p>
          <a:p>
            <a:r>
              <a:rPr lang="en-US" sz="1600" b="1">
                <a:latin typeface="Courier New" pitchFamily="49" charset="0"/>
              </a:rPr>
              <a:t>=========================================================</a:t>
            </a:r>
          </a:p>
          <a:p>
            <a:r>
              <a:rPr lang="en-US" sz="1600" b="1">
                <a:latin typeface="Courier New" pitchFamily="49" charset="0"/>
              </a:rPr>
              <a:t>Variable     Mean       Std.Dev.     Minimum      Maximum</a:t>
            </a:r>
          </a:p>
          <a:p>
            <a:r>
              <a:rPr lang="en-US" sz="1600" b="1">
                <a:latin typeface="Courier New" pitchFamily="49" charset="0"/>
              </a:rPr>
              <a:t>--------+------------------------------------------------</a:t>
            </a:r>
          </a:p>
          <a:p>
            <a:r>
              <a:rPr lang="en-US" sz="1600" b="1">
                <a:latin typeface="Courier New" pitchFamily="49" charset="0"/>
              </a:rPr>
              <a:t>  DOCTOR|  .657980      .474456      .000000      1.00000</a:t>
            </a:r>
          </a:p>
          <a:p>
            <a:r>
              <a:rPr lang="en-US" sz="1600" b="1">
                <a:latin typeface="Courier New" pitchFamily="49" charset="0"/>
              </a:rPr>
              <a:t>     AGE|  42.6266      11.5860      25.0000      64.0000</a:t>
            </a:r>
          </a:p>
          <a:p>
            <a:r>
              <a:rPr lang="en-US" sz="1600" b="1">
                <a:latin typeface="Courier New" pitchFamily="49" charset="0"/>
              </a:rPr>
              <a:t>  HHNINC|  .444764      .216586      .340000E-01  3.00000</a:t>
            </a:r>
          </a:p>
          <a:p>
            <a:r>
              <a:rPr lang="en-US" sz="1600" b="1">
                <a:latin typeface="Courier New" pitchFamily="49" charset="0"/>
              </a:rPr>
              <a:t>  FEMALE|  .463429      .498735      .000000      1.00000</a:t>
            </a:r>
          </a:p>
          <a:p>
            <a:pPr>
              <a:spcBef>
                <a:spcPct val="50000"/>
              </a:spcBef>
            </a:pPr>
            <a:endParaRPr lang="en-US" sz="1600" b="1">
              <a:latin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762000" y="1066800"/>
            <a:ext cx="8229600" cy="530225"/>
          </a:xfrm>
        </p:spPr>
        <p:txBody>
          <a:bodyPr>
            <a:normAutofit fontScale="90000"/>
          </a:bodyPr>
          <a:lstStyle/>
          <a:p>
            <a:pPr algn="ctr" eaLnBrk="1" hangingPunct="1"/>
            <a:r>
              <a:rPr lang="en-US" b="1" smtClean="0">
                <a:solidFill>
                  <a:schemeClr val="tx1"/>
                </a:solidFill>
              </a:rPr>
              <a:t> Binary Choice Data</a:t>
            </a:r>
          </a:p>
        </p:txBody>
      </p:sp>
      <p:pic>
        <p:nvPicPr>
          <p:cNvPr id="24579" name="Picture 5"/>
          <p:cNvPicPr>
            <a:picLocks noChangeAspect="1" noChangeArrowheads="1"/>
          </p:cNvPicPr>
          <p:nvPr/>
        </p:nvPicPr>
        <p:blipFill>
          <a:blip r:embed="rId3" cstate="print"/>
          <a:srcRect/>
          <a:stretch>
            <a:fillRect/>
          </a:stretch>
        </p:blipFill>
        <p:spPr bwMode="auto">
          <a:xfrm>
            <a:off x="609600" y="1881188"/>
            <a:ext cx="8001000" cy="4519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304800"/>
            <a:ext cx="8229600" cy="1139825"/>
          </a:xfrm>
        </p:spPr>
        <p:txBody>
          <a:bodyPr/>
          <a:lstStyle/>
          <a:p>
            <a:pPr algn="ctr" eaLnBrk="1" hangingPunct="1"/>
            <a:r>
              <a:rPr lang="en-US" b="1" smtClean="0">
                <a:solidFill>
                  <a:schemeClr val="tx1"/>
                </a:solidFill>
              </a:rPr>
              <a:t>An Econometric Model</a:t>
            </a:r>
          </a:p>
        </p:txBody>
      </p:sp>
      <p:sp>
        <p:nvSpPr>
          <p:cNvPr id="25603" name="Rectangle 3"/>
          <p:cNvSpPr>
            <a:spLocks noGrp="1" noChangeArrowheads="1"/>
          </p:cNvSpPr>
          <p:nvPr>
            <p:ph type="body" idx="4294967295"/>
          </p:nvPr>
        </p:nvSpPr>
        <p:spPr>
          <a:xfrm>
            <a:off x="457200" y="1600200"/>
            <a:ext cx="8534400" cy="4530725"/>
          </a:xfrm>
        </p:spPr>
        <p:txBody>
          <a:bodyPr/>
          <a:lstStyle/>
          <a:p>
            <a:pPr eaLnBrk="1" hangingPunct="1"/>
            <a:r>
              <a:rPr lang="en-US" sz="2400" dirty="0" smtClean="0">
                <a:latin typeface="+mj-lt"/>
              </a:rPr>
              <a:t>Choose to visit </a:t>
            </a:r>
            <a:r>
              <a:rPr lang="en-US" sz="2400" dirty="0" err="1" smtClean="0">
                <a:latin typeface="+mj-lt"/>
              </a:rPr>
              <a:t>iff</a:t>
            </a:r>
            <a:r>
              <a:rPr lang="en-US" sz="2400" dirty="0" smtClean="0">
                <a:latin typeface="+mj-lt"/>
              </a:rPr>
              <a:t> </a:t>
            </a:r>
            <a:r>
              <a:rPr lang="en-US" sz="2400" dirty="0" err="1" smtClean="0">
                <a:latin typeface="+mj-lt"/>
              </a:rPr>
              <a:t>U</a:t>
            </a:r>
            <a:r>
              <a:rPr lang="en-US" sz="1600" dirty="0" err="1" smtClean="0">
                <a:latin typeface="+mj-lt"/>
              </a:rPr>
              <a:t>visit</a:t>
            </a:r>
            <a:r>
              <a:rPr lang="en-US" sz="2400" dirty="0" smtClean="0">
                <a:latin typeface="+mj-lt"/>
              </a:rPr>
              <a:t>  &gt;  0</a:t>
            </a:r>
          </a:p>
          <a:p>
            <a:pPr lvl="1" eaLnBrk="1" hangingPunct="1"/>
            <a:r>
              <a:rPr lang="en-US" sz="2000" dirty="0" err="1" smtClean="0">
                <a:latin typeface="+mj-lt"/>
              </a:rPr>
              <a:t>U</a:t>
            </a:r>
            <a:r>
              <a:rPr lang="en-US" sz="1600" dirty="0" err="1" smtClean="0">
                <a:latin typeface="+mj-lt"/>
              </a:rPr>
              <a:t>visit</a:t>
            </a:r>
            <a:r>
              <a:rPr lang="en-US" sz="2000" dirty="0" smtClean="0">
                <a:latin typeface="+mj-lt"/>
              </a:rPr>
              <a:t>  = </a:t>
            </a:r>
            <a:r>
              <a:rPr lang="en-US" sz="2000" dirty="0" smtClean="0">
                <a:latin typeface="+mj-lt"/>
                <a:sym typeface="Symbol"/>
              </a:rPr>
              <a:t></a:t>
            </a:r>
            <a:r>
              <a:rPr lang="en-US" sz="2000" baseline="-25000" dirty="0" smtClean="0">
                <a:latin typeface="+mj-lt"/>
                <a:sym typeface="Symbol"/>
              </a:rPr>
              <a:t>0</a:t>
            </a:r>
            <a:r>
              <a:rPr lang="en-US" dirty="0" smtClean="0">
                <a:latin typeface="+mj-lt"/>
                <a:sym typeface="Symbol" pitchFamily="18" charset="2"/>
              </a:rPr>
              <a:t> </a:t>
            </a:r>
            <a:r>
              <a:rPr lang="en-US" dirty="0" smtClean="0">
                <a:latin typeface="+mj-lt"/>
                <a:sym typeface="Symbol" pitchFamily="18" charset="2"/>
              </a:rPr>
              <a:t>+ </a:t>
            </a:r>
            <a:r>
              <a:rPr lang="en-US" sz="2000" dirty="0" smtClean="0">
                <a:latin typeface="+mj-lt"/>
                <a:sym typeface="Symbol" pitchFamily="18" charset="2"/>
              </a:rPr>
              <a:t></a:t>
            </a:r>
            <a:r>
              <a:rPr lang="en-US" sz="2000" baseline="-25000" dirty="0" smtClean="0">
                <a:latin typeface="+mj-lt"/>
                <a:sym typeface="Symbol" pitchFamily="18" charset="2"/>
              </a:rPr>
              <a:t>1 </a:t>
            </a:r>
            <a:r>
              <a:rPr lang="en-US" sz="2000" dirty="0" smtClean="0">
                <a:latin typeface="+mj-lt"/>
                <a:sym typeface="Symbol" pitchFamily="18" charset="2"/>
              </a:rPr>
              <a:t>Age + </a:t>
            </a:r>
            <a:r>
              <a:rPr lang="en-US" sz="2000" baseline="-25000" dirty="0" smtClean="0">
                <a:latin typeface="+mj-lt"/>
                <a:sym typeface="Symbol" pitchFamily="18" charset="2"/>
              </a:rPr>
              <a:t>2 </a:t>
            </a:r>
            <a:r>
              <a:rPr lang="en-US" sz="2000" dirty="0" smtClean="0">
                <a:latin typeface="+mj-lt"/>
                <a:sym typeface="Symbol" pitchFamily="18" charset="2"/>
              </a:rPr>
              <a:t>Income + </a:t>
            </a:r>
            <a:r>
              <a:rPr lang="en-US" sz="2000" baseline="-25000" dirty="0" smtClean="0">
                <a:latin typeface="+mj-lt"/>
                <a:sym typeface="Symbol" pitchFamily="18" charset="2"/>
              </a:rPr>
              <a:t>3 </a:t>
            </a:r>
            <a:r>
              <a:rPr lang="en-US" sz="2000" dirty="0" smtClean="0">
                <a:latin typeface="+mj-lt"/>
                <a:sym typeface="Symbol" pitchFamily="18" charset="2"/>
              </a:rPr>
              <a:t>Sex + </a:t>
            </a:r>
            <a:r>
              <a:rPr lang="en-US" sz="1600" dirty="0" smtClean="0">
                <a:latin typeface="+mj-lt"/>
                <a:sym typeface="Symbol" pitchFamily="18" charset="2"/>
              </a:rPr>
              <a:t> </a:t>
            </a:r>
            <a:endParaRPr lang="en-US" sz="2000" dirty="0" smtClean="0">
              <a:latin typeface="+mj-lt"/>
              <a:sym typeface="Symbol" pitchFamily="18" charset="2"/>
            </a:endParaRPr>
          </a:p>
          <a:p>
            <a:pPr lvl="1"/>
            <a:r>
              <a:rPr lang="en-US" sz="2000" dirty="0" err="1" smtClean="0">
                <a:latin typeface="+mj-lt"/>
                <a:sym typeface="Symbol" pitchFamily="18" charset="2"/>
              </a:rPr>
              <a:t>U</a:t>
            </a:r>
            <a:r>
              <a:rPr lang="en-US" sz="1600" dirty="0" err="1" smtClean="0">
                <a:latin typeface="+mj-lt"/>
                <a:sym typeface="Symbol" pitchFamily="18" charset="2"/>
              </a:rPr>
              <a:t>visit</a:t>
            </a:r>
            <a:r>
              <a:rPr lang="en-US" sz="2000" dirty="0" smtClean="0">
                <a:latin typeface="+mj-lt"/>
                <a:sym typeface="Symbol" pitchFamily="18" charset="2"/>
              </a:rPr>
              <a:t>  &gt; 0      &gt; </a:t>
            </a:r>
            <a:r>
              <a:rPr lang="en-US" sz="2000" dirty="0" smtClean="0">
                <a:latin typeface="+mj-lt"/>
                <a:sym typeface="Symbol" pitchFamily="18" charset="2"/>
              </a:rPr>
              <a:t>-(</a:t>
            </a:r>
            <a:r>
              <a:rPr lang="en-US" sz="2000" dirty="0">
                <a:sym typeface="Symbol"/>
              </a:rPr>
              <a:t></a:t>
            </a:r>
            <a:r>
              <a:rPr lang="en-US" sz="2000" baseline="-25000" dirty="0">
                <a:sym typeface="Symbol"/>
              </a:rPr>
              <a:t>0</a:t>
            </a:r>
            <a:r>
              <a:rPr lang="en-US" sz="2000" dirty="0" smtClean="0">
                <a:latin typeface="+mj-lt"/>
                <a:sym typeface="Symbol" pitchFamily="18" charset="2"/>
              </a:rPr>
              <a:t> </a:t>
            </a:r>
            <a:r>
              <a:rPr lang="en-US" sz="2000" dirty="0" smtClean="0">
                <a:latin typeface="+mj-lt"/>
                <a:sym typeface="Symbol" pitchFamily="18" charset="2"/>
              </a:rPr>
              <a:t>+ </a:t>
            </a:r>
            <a:r>
              <a:rPr lang="en-US" sz="2000" baseline="-25000" dirty="0" smtClean="0">
                <a:latin typeface="+mj-lt"/>
                <a:sym typeface="Symbol" pitchFamily="18" charset="2"/>
              </a:rPr>
              <a:t>1 </a:t>
            </a:r>
            <a:r>
              <a:rPr lang="en-US" sz="2000" dirty="0" smtClean="0">
                <a:latin typeface="+mj-lt"/>
                <a:sym typeface="Symbol" pitchFamily="18" charset="2"/>
              </a:rPr>
              <a:t>Age + </a:t>
            </a:r>
            <a:r>
              <a:rPr lang="en-US" sz="2000" baseline="-25000" dirty="0" smtClean="0">
                <a:latin typeface="+mj-lt"/>
                <a:sym typeface="Symbol" pitchFamily="18" charset="2"/>
              </a:rPr>
              <a:t>2 </a:t>
            </a:r>
            <a:r>
              <a:rPr lang="en-US" sz="2000" dirty="0" smtClean="0">
                <a:latin typeface="+mj-lt"/>
                <a:sym typeface="Symbol" pitchFamily="18" charset="2"/>
              </a:rPr>
              <a:t>Income + </a:t>
            </a:r>
            <a:r>
              <a:rPr lang="en-US" sz="2000" baseline="-25000" dirty="0" smtClean="0">
                <a:latin typeface="+mj-lt"/>
                <a:sym typeface="Symbol" pitchFamily="18" charset="2"/>
              </a:rPr>
              <a:t>3 </a:t>
            </a:r>
            <a:r>
              <a:rPr lang="en-US" sz="2000" dirty="0" smtClean="0">
                <a:latin typeface="+mj-lt"/>
                <a:sym typeface="Symbol" pitchFamily="18" charset="2"/>
              </a:rPr>
              <a:t>Sex)</a:t>
            </a:r>
            <a:br>
              <a:rPr lang="en-US" sz="2000" dirty="0" smtClean="0">
                <a:latin typeface="+mj-lt"/>
                <a:sym typeface="Symbol" pitchFamily="18" charset="2"/>
              </a:rPr>
            </a:br>
            <a:r>
              <a:rPr lang="en-US" sz="2000" dirty="0" smtClean="0">
                <a:latin typeface="+mj-lt"/>
                <a:sym typeface="Symbol" pitchFamily="18" charset="2"/>
              </a:rPr>
              <a:t>                        &lt; </a:t>
            </a:r>
            <a:r>
              <a:rPr lang="en-US" sz="2000" dirty="0">
                <a:sym typeface="Symbol"/>
              </a:rPr>
              <a:t></a:t>
            </a:r>
            <a:r>
              <a:rPr lang="en-US" sz="2000" baseline="-25000" dirty="0">
                <a:sym typeface="Symbol"/>
              </a:rPr>
              <a:t>0</a:t>
            </a:r>
            <a:r>
              <a:rPr lang="en-US" sz="2000" dirty="0" smtClean="0">
                <a:latin typeface="+mj-lt"/>
                <a:sym typeface="Symbol" pitchFamily="18" charset="2"/>
              </a:rPr>
              <a:t> </a:t>
            </a:r>
            <a:r>
              <a:rPr lang="en-US" sz="2000" dirty="0">
                <a:latin typeface="+mj-lt"/>
                <a:sym typeface="Symbol" pitchFamily="18" charset="2"/>
              </a:rPr>
              <a:t>+ </a:t>
            </a:r>
            <a:r>
              <a:rPr lang="en-US" sz="2000" baseline="-25000" dirty="0">
                <a:latin typeface="+mj-lt"/>
                <a:sym typeface="Symbol" pitchFamily="18" charset="2"/>
              </a:rPr>
              <a:t>1 </a:t>
            </a:r>
            <a:r>
              <a:rPr lang="en-US" sz="2000" dirty="0">
                <a:latin typeface="+mj-lt"/>
                <a:sym typeface="Symbol" pitchFamily="18" charset="2"/>
              </a:rPr>
              <a:t>Age + </a:t>
            </a:r>
            <a:r>
              <a:rPr lang="en-US" sz="2000" baseline="-25000" dirty="0">
                <a:latin typeface="+mj-lt"/>
                <a:sym typeface="Symbol" pitchFamily="18" charset="2"/>
              </a:rPr>
              <a:t>2 </a:t>
            </a:r>
            <a:r>
              <a:rPr lang="en-US" sz="2000" dirty="0">
                <a:latin typeface="+mj-lt"/>
                <a:sym typeface="Symbol" pitchFamily="18" charset="2"/>
              </a:rPr>
              <a:t>Income + </a:t>
            </a:r>
            <a:r>
              <a:rPr lang="en-US" sz="2000" baseline="-25000" dirty="0">
                <a:latin typeface="+mj-lt"/>
                <a:sym typeface="Symbol" pitchFamily="18" charset="2"/>
              </a:rPr>
              <a:t>3 </a:t>
            </a:r>
            <a:r>
              <a:rPr lang="en-US" sz="2000" dirty="0" smtClean="0">
                <a:latin typeface="+mj-lt"/>
                <a:sym typeface="Symbol" pitchFamily="18" charset="2"/>
              </a:rPr>
              <a:t>Sex</a:t>
            </a:r>
            <a:r>
              <a:rPr lang="en-US" sz="2000" dirty="0">
                <a:latin typeface="+mj-lt"/>
                <a:sym typeface="Symbol" pitchFamily="18" charset="2"/>
              </a:rPr>
              <a:t/>
            </a:r>
            <a:br>
              <a:rPr lang="en-US" sz="2000" dirty="0">
                <a:latin typeface="+mj-lt"/>
                <a:sym typeface="Symbol" pitchFamily="18" charset="2"/>
              </a:rPr>
            </a:br>
            <a:endParaRPr lang="en-US" sz="2000" dirty="0" smtClean="0">
              <a:latin typeface="+mj-lt"/>
              <a:sym typeface="Symbol" pitchFamily="18" charset="2"/>
            </a:endParaRPr>
          </a:p>
          <a:p>
            <a:pPr eaLnBrk="1" hangingPunct="1"/>
            <a:r>
              <a:rPr lang="en-US" sz="2400" dirty="0" smtClean="0">
                <a:latin typeface="+mj-lt"/>
                <a:sym typeface="Symbol" pitchFamily="18" charset="2"/>
              </a:rPr>
              <a:t>Probability model: For any person observed by the analyst, </a:t>
            </a:r>
          </a:p>
          <a:p>
            <a:pPr>
              <a:buNone/>
            </a:pPr>
            <a:r>
              <a:rPr lang="en-US" sz="2400" dirty="0" smtClean="0">
                <a:latin typeface="+mj-lt"/>
                <a:sym typeface="Symbol" pitchFamily="18" charset="2"/>
              </a:rPr>
              <a:t>      </a:t>
            </a:r>
            <a:r>
              <a:rPr lang="en-US" sz="2000" dirty="0" err="1" smtClean="0">
                <a:latin typeface="+mj-lt"/>
                <a:sym typeface="Symbol" pitchFamily="18" charset="2"/>
              </a:rPr>
              <a:t>Prob</a:t>
            </a:r>
            <a:r>
              <a:rPr lang="en-US" sz="2000" dirty="0" smtClean="0">
                <a:latin typeface="+mj-lt"/>
                <a:sym typeface="Symbol" pitchFamily="18" charset="2"/>
              </a:rPr>
              <a:t>(visit)  =  </a:t>
            </a:r>
            <a:r>
              <a:rPr lang="en-US" sz="2000" dirty="0" err="1" smtClean="0">
                <a:latin typeface="+mj-lt"/>
                <a:sym typeface="Symbol" pitchFamily="18" charset="2"/>
              </a:rPr>
              <a:t>Prob</a:t>
            </a:r>
            <a:r>
              <a:rPr lang="en-US" sz="2000" dirty="0" smtClean="0">
                <a:latin typeface="+mj-lt"/>
                <a:sym typeface="Symbol" pitchFamily="18" charset="2"/>
              </a:rPr>
              <a:t>[</a:t>
            </a:r>
            <a:r>
              <a:rPr lang="en-US" sz="2000" dirty="0">
                <a:sym typeface="Symbol" pitchFamily="18" charset="2"/>
              </a:rPr>
              <a:t> &lt; </a:t>
            </a:r>
            <a:r>
              <a:rPr lang="en-US" sz="2000" dirty="0">
                <a:sym typeface="Symbol"/>
              </a:rPr>
              <a:t></a:t>
            </a:r>
            <a:r>
              <a:rPr lang="en-US" sz="2000" baseline="-25000" dirty="0">
                <a:sym typeface="Symbol"/>
              </a:rPr>
              <a:t>0</a:t>
            </a:r>
            <a:r>
              <a:rPr lang="en-US" sz="2000" dirty="0" smtClean="0">
                <a:sym typeface="Symbol" pitchFamily="18" charset="2"/>
              </a:rPr>
              <a:t> </a:t>
            </a:r>
            <a:r>
              <a:rPr lang="en-US" sz="2000" dirty="0">
                <a:sym typeface="Symbol" pitchFamily="18" charset="2"/>
              </a:rPr>
              <a:t>+ </a:t>
            </a:r>
            <a:r>
              <a:rPr lang="en-US" sz="2000" baseline="-25000" dirty="0">
                <a:sym typeface="Symbol" pitchFamily="18" charset="2"/>
              </a:rPr>
              <a:t>1 </a:t>
            </a:r>
            <a:r>
              <a:rPr lang="en-US" sz="2000" dirty="0">
                <a:sym typeface="Symbol" pitchFamily="18" charset="2"/>
              </a:rPr>
              <a:t>Age + </a:t>
            </a:r>
            <a:r>
              <a:rPr lang="en-US" sz="2000" baseline="-25000" dirty="0">
                <a:sym typeface="Symbol" pitchFamily="18" charset="2"/>
              </a:rPr>
              <a:t>2 </a:t>
            </a:r>
            <a:r>
              <a:rPr lang="en-US" sz="2000" dirty="0">
                <a:sym typeface="Symbol" pitchFamily="18" charset="2"/>
              </a:rPr>
              <a:t>Income + </a:t>
            </a:r>
            <a:r>
              <a:rPr lang="en-US" sz="2000" baseline="-25000" dirty="0">
                <a:sym typeface="Symbol" pitchFamily="18" charset="2"/>
              </a:rPr>
              <a:t>3 </a:t>
            </a:r>
            <a:r>
              <a:rPr lang="en-US" sz="2000" dirty="0">
                <a:sym typeface="Symbol" pitchFamily="18" charset="2"/>
              </a:rPr>
              <a:t>Sex</a:t>
            </a:r>
            <a:r>
              <a:rPr lang="en-US" sz="2000" dirty="0" smtClean="0">
                <a:latin typeface="+mj-lt"/>
                <a:sym typeface="Symbol" pitchFamily="18" charset="2"/>
              </a:rPr>
              <a:t>]</a:t>
            </a:r>
            <a:r>
              <a:rPr lang="en-US" sz="2400" dirty="0" smtClean="0">
                <a:latin typeface="+mj-lt"/>
                <a:sym typeface="Symbol" pitchFamily="18" charset="2"/>
              </a:rPr>
              <a:t/>
            </a:r>
            <a:br>
              <a:rPr lang="en-US" sz="2400" dirty="0" smtClean="0">
                <a:latin typeface="+mj-lt"/>
                <a:sym typeface="Symbol" pitchFamily="18" charset="2"/>
              </a:rPr>
            </a:br>
            <a:endParaRPr lang="en-US" sz="2000" dirty="0" smtClean="0">
              <a:latin typeface="+mj-lt"/>
              <a:sym typeface="Symbol" pitchFamily="18" charset="2"/>
            </a:endParaRPr>
          </a:p>
          <a:p>
            <a:pPr eaLnBrk="1" hangingPunct="1"/>
            <a:r>
              <a:rPr lang="en-US" sz="2400" dirty="0" smtClean="0">
                <a:latin typeface="+mj-lt"/>
                <a:sym typeface="Symbol" pitchFamily="18" charset="2"/>
              </a:rPr>
              <a:t>Fitting is straightforward in statistical computing packages</a:t>
            </a:r>
          </a:p>
          <a:p>
            <a:pPr lvl="1"/>
            <a:r>
              <a:rPr lang="en-US" sz="2000" dirty="0" smtClean="0">
                <a:latin typeface="+mj-lt"/>
                <a:sym typeface="Symbol" pitchFamily="18" charset="2"/>
              </a:rPr>
              <a:t>In MATLAB, the function regress will do it for you</a:t>
            </a:r>
          </a:p>
          <a:p>
            <a:pPr lvl="1"/>
            <a:r>
              <a:rPr lang="en-US" sz="2000" dirty="0" smtClean="0">
                <a:latin typeface="+mj-lt"/>
                <a:sym typeface="Symbol" pitchFamily="18" charset="2"/>
              </a:rPr>
              <a:t>In python, import statsmodels.api and use fit()</a:t>
            </a:r>
            <a:endParaRPr lang="en-US" sz="2000" dirty="0" smtClean="0">
              <a:latin typeface="+mj-lt"/>
              <a:sym typeface="Symbol" pitchFamily="18" charset="2"/>
            </a:endParaRPr>
          </a:p>
        </p:txBody>
      </p:sp>
      <p:sp>
        <p:nvSpPr>
          <p:cNvPr id="4" name="TextBox 3"/>
          <p:cNvSpPr txBox="1"/>
          <p:nvPr/>
        </p:nvSpPr>
        <p:spPr>
          <a:xfrm>
            <a:off x="304800" y="6096000"/>
            <a:ext cx="8610600" cy="646331"/>
          </a:xfrm>
          <a:prstGeom prst="rect">
            <a:avLst/>
          </a:prstGeom>
          <a:noFill/>
        </p:spPr>
        <p:txBody>
          <a:bodyPr wrap="square" rtlCol="0">
            <a:spAutoFit/>
          </a:bodyPr>
          <a:lstStyle/>
          <a:p>
            <a:r>
              <a:rPr lang="en-GB" dirty="0" smtClean="0"/>
              <a:t>https://towardsdatascience.com/building-a-logistic-regression-in-python-step-by-step-becd4d56c9c8</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lgn="ctr" eaLnBrk="1" hangingPunct="1"/>
            <a:r>
              <a:rPr lang="en-US" dirty="0" smtClean="0">
                <a:solidFill>
                  <a:schemeClr val="tx1"/>
                </a:solidFill>
              </a:rPr>
              <a:t>Logit model output</a:t>
            </a:r>
            <a:endParaRPr lang="en-US" dirty="0" smtClean="0">
              <a:solidFill>
                <a:schemeClr val="tx1"/>
              </a:solidFill>
            </a:endParaRPr>
          </a:p>
        </p:txBody>
      </p:sp>
      <p:pic>
        <p:nvPicPr>
          <p:cNvPr id="32771" name="Picture 5"/>
          <p:cNvPicPr>
            <a:picLocks noChangeAspect="1" noChangeArrowheads="1"/>
          </p:cNvPicPr>
          <p:nvPr/>
        </p:nvPicPr>
        <p:blipFill>
          <a:blip r:embed="rId3" cstate="print"/>
          <a:srcRect/>
          <a:stretch>
            <a:fillRect/>
          </a:stretch>
        </p:blipFill>
        <p:spPr bwMode="auto">
          <a:xfrm>
            <a:off x="609600" y="1524000"/>
            <a:ext cx="7924800" cy="5080000"/>
          </a:xfrm>
          <a:prstGeom prst="rect">
            <a:avLst/>
          </a:prstGeom>
          <a:noFill/>
          <a:ln w="9525">
            <a:noFill/>
            <a:miter lim="800000"/>
            <a:headEnd/>
            <a:tailEnd/>
          </a:ln>
        </p:spPr>
      </p:pic>
      <p:sp>
        <p:nvSpPr>
          <p:cNvPr id="4" name="Rectangle 3"/>
          <p:cNvSpPr/>
          <p:nvPr/>
        </p:nvSpPr>
        <p:spPr bwMode="auto">
          <a:xfrm>
            <a:off x="1981200" y="5181601"/>
            <a:ext cx="1143000" cy="685800"/>
          </a:xfrm>
          <a:prstGeom prst="rect">
            <a:avLst/>
          </a:prstGeom>
          <a:solidFill>
            <a:srgbClr val="99CC00">
              <a:alpha val="21176"/>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5105400" y="3733800"/>
            <a:ext cx="2438400" cy="369332"/>
          </a:xfrm>
          <a:prstGeom prst="rect">
            <a:avLst/>
          </a:prstGeom>
          <a:noFill/>
          <a:ln w="28575">
            <a:solidFill>
              <a:schemeClr val="tx1"/>
            </a:solidFill>
          </a:ln>
        </p:spPr>
        <p:txBody>
          <a:bodyPr wrap="square" rtlCol="0">
            <a:spAutoFit/>
          </a:bodyPr>
          <a:lstStyle/>
          <a:p>
            <a:r>
              <a:rPr lang="en-US" smtClean="0"/>
              <a:t>What do these mean?</a:t>
            </a:r>
            <a:endParaRPr lang="en-US"/>
          </a:p>
        </p:txBody>
      </p:sp>
      <p:cxnSp>
        <p:nvCxnSpPr>
          <p:cNvPr id="7" name="Straight Arrow Connector 6"/>
          <p:cNvCxnSpPr/>
          <p:nvPr/>
        </p:nvCxnSpPr>
        <p:spPr bwMode="auto">
          <a:xfrm rot="10800000" flipV="1">
            <a:off x="3276600" y="4114800"/>
            <a:ext cx="1828800" cy="1066800"/>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295400" y="1600200"/>
            <a:ext cx="6781800" cy="457200"/>
          </a:xfrm>
          <a:prstGeom prst="rect">
            <a:avLst/>
          </a:prstGeom>
          <a:noFill/>
          <a:ln w="9525">
            <a:noFill/>
            <a:miter lim="800000"/>
            <a:headEnd/>
            <a:tailEnd/>
          </a:ln>
        </p:spPr>
        <p:txBody>
          <a:bodyPr>
            <a:spAutoFit/>
          </a:bodyPr>
          <a:lstStyle/>
          <a:p>
            <a:pPr eaLnBrk="1" hangingPunct="1">
              <a:spcBef>
                <a:spcPct val="50000"/>
              </a:spcBef>
            </a:pPr>
            <a:endParaRPr lang="en-US" sz="2400"/>
          </a:p>
        </p:txBody>
      </p:sp>
      <p:sp>
        <p:nvSpPr>
          <p:cNvPr id="35843" name="Text Box 6"/>
          <p:cNvSpPr txBox="1">
            <a:spLocks noChangeArrowheads="1"/>
          </p:cNvSpPr>
          <p:nvPr/>
        </p:nvSpPr>
        <p:spPr bwMode="auto">
          <a:xfrm>
            <a:off x="1828800" y="5638800"/>
            <a:ext cx="5638800" cy="519113"/>
          </a:xfrm>
          <a:prstGeom prst="rect">
            <a:avLst/>
          </a:prstGeom>
          <a:noFill/>
          <a:ln w="9525">
            <a:noFill/>
            <a:miter lim="800000"/>
            <a:headEnd/>
            <a:tailEnd/>
          </a:ln>
        </p:spPr>
        <p:txBody>
          <a:bodyPr>
            <a:spAutoFit/>
          </a:bodyPr>
          <a:lstStyle/>
          <a:p>
            <a:pPr eaLnBrk="1" hangingPunct="1">
              <a:spcBef>
                <a:spcPct val="50000"/>
              </a:spcBef>
            </a:pPr>
            <a:r>
              <a:rPr lang="en-US" sz="2800">
                <a:sym typeface="Symbol" pitchFamily="18" charset="2"/>
              </a:rPr>
              <a:t></a:t>
            </a:r>
            <a:r>
              <a:rPr lang="en-US" sz="2400">
                <a:sym typeface="Symbol" pitchFamily="18" charset="2"/>
              </a:rPr>
              <a:t> + </a:t>
            </a:r>
            <a:r>
              <a:rPr lang="en-US" sz="2800">
                <a:sym typeface="Symbol" pitchFamily="18" charset="2"/>
              </a:rPr>
              <a:t></a:t>
            </a:r>
            <a:r>
              <a:rPr lang="en-US" sz="2400" baseline="-25000">
                <a:sym typeface="Symbol" pitchFamily="18" charset="2"/>
              </a:rPr>
              <a:t>1</a:t>
            </a:r>
            <a:r>
              <a:rPr lang="en-US" sz="2400">
                <a:sym typeface="Symbol" pitchFamily="18" charset="2"/>
              </a:rPr>
              <a:t> (</a:t>
            </a:r>
            <a:r>
              <a:rPr lang="en-US" sz="2400">
                <a:latin typeface="Arial" charset="0"/>
                <a:sym typeface="Symbol" pitchFamily="18" charset="2"/>
              </a:rPr>
              <a:t>Age+1</a:t>
            </a:r>
            <a:r>
              <a:rPr lang="en-US" sz="2400">
                <a:sym typeface="Symbol" pitchFamily="18" charset="2"/>
              </a:rPr>
              <a:t>) + </a:t>
            </a:r>
            <a:r>
              <a:rPr lang="en-US" sz="2800">
                <a:sym typeface="Symbol" pitchFamily="18" charset="2"/>
              </a:rPr>
              <a:t></a:t>
            </a:r>
            <a:r>
              <a:rPr lang="en-US" sz="2400" baseline="-25000">
                <a:sym typeface="Symbol" pitchFamily="18" charset="2"/>
              </a:rPr>
              <a:t>2</a:t>
            </a:r>
            <a:r>
              <a:rPr lang="en-US" sz="2400">
                <a:sym typeface="Symbol" pitchFamily="18" charset="2"/>
              </a:rPr>
              <a:t> (</a:t>
            </a:r>
            <a:r>
              <a:rPr lang="en-US" sz="2400">
                <a:latin typeface="Arial" charset="0"/>
                <a:sym typeface="Symbol" pitchFamily="18" charset="2"/>
              </a:rPr>
              <a:t>Income</a:t>
            </a:r>
            <a:r>
              <a:rPr lang="en-US" sz="2400">
                <a:sym typeface="Symbol" pitchFamily="18" charset="2"/>
              </a:rPr>
              <a:t>) + </a:t>
            </a:r>
            <a:r>
              <a:rPr lang="en-US" sz="2800">
                <a:sym typeface="Symbol" pitchFamily="18" charset="2"/>
              </a:rPr>
              <a:t></a:t>
            </a:r>
            <a:r>
              <a:rPr lang="en-US" sz="2400" baseline="-25000">
                <a:sym typeface="Symbol" pitchFamily="18" charset="2"/>
              </a:rPr>
              <a:t>3</a:t>
            </a:r>
            <a:r>
              <a:rPr lang="en-US" sz="2400">
                <a:sym typeface="Symbol" pitchFamily="18" charset="2"/>
              </a:rPr>
              <a:t> </a:t>
            </a:r>
            <a:r>
              <a:rPr lang="en-US" sz="2400">
                <a:latin typeface="Arial" charset="0"/>
                <a:sym typeface="Symbol" pitchFamily="18" charset="2"/>
              </a:rPr>
              <a:t>Sex</a:t>
            </a:r>
          </a:p>
        </p:txBody>
      </p:sp>
      <p:sp>
        <p:nvSpPr>
          <p:cNvPr id="35844" name="Text Box 10"/>
          <p:cNvSpPr txBox="1">
            <a:spLocks noChangeArrowheads="1"/>
          </p:cNvSpPr>
          <p:nvPr/>
        </p:nvSpPr>
        <p:spPr bwMode="auto">
          <a:xfrm>
            <a:off x="533400" y="1219200"/>
            <a:ext cx="8382000" cy="519113"/>
          </a:xfrm>
          <a:prstGeom prst="rect">
            <a:avLst/>
          </a:prstGeom>
          <a:noFill/>
          <a:ln w="9525">
            <a:noFill/>
            <a:miter lim="800000"/>
            <a:headEnd/>
            <a:tailEnd/>
          </a:ln>
        </p:spPr>
        <p:txBody>
          <a:bodyPr>
            <a:spAutoFit/>
          </a:bodyPr>
          <a:lstStyle/>
          <a:p>
            <a:pPr eaLnBrk="1" hangingPunct="1">
              <a:spcBef>
                <a:spcPct val="50000"/>
              </a:spcBef>
            </a:pPr>
            <a:r>
              <a:rPr lang="en-US" sz="2800">
                <a:latin typeface="Tahoma" pitchFamily="34" charset="0"/>
              </a:rPr>
              <a:t>Effect on Predicted Probability of an Increase in Age</a:t>
            </a:r>
          </a:p>
        </p:txBody>
      </p:sp>
      <p:sp>
        <p:nvSpPr>
          <p:cNvPr id="35845" name="Text Box 11"/>
          <p:cNvSpPr txBox="1">
            <a:spLocks noChangeArrowheads="1"/>
          </p:cNvSpPr>
          <p:nvPr/>
        </p:nvSpPr>
        <p:spPr bwMode="auto">
          <a:xfrm>
            <a:off x="3124200" y="6172200"/>
            <a:ext cx="2743200" cy="519113"/>
          </a:xfrm>
          <a:prstGeom prst="rect">
            <a:avLst/>
          </a:prstGeom>
          <a:noFill/>
          <a:ln w="9525">
            <a:noFill/>
            <a:miter lim="800000"/>
            <a:headEnd/>
            <a:tailEnd/>
          </a:ln>
        </p:spPr>
        <p:txBody>
          <a:bodyPr>
            <a:spAutoFit/>
          </a:bodyPr>
          <a:lstStyle/>
          <a:p>
            <a:pPr eaLnBrk="1" hangingPunct="1">
              <a:spcBef>
                <a:spcPct val="50000"/>
              </a:spcBef>
            </a:pPr>
            <a:r>
              <a:rPr lang="en-US" sz="2800">
                <a:latin typeface="Tahoma" pitchFamily="34" charset="0"/>
                <a:sym typeface="Symbol" pitchFamily="18" charset="2"/>
              </a:rPr>
              <a:t>(</a:t>
            </a:r>
            <a:r>
              <a:rPr lang="en-US" sz="2800">
                <a:sym typeface="Symbol" pitchFamily="18" charset="2"/>
              </a:rPr>
              <a:t></a:t>
            </a:r>
            <a:r>
              <a:rPr lang="en-US" sz="2800" baseline="-25000">
                <a:sym typeface="Symbol" pitchFamily="18" charset="2"/>
              </a:rPr>
              <a:t>1</a:t>
            </a:r>
            <a:r>
              <a:rPr lang="en-US" sz="2800">
                <a:latin typeface="Tahoma" pitchFamily="34" charset="0"/>
                <a:sym typeface="Symbol" pitchFamily="18" charset="2"/>
              </a:rPr>
              <a:t> is positive)</a:t>
            </a:r>
          </a:p>
        </p:txBody>
      </p:sp>
      <p:pic>
        <p:nvPicPr>
          <p:cNvPr id="35846" name="Picture 14"/>
          <p:cNvPicPr>
            <a:picLocks noChangeAspect="1" noChangeArrowheads="1"/>
          </p:cNvPicPr>
          <p:nvPr/>
        </p:nvPicPr>
        <p:blipFill>
          <a:blip r:embed="rId3" cstate="print"/>
          <a:srcRect/>
          <a:stretch>
            <a:fillRect/>
          </a:stretch>
        </p:blipFill>
        <p:spPr bwMode="auto">
          <a:xfrm>
            <a:off x="1752600" y="1981200"/>
            <a:ext cx="5438775" cy="3524250"/>
          </a:xfrm>
          <a:prstGeom prst="rect">
            <a:avLst/>
          </a:prstGeom>
          <a:noFill/>
          <a:ln w="19050">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304800" y="457200"/>
            <a:ext cx="8686800" cy="530225"/>
          </a:xfrm>
        </p:spPr>
        <p:txBody>
          <a:bodyPr>
            <a:normAutofit fontScale="90000"/>
          </a:bodyPr>
          <a:lstStyle/>
          <a:p>
            <a:pPr algn="ctr" eaLnBrk="1" hangingPunct="1"/>
            <a:r>
              <a:rPr lang="en-US" b="1" dirty="0" smtClean="0"/>
              <a:t>A random utility model of binary choice</a:t>
            </a:r>
            <a:endParaRPr lang="en-US" b="1" dirty="0" smtClean="0"/>
          </a:p>
        </p:txBody>
      </p:sp>
      <p:sp>
        <p:nvSpPr>
          <p:cNvPr id="13315" name="Content Placeholder 2"/>
          <p:cNvSpPr>
            <a:spLocks noGrp="1"/>
          </p:cNvSpPr>
          <p:nvPr>
            <p:ph idx="4294967295"/>
          </p:nvPr>
        </p:nvSpPr>
        <p:spPr>
          <a:xfrm>
            <a:off x="990600" y="2548468"/>
            <a:ext cx="7772400" cy="3276600"/>
          </a:xfrm>
        </p:spPr>
        <p:txBody>
          <a:bodyPr>
            <a:normAutofit lnSpcReduction="10000"/>
          </a:bodyPr>
          <a:lstStyle/>
          <a:p>
            <a:pPr eaLnBrk="1" hangingPunct="1"/>
            <a:r>
              <a:rPr lang="en-US" smtClean="0">
                <a:latin typeface="Arial" charset="0"/>
              </a:rPr>
              <a:t>Underlying Preference Scale, U*(choices)</a:t>
            </a:r>
          </a:p>
          <a:p>
            <a:pPr eaLnBrk="1" hangingPunct="1"/>
            <a:r>
              <a:rPr lang="en-US" smtClean="0">
                <a:latin typeface="Arial" charset="0"/>
              </a:rPr>
              <a:t>Revelation of Preferences:</a:t>
            </a:r>
          </a:p>
          <a:p>
            <a:pPr eaLnBrk="1" hangingPunct="1"/>
            <a:endParaRPr lang="en-US" sz="900" smtClean="0">
              <a:latin typeface="Arial" charset="0"/>
            </a:endParaRPr>
          </a:p>
          <a:p>
            <a:pPr lvl="1" eaLnBrk="1" hangingPunct="1"/>
            <a:r>
              <a:rPr lang="en-US" smtClean="0">
                <a:latin typeface="Arial" charset="0"/>
              </a:rPr>
              <a:t>U*(choices)  </a:t>
            </a:r>
            <a:r>
              <a:rPr lang="en-US" u="sng" smtClean="0">
                <a:latin typeface="Arial" charset="0"/>
              </a:rPr>
              <a:t>&lt;</a:t>
            </a:r>
            <a:r>
              <a:rPr lang="en-US" smtClean="0">
                <a:latin typeface="Arial" charset="0"/>
              </a:rPr>
              <a:t>  0          Choice “0”</a:t>
            </a:r>
          </a:p>
          <a:p>
            <a:pPr lvl="1" eaLnBrk="1" hangingPunct="1"/>
            <a:endParaRPr lang="en-US" smtClean="0">
              <a:latin typeface="Arial" charset="0"/>
            </a:endParaRPr>
          </a:p>
          <a:p>
            <a:pPr lvl="1" eaLnBrk="1" hangingPunct="1"/>
            <a:r>
              <a:rPr lang="en-US" smtClean="0">
                <a:latin typeface="Arial" charset="0"/>
              </a:rPr>
              <a:t>U*(choices)  &gt;  0          Choice “1”</a:t>
            </a:r>
          </a:p>
          <a:p>
            <a:pPr lvl="1" eaLnBrk="1" hangingPunct="1">
              <a:buFont typeface="Wingdings" pitchFamily="2" charset="2"/>
              <a:buNone/>
            </a:pPr>
            <a:endParaRPr lang="en-US" smtClean="0">
              <a:latin typeface="Arial" charset="0"/>
            </a:endParaRPr>
          </a:p>
        </p:txBody>
      </p:sp>
      <p:cxnSp>
        <p:nvCxnSpPr>
          <p:cNvPr id="5" name="Straight Arrow Connector 4"/>
          <p:cNvCxnSpPr/>
          <p:nvPr/>
        </p:nvCxnSpPr>
        <p:spPr bwMode="auto">
          <a:xfrm>
            <a:off x="4648200" y="4419600"/>
            <a:ext cx="685800" cy="1588"/>
          </a:xfrm>
          <a:prstGeom prst="straightConnector1">
            <a:avLst/>
          </a:prstGeom>
          <a:solidFill>
            <a:schemeClr val="accent1"/>
          </a:solidFill>
          <a:ln w="57150" cap="flat" cmpd="sng" algn="ctr">
            <a:solidFill>
              <a:srgbClr val="7030A0"/>
            </a:solidFill>
            <a:prstDash val="solid"/>
            <a:round/>
            <a:headEnd type="none" w="med" len="med"/>
            <a:tailEnd type="arrow"/>
          </a:ln>
          <a:effectLst/>
        </p:spPr>
      </p:cxnSp>
      <p:cxnSp>
        <p:nvCxnSpPr>
          <p:cNvPr id="6" name="Straight Arrow Connector 5"/>
          <p:cNvCxnSpPr/>
          <p:nvPr/>
        </p:nvCxnSpPr>
        <p:spPr bwMode="auto">
          <a:xfrm>
            <a:off x="4648200" y="5410200"/>
            <a:ext cx="685800" cy="1588"/>
          </a:xfrm>
          <a:prstGeom prst="straightConnector1">
            <a:avLst/>
          </a:prstGeom>
          <a:solidFill>
            <a:schemeClr val="accent1"/>
          </a:solidFill>
          <a:ln w="57150" cap="flat" cmpd="sng" algn="ctr">
            <a:solidFill>
              <a:srgbClr val="7030A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to other choice settings</a:t>
            </a:r>
            <a:endParaRPr lang="en-GB" dirty="0"/>
          </a:p>
        </p:txBody>
      </p:sp>
      <p:sp>
        <p:nvSpPr>
          <p:cNvPr id="3" name="Content Placeholder 2"/>
          <p:cNvSpPr>
            <a:spLocks noGrp="1"/>
          </p:cNvSpPr>
          <p:nvPr>
            <p:ph idx="1"/>
          </p:nvPr>
        </p:nvSpPr>
        <p:spPr/>
        <p:txBody>
          <a:bodyPr/>
          <a:lstStyle/>
          <a:p>
            <a:r>
              <a:rPr lang="en-US" dirty="0" smtClean="0"/>
              <a:t>No person attributes, only choice attributes</a:t>
            </a:r>
          </a:p>
          <a:p>
            <a:endParaRPr lang="en-US" dirty="0"/>
          </a:p>
          <a:p>
            <a:r>
              <a:rPr lang="en-US" dirty="0" smtClean="0"/>
              <a:t>Choice rule</a:t>
            </a:r>
          </a:p>
          <a:p>
            <a:endParaRPr lang="en-US" dirty="0"/>
          </a:p>
          <a:p>
            <a:endParaRPr lang="en-US" dirty="0" smtClean="0"/>
          </a:p>
          <a:p>
            <a:r>
              <a:rPr lang="en-US" dirty="0" smtClean="0"/>
              <a:t>Example</a:t>
            </a:r>
          </a:p>
          <a:p>
            <a:pPr lvl="1"/>
            <a:r>
              <a:rPr lang="en-US" dirty="0" smtClean="0"/>
              <a:t>Choice between two brands of toothpaste</a:t>
            </a:r>
          </a:p>
          <a:p>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1371600" y="2362200"/>
            <a:ext cx="1676400" cy="25717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562600" y="2286000"/>
            <a:ext cx="1619250" cy="257175"/>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438400" y="3505200"/>
            <a:ext cx="3981450" cy="666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attribute settings</a:t>
            </a:r>
            <a:endParaRPr lang="en-GB" dirty="0"/>
          </a:p>
        </p:txBody>
      </p:sp>
      <p:sp>
        <p:nvSpPr>
          <p:cNvPr id="3" name="Content Placeholder 2"/>
          <p:cNvSpPr>
            <a:spLocks noGrp="1"/>
          </p:cNvSpPr>
          <p:nvPr>
            <p:ph idx="1"/>
          </p:nvPr>
        </p:nvSpPr>
        <p:spPr/>
        <p:txBody>
          <a:bodyPr>
            <a:normAutofit/>
          </a:bodyPr>
          <a:lstStyle/>
          <a:p>
            <a:r>
              <a:rPr lang="en-US" dirty="0" smtClean="0"/>
              <a:t>Several attributes, both personal and choice-related</a:t>
            </a:r>
          </a:p>
          <a:p>
            <a:endParaRPr lang="en-US" dirty="0"/>
          </a:p>
          <a:p>
            <a:endParaRPr lang="en-US" dirty="0" smtClean="0"/>
          </a:p>
          <a:p>
            <a:r>
              <a:rPr lang="en-US" dirty="0" smtClean="0"/>
              <a:t>Choice rule</a:t>
            </a:r>
          </a:p>
          <a:p>
            <a:endParaRPr lang="en-US" dirty="0"/>
          </a:p>
          <a:p>
            <a:pPr>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295400" y="4648200"/>
            <a:ext cx="6515100" cy="762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676400" y="2743200"/>
            <a:ext cx="5562600" cy="6381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Multinomial choice settings</a:t>
            </a:r>
            <a:endParaRPr lang="en-GB" dirty="0"/>
          </a:p>
        </p:txBody>
      </p:sp>
      <p:sp>
        <p:nvSpPr>
          <p:cNvPr id="3" name="Content Placeholder 2"/>
          <p:cNvSpPr>
            <a:spLocks noGrp="1"/>
          </p:cNvSpPr>
          <p:nvPr>
            <p:ph idx="1"/>
          </p:nvPr>
        </p:nvSpPr>
        <p:spPr/>
        <p:txBody>
          <a:bodyPr/>
          <a:lstStyle/>
          <a:p>
            <a:r>
              <a:rPr lang="en-US" dirty="0" smtClean="0"/>
              <a:t>Multinomial logit models</a:t>
            </a:r>
          </a:p>
          <a:p>
            <a:pPr lvl="1"/>
            <a:r>
              <a:rPr lang="en-US" dirty="0" smtClean="0"/>
              <a:t>Very popular in economic analyses</a:t>
            </a:r>
          </a:p>
          <a:p>
            <a:pPr lvl="1"/>
            <a:endParaRPr lang="en-US" dirty="0"/>
          </a:p>
          <a:p>
            <a:pPr lvl="1"/>
            <a:endParaRPr lang="en-US" dirty="0" smtClean="0"/>
          </a:p>
          <a:p>
            <a:r>
              <a:rPr lang="en-US" dirty="0" smtClean="0"/>
              <a:t>Choice rule</a:t>
            </a:r>
            <a:endParaRPr lang="en-GB" dirty="0"/>
          </a:p>
        </p:txBody>
      </p:sp>
      <p:pic>
        <p:nvPicPr>
          <p:cNvPr id="5122" name="Picture 2"/>
          <p:cNvPicPr>
            <a:picLocks noChangeAspect="1" noChangeArrowheads="1"/>
          </p:cNvPicPr>
          <p:nvPr/>
        </p:nvPicPr>
        <p:blipFill>
          <a:blip r:embed="rId2" cstate="print"/>
          <a:srcRect/>
          <a:stretch>
            <a:fillRect/>
          </a:stretch>
        </p:blipFill>
        <p:spPr bwMode="auto">
          <a:xfrm>
            <a:off x="3276600" y="2819400"/>
            <a:ext cx="1828800" cy="2571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124200" y="4267200"/>
            <a:ext cx="2619375" cy="7429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extensions</a:t>
            </a:r>
            <a:endParaRPr lang="en-GB" dirty="0"/>
          </a:p>
        </p:txBody>
      </p:sp>
      <p:sp>
        <p:nvSpPr>
          <p:cNvPr id="3" name="Content Placeholder 2"/>
          <p:cNvSpPr>
            <a:spLocks noGrp="1"/>
          </p:cNvSpPr>
          <p:nvPr>
            <p:ph idx="1"/>
          </p:nvPr>
        </p:nvSpPr>
        <p:spPr/>
        <p:txBody>
          <a:bodyPr/>
          <a:lstStyle/>
          <a:p>
            <a:r>
              <a:rPr lang="en-US" dirty="0" smtClean="0"/>
              <a:t>Probit function can replace logit in all these applications with no consequential difference</a:t>
            </a:r>
          </a:p>
          <a:p>
            <a:r>
              <a:rPr lang="en-US" dirty="0" smtClean="0"/>
              <a:t>Mixed logit models allow random variation in personal characteristics</a:t>
            </a:r>
          </a:p>
          <a:p>
            <a:r>
              <a:rPr lang="en-US" dirty="0" smtClean="0"/>
              <a:t>Exploded logit models can emit probabilities of rankings</a:t>
            </a:r>
          </a:p>
          <a:p>
            <a:r>
              <a:rPr lang="en-US" dirty="0" smtClean="0"/>
              <a:t>Ordered logit models can emit probabilities of ratings</a:t>
            </a:r>
            <a:endParaRPr lang="en-GB" dirty="0"/>
          </a:p>
        </p:txBody>
      </p:sp>
      <p:sp>
        <p:nvSpPr>
          <p:cNvPr id="4" name="TextBox 3"/>
          <p:cNvSpPr txBox="1"/>
          <p:nvPr/>
        </p:nvSpPr>
        <p:spPr>
          <a:xfrm>
            <a:off x="762000" y="6096000"/>
            <a:ext cx="7620000" cy="369332"/>
          </a:xfrm>
          <a:prstGeom prst="rect">
            <a:avLst/>
          </a:prstGeom>
          <a:noFill/>
        </p:spPr>
        <p:txBody>
          <a:bodyPr wrap="square" rtlCol="0">
            <a:spAutoFit/>
          </a:bodyPr>
          <a:lstStyle/>
          <a:p>
            <a:r>
              <a:rPr lang="en-GB" dirty="0" smtClean="0"/>
              <a:t>https://en.wikipedia.org/wiki/Discrete_choice</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connection</a:t>
            </a:r>
            <a:endParaRPr lang="en-GB" dirty="0"/>
          </a:p>
        </p:txBody>
      </p:sp>
      <p:sp>
        <p:nvSpPr>
          <p:cNvPr id="3" name="Content Placeholder 2"/>
          <p:cNvSpPr>
            <a:spLocks noGrp="1"/>
          </p:cNvSpPr>
          <p:nvPr>
            <p:ph idx="1"/>
          </p:nvPr>
        </p:nvSpPr>
        <p:spPr/>
        <p:txBody>
          <a:bodyPr>
            <a:normAutofit fontScale="92500"/>
          </a:bodyPr>
          <a:lstStyle/>
          <a:p>
            <a:r>
              <a:rPr lang="en-US" dirty="0" smtClean="0"/>
              <a:t>Assume an implicit utility maximization criterion for subjects</a:t>
            </a:r>
          </a:p>
          <a:p>
            <a:r>
              <a:rPr lang="en-US" dirty="0" smtClean="0"/>
              <a:t>Assume the existence of static preference traits</a:t>
            </a:r>
          </a:p>
          <a:p>
            <a:r>
              <a:rPr lang="en-US" dirty="0" smtClean="0"/>
              <a:t>Yield population level fits for large sample data</a:t>
            </a:r>
          </a:p>
          <a:p>
            <a:r>
              <a:rPr lang="en-US" dirty="0" smtClean="0"/>
              <a:t>Valuable for large sample preference analyses</a:t>
            </a:r>
          </a:p>
          <a:p>
            <a:r>
              <a:rPr lang="en-US" dirty="0" smtClean="0"/>
              <a:t>Conclusions for individuals restricted by limitations of EUM framework as guide to peoples’ behavior</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457200" y="457200"/>
            <a:ext cx="8229600" cy="1139825"/>
          </a:xfrm>
        </p:spPr>
        <p:txBody>
          <a:bodyPr/>
          <a:lstStyle/>
          <a:p>
            <a:pPr algn="ctr" eaLnBrk="1" hangingPunct="1"/>
            <a:r>
              <a:rPr lang="en-US" sz="4000" smtClean="0"/>
              <a:t>Simple Binary Choice: Insurance</a:t>
            </a:r>
          </a:p>
        </p:txBody>
      </p:sp>
      <p:pic>
        <p:nvPicPr>
          <p:cNvPr id="14339" name="Picture 5"/>
          <p:cNvPicPr>
            <a:picLocks noChangeAspect="1" noChangeArrowheads="1"/>
          </p:cNvPicPr>
          <p:nvPr/>
        </p:nvPicPr>
        <p:blipFill>
          <a:blip r:embed="rId3" cstate="print"/>
          <a:srcRect/>
          <a:stretch>
            <a:fillRect/>
          </a:stretch>
        </p:blipFill>
        <p:spPr bwMode="auto">
          <a:xfrm>
            <a:off x="914400" y="1693863"/>
            <a:ext cx="7697788" cy="496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idx="4294967295"/>
          </p:nvPr>
        </p:nvSpPr>
        <p:spPr>
          <a:xfrm>
            <a:off x="762000" y="1066800"/>
            <a:ext cx="8229600" cy="530225"/>
          </a:xfrm>
        </p:spPr>
        <p:txBody>
          <a:bodyPr>
            <a:normAutofit fontScale="90000"/>
          </a:bodyPr>
          <a:lstStyle/>
          <a:p>
            <a:pPr algn="ctr" eaLnBrk="1" hangingPunct="1"/>
            <a:r>
              <a:rPr lang="en-US" sz="4000" smtClean="0"/>
              <a:t>Censored Health Satisfaction Scale</a:t>
            </a:r>
          </a:p>
        </p:txBody>
      </p:sp>
      <p:pic>
        <p:nvPicPr>
          <p:cNvPr id="15363" name="Picture 2"/>
          <p:cNvPicPr>
            <a:picLocks noChangeAspect="1" noChangeArrowheads="1"/>
          </p:cNvPicPr>
          <p:nvPr/>
        </p:nvPicPr>
        <p:blipFill>
          <a:blip r:embed="rId3" cstate="print"/>
          <a:srcRect/>
          <a:stretch>
            <a:fillRect/>
          </a:stretch>
        </p:blipFill>
        <p:spPr bwMode="auto">
          <a:xfrm>
            <a:off x="1828800" y="1905000"/>
            <a:ext cx="5175250" cy="3810000"/>
          </a:xfrm>
          <a:prstGeom prst="rect">
            <a:avLst/>
          </a:prstGeom>
          <a:noFill/>
          <a:ln w="9525">
            <a:noFill/>
            <a:miter lim="800000"/>
            <a:headEnd/>
            <a:tailEnd/>
          </a:ln>
        </p:spPr>
      </p:pic>
      <p:cxnSp>
        <p:nvCxnSpPr>
          <p:cNvPr id="7" name="Straight Arrow Connector 6"/>
          <p:cNvCxnSpPr/>
          <p:nvPr/>
        </p:nvCxnSpPr>
        <p:spPr bwMode="auto">
          <a:xfrm>
            <a:off x="5257800" y="5943600"/>
            <a:ext cx="1676400" cy="158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15365" name="Straight Arrow Connector 8"/>
          <p:cNvCxnSpPr>
            <a:cxnSpLocks noChangeShapeType="1"/>
          </p:cNvCxnSpPr>
          <p:nvPr/>
        </p:nvCxnSpPr>
        <p:spPr bwMode="auto">
          <a:xfrm rot="10800000">
            <a:off x="2438400" y="5943600"/>
            <a:ext cx="2590800" cy="1588"/>
          </a:xfrm>
          <a:prstGeom prst="straightConnector1">
            <a:avLst/>
          </a:prstGeom>
          <a:noFill/>
          <a:ln w="19050" algn="ctr">
            <a:solidFill>
              <a:schemeClr val="tx1"/>
            </a:solidFill>
            <a:round/>
            <a:headEnd/>
            <a:tailEnd type="arrow" w="med" len="med"/>
          </a:ln>
        </p:spPr>
      </p:cxnSp>
      <p:sp>
        <p:nvSpPr>
          <p:cNvPr id="15366" name="TextBox 10"/>
          <p:cNvSpPr txBox="1">
            <a:spLocks noChangeArrowheads="1"/>
          </p:cNvSpPr>
          <p:nvPr/>
        </p:nvSpPr>
        <p:spPr bwMode="auto">
          <a:xfrm>
            <a:off x="2514600" y="6172200"/>
            <a:ext cx="2514600" cy="369888"/>
          </a:xfrm>
          <a:prstGeom prst="rect">
            <a:avLst/>
          </a:prstGeom>
          <a:noFill/>
          <a:ln w="9525">
            <a:noFill/>
            <a:miter lim="800000"/>
            <a:headEnd/>
            <a:tailEnd/>
          </a:ln>
        </p:spPr>
        <p:txBody>
          <a:bodyPr>
            <a:spAutoFit/>
          </a:bodyPr>
          <a:lstStyle/>
          <a:p>
            <a:r>
              <a:rPr lang="en-US" b="1">
                <a:latin typeface="Arial" charset="0"/>
                <a:cs typeface="Arial" charset="0"/>
              </a:rPr>
              <a:t>     0 = Not Healthy</a:t>
            </a:r>
          </a:p>
        </p:txBody>
      </p:sp>
      <p:sp>
        <p:nvSpPr>
          <p:cNvPr id="15367" name="TextBox 17"/>
          <p:cNvSpPr txBox="1">
            <a:spLocks noChangeArrowheads="1"/>
          </p:cNvSpPr>
          <p:nvPr/>
        </p:nvSpPr>
        <p:spPr bwMode="auto">
          <a:xfrm>
            <a:off x="4800600" y="6172200"/>
            <a:ext cx="2514600" cy="369888"/>
          </a:xfrm>
          <a:prstGeom prst="rect">
            <a:avLst/>
          </a:prstGeom>
          <a:noFill/>
          <a:ln w="9525">
            <a:noFill/>
            <a:miter lim="800000"/>
            <a:headEnd/>
            <a:tailEnd/>
          </a:ln>
        </p:spPr>
        <p:txBody>
          <a:bodyPr>
            <a:spAutoFit/>
          </a:bodyPr>
          <a:lstStyle/>
          <a:p>
            <a:r>
              <a:rPr lang="en-US" b="1">
                <a:latin typeface="Arial" charset="0"/>
                <a:cs typeface="Arial" charset="0"/>
              </a:rPr>
              <a:t>        1 = Healthy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457200" y="381000"/>
            <a:ext cx="8229600" cy="1139825"/>
          </a:xfrm>
        </p:spPr>
        <p:txBody>
          <a:bodyPr/>
          <a:lstStyle/>
          <a:p>
            <a:pPr algn="ctr" eaLnBrk="1" hangingPunct="1"/>
            <a:r>
              <a:rPr lang="en-US" smtClean="0"/>
              <a:t>Count Transformed to Indicator</a:t>
            </a:r>
          </a:p>
        </p:txBody>
      </p:sp>
      <p:pic>
        <p:nvPicPr>
          <p:cNvPr id="16387" name="Picture 5"/>
          <p:cNvPicPr>
            <a:picLocks noChangeAspect="1" noChangeArrowheads="1"/>
          </p:cNvPicPr>
          <p:nvPr/>
        </p:nvPicPr>
        <p:blipFill>
          <a:blip r:embed="rId3" cstate="print"/>
          <a:srcRect/>
          <a:stretch>
            <a:fillRect/>
          </a:stretch>
        </p:blipFill>
        <p:spPr bwMode="auto">
          <a:xfrm>
            <a:off x="990600" y="1752600"/>
            <a:ext cx="7407275" cy="489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57200"/>
            <a:ext cx="8229600" cy="1139825"/>
          </a:xfrm>
        </p:spPr>
        <p:txBody>
          <a:bodyPr/>
          <a:lstStyle/>
          <a:p>
            <a:pPr algn="ctr" eaLnBrk="1" hangingPunct="1"/>
            <a:r>
              <a:rPr lang="en-US" smtClean="0"/>
              <a:t>Redefined Multinomial Choice</a:t>
            </a:r>
          </a:p>
        </p:txBody>
      </p:sp>
      <p:pic>
        <p:nvPicPr>
          <p:cNvPr id="17411" name="Picture 3"/>
          <p:cNvPicPr>
            <a:picLocks noChangeAspect="1" noChangeArrowheads="1"/>
          </p:cNvPicPr>
          <p:nvPr/>
        </p:nvPicPr>
        <p:blipFill>
          <a:blip r:embed="rId3" cstate="print"/>
          <a:srcRect/>
          <a:stretch>
            <a:fillRect/>
          </a:stretch>
        </p:blipFill>
        <p:spPr bwMode="auto">
          <a:xfrm>
            <a:off x="1066800" y="1831975"/>
            <a:ext cx="7094538" cy="4645025"/>
          </a:xfrm>
          <a:prstGeom prst="rect">
            <a:avLst/>
          </a:prstGeom>
          <a:noFill/>
          <a:ln w="9525">
            <a:noFill/>
            <a:miter lim="800000"/>
            <a:headEnd/>
            <a:tailEnd/>
          </a:ln>
        </p:spPr>
      </p:pic>
      <p:sp>
        <p:nvSpPr>
          <p:cNvPr id="17412" name="Rectangle 4"/>
          <p:cNvSpPr>
            <a:spLocks noChangeArrowheads="1"/>
          </p:cNvSpPr>
          <p:nvPr/>
        </p:nvSpPr>
        <p:spPr bwMode="auto">
          <a:xfrm>
            <a:off x="3657600" y="2562225"/>
            <a:ext cx="3886200" cy="3276600"/>
          </a:xfrm>
          <a:prstGeom prst="rect">
            <a:avLst/>
          </a:prstGeom>
          <a:solidFill>
            <a:srgbClr val="FF0000">
              <a:alpha val="5098"/>
            </a:srgbClr>
          </a:solidFill>
          <a:ln w="19050">
            <a:solidFill>
              <a:schemeClr val="tx1"/>
            </a:solidFill>
            <a:miter lim="800000"/>
            <a:headEnd/>
            <a:tailEnd/>
          </a:ln>
        </p:spPr>
        <p:txBody>
          <a:bodyPr wrap="none" anchor="ctr"/>
          <a:lstStyle/>
          <a:p>
            <a:endParaRPr lang="en-US"/>
          </a:p>
        </p:txBody>
      </p:sp>
      <p:sp>
        <p:nvSpPr>
          <p:cNvPr id="17413" name="Rectangle 5"/>
          <p:cNvSpPr>
            <a:spLocks noChangeArrowheads="1"/>
          </p:cNvSpPr>
          <p:nvPr/>
        </p:nvSpPr>
        <p:spPr bwMode="auto">
          <a:xfrm>
            <a:off x="2114550" y="2562225"/>
            <a:ext cx="990600" cy="3276600"/>
          </a:xfrm>
          <a:prstGeom prst="rect">
            <a:avLst/>
          </a:prstGeom>
          <a:solidFill>
            <a:srgbClr val="FF0000">
              <a:alpha val="5098"/>
            </a:srgbClr>
          </a:solidFill>
          <a:ln w="19050">
            <a:solidFill>
              <a:schemeClr val="tx1"/>
            </a:solidFill>
            <a:miter lim="800000"/>
            <a:headEnd/>
            <a:tailEnd/>
          </a:ln>
        </p:spPr>
        <p:txBody>
          <a:bodyPr wrap="none" anchor="ctr"/>
          <a:lstStyle/>
          <a:p>
            <a:endParaRPr lang="en-US"/>
          </a:p>
        </p:txBody>
      </p:sp>
      <p:sp>
        <p:nvSpPr>
          <p:cNvPr id="17414" name="Text Box 6"/>
          <p:cNvSpPr txBox="1">
            <a:spLocks noChangeArrowheads="1"/>
          </p:cNvSpPr>
          <p:nvPr/>
        </p:nvSpPr>
        <p:spPr bwMode="auto">
          <a:xfrm>
            <a:off x="2114550" y="2173288"/>
            <a:ext cx="990600" cy="333375"/>
          </a:xfrm>
          <a:prstGeom prst="rect">
            <a:avLst/>
          </a:prstGeom>
          <a:noFill/>
          <a:ln w="28575">
            <a:solidFill>
              <a:schemeClr val="tx1"/>
            </a:solidFill>
            <a:miter lim="800000"/>
            <a:headEnd/>
            <a:tailEnd/>
          </a:ln>
        </p:spPr>
        <p:txBody>
          <a:bodyPr>
            <a:spAutoFit/>
          </a:bodyPr>
          <a:lstStyle/>
          <a:p>
            <a:pPr algn="ctr">
              <a:spcBef>
                <a:spcPct val="50000"/>
              </a:spcBef>
            </a:pPr>
            <a:r>
              <a:rPr lang="en-US" sz="1400" b="1">
                <a:latin typeface="Arial" charset="0"/>
              </a:rPr>
              <a:t>Fly</a:t>
            </a:r>
          </a:p>
        </p:txBody>
      </p:sp>
      <p:sp>
        <p:nvSpPr>
          <p:cNvPr id="17415" name="Text Box 7"/>
          <p:cNvSpPr txBox="1">
            <a:spLocks noChangeArrowheads="1"/>
          </p:cNvSpPr>
          <p:nvPr/>
        </p:nvSpPr>
        <p:spPr bwMode="auto">
          <a:xfrm>
            <a:off x="3657600" y="2181225"/>
            <a:ext cx="3886200" cy="333375"/>
          </a:xfrm>
          <a:prstGeom prst="rect">
            <a:avLst/>
          </a:prstGeom>
          <a:noFill/>
          <a:ln w="28575">
            <a:solidFill>
              <a:schemeClr val="tx1"/>
            </a:solidFill>
            <a:miter lim="800000"/>
            <a:headEnd/>
            <a:tailEnd/>
          </a:ln>
        </p:spPr>
        <p:txBody>
          <a:bodyPr>
            <a:spAutoFit/>
          </a:bodyPr>
          <a:lstStyle/>
          <a:p>
            <a:pPr algn="ctr">
              <a:spcBef>
                <a:spcPct val="50000"/>
              </a:spcBef>
            </a:pPr>
            <a:r>
              <a:rPr lang="en-US" sz="1400" b="1">
                <a:latin typeface="Arial" charset="0"/>
              </a:rPr>
              <a:t>Ground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Random utility models of choice</a:t>
            </a:r>
            <a:endParaRPr lang="en-GB" dirty="0"/>
          </a:p>
        </p:txBody>
      </p:sp>
      <p:sp>
        <p:nvSpPr>
          <p:cNvPr id="4" name="Content Placeholder 3"/>
          <p:cNvSpPr>
            <a:spLocks noGrp="1"/>
          </p:cNvSpPr>
          <p:nvPr>
            <p:ph idx="1"/>
          </p:nvPr>
        </p:nvSpPr>
        <p:spPr/>
        <p:txBody>
          <a:bodyPr/>
          <a:lstStyle/>
          <a:p>
            <a:r>
              <a:rPr lang="en-US" dirty="0" smtClean="0"/>
              <a:t>Let U</a:t>
            </a:r>
            <a:r>
              <a:rPr lang="en-US" baseline="-25000" dirty="0" smtClean="0"/>
              <a:t>n</a:t>
            </a:r>
            <a:r>
              <a:rPr lang="en-US" dirty="0" smtClean="0"/>
              <a:t> be the utility of doing something for person n</a:t>
            </a:r>
          </a:p>
          <a:p>
            <a:r>
              <a:rPr lang="en-US" dirty="0" smtClean="0"/>
              <a:t>Utility has both a deterministic and a random component</a:t>
            </a:r>
          </a:p>
          <a:p>
            <a:endParaRPr lang="en-US" dirty="0"/>
          </a:p>
          <a:p>
            <a:r>
              <a:rPr lang="en-US" dirty="0" smtClean="0"/>
              <a:t>Treat the stochastic component as a logistic distribution</a:t>
            </a:r>
          </a:p>
          <a:p>
            <a:r>
              <a:rPr lang="en-US" dirty="0" smtClean="0"/>
              <a:t>Learn parameters via logistic regression</a:t>
            </a:r>
          </a:p>
          <a:p>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3429000" y="3733800"/>
            <a:ext cx="1628775" cy="2571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rule</a:t>
            </a:r>
            <a:endParaRPr lang="en-GB" dirty="0"/>
          </a:p>
        </p:txBody>
      </p:sp>
      <p:sp>
        <p:nvSpPr>
          <p:cNvPr id="3" name="Content Placeholder 2"/>
          <p:cNvSpPr>
            <a:spLocks noGrp="1"/>
          </p:cNvSpPr>
          <p:nvPr>
            <p:ph idx="1"/>
          </p:nvPr>
        </p:nvSpPr>
        <p:spPr/>
        <p:txBody>
          <a:bodyPr/>
          <a:lstStyle/>
          <a:p>
            <a:r>
              <a:rPr lang="en-US" dirty="0" smtClean="0"/>
              <a:t>Relates data to choice in a principled way</a:t>
            </a:r>
          </a:p>
          <a:p>
            <a:r>
              <a:rPr lang="en-US" dirty="0" smtClean="0"/>
              <a:t>For the binary RUM with a logistic error term this is</a:t>
            </a:r>
          </a:p>
          <a:p>
            <a:endParaRPr lang="en-US" dirty="0"/>
          </a:p>
          <a:p>
            <a:r>
              <a:rPr lang="en-US" dirty="0" smtClean="0"/>
              <a:t>This is particularized for the model </a:t>
            </a:r>
          </a:p>
          <a:p>
            <a:pPr lvl="1"/>
            <a:r>
              <a:rPr lang="en-US" dirty="0" smtClean="0"/>
              <a:t>Assumes the choice has no attributes of its own</a:t>
            </a:r>
          </a:p>
          <a:p>
            <a:pPr lvl="1"/>
            <a:r>
              <a:rPr lang="en-US" dirty="0" smtClean="0"/>
              <a:t>Only persons’ attributes are known</a:t>
            </a:r>
          </a:p>
          <a:p>
            <a:pPr lvl="1"/>
            <a:r>
              <a:rPr lang="en-US" dirty="0" smtClean="0"/>
              <a:t>Example?</a:t>
            </a:r>
          </a:p>
          <a:p>
            <a:pPr>
              <a:buNone/>
            </a:pPr>
            <a:endParaRPr lang="en-GB" dirty="0"/>
          </a:p>
        </p:txBody>
      </p:sp>
      <p:pic>
        <p:nvPicPr>
          <p:cNvPr id="2051" name="Picture 3"/>
          <p:cNvPicPr>
            <a:picLocks noChangeAspect="1" noChangeArrowheads="1"/>
          </p:cNvPicPr>
          <p:nvPr/>
        </p:nvPicPr>
        <p:blipFill>
          <a:blip r:embed="rId2" cstate="print"/>
          <a:srcRect/>
          <a:stretch>
            <a:fillRect/>
          </a:stretch>
        </p:blipFill>
        <p:spPr bwMode="auto">
          <a:xfrm>
            <a:off x="2667000" y="3124200"/>
            <a:ext cx="3095625" cy="6667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5800" y="1219200"/>
            <a:ext cx="8229600" cy="530225"/>
          </a:xfrm>
        </p:spPr>
        <p:txBody>
          <a:bodyPr>
            <a:normAutofit fontScale="90000"/>
          </a:bodyPr>
          <a:lstStyle/>
          <a:p>
            <a:pPr algn="ctr" eaLnBrk="1" hangingPunct="1"/>
            <a:r>
              <a:rPr lang="en-US" smtClean="0"/>
              <a:t>A Model for Binary Choice</a:t>
            </a:r>
          </a:p>
        </p:txBody>
      </p:sp>
      <p:sp>
        <p:nvSpPr>
          <p:cNvPr id="18435" name="Rectangle 3"/>
          <p:cNvSpPr>
            <a:spLocks noGrp="1" noChangeArrowheads="1"/>
          </p:cNvSpPr>
          <p:nvPr>
            <p:ph type="body" idx="4294967295"/>
          </p:nvPr>
        </p:nvSpPr>
        <p:spPr>
          <a:xfrm>
            <a:off x="1447800" y="1981200"/>
            <a:ext cx="7162800" cy="4530725"/>
          </a:xfrm>
        </p:spPr>
        <p:txBody>
          <a:bodyPr/>
          <a:lstStyle/>
          <a:p>
            <a:pPr eaLnBrk="1" hangingPunct="1">
              <a:lnSpc>
                <a:spcPct val="90000"/>
              </a:lnSpc>
            </a:pPr>
            <a:r>
              <a:rPr lang="en-US" sz="2000" smtClean="0">
                <a:latin typeface="Arial" charset="0"/>
              </a:rPr>
              <a:t>Yes or No decision (Buy/NotBuy, Do/NotDo)</a:t>
            </a:r>
            <a:br>
              <a:rPr lang="en-US" sz="2000" smtClean="0">
                <a:latin typeface="Arial" charset="0"/>
              </a:rPr>
            </a:br>
            <a:endParaRPr lang="en-US" sz="2000" smtClean="0">
              <a:latin typeface="Arial" charset="0"/>
            </a:endParaRPr>
          </a:p>
          <a:p>
            <a:pPr eaLnBrk="1" hangingPunct="1">
              <a:lnSpc>
                <a:spcPct val="90000"/>
              </a:lnSpc>
            </a:pPr>
            <a:r>
              <a:rPr lang="en-US" sz="2000" smtClean="0">
                <a:latin typeface="Arial" charset="0"/>
              </a:rPr>
              <a:t>Example, choose to visit physician or not</a:t>
            </a:r>
            <a:br>
              <a:rPr lang="en-US" sz="2000" smtClean="0">
                <a:latin typeface="Arial" charset="0"/>
              </a:rPr>
            </a:br>
            <a:endParaRPr lang="en-US" sz="2000" smtClean="0">
              <a:latin typeface="Arial" charset="0"/>
            </a:endParaRPr>
          </a:p>
          <a:p>
            <a:pPr eaLnBrk="1" hangingPunct="1">
              <a:lnSpc>
                <a:spcPct val="90000"/>
              </a:lnSpc>
            </a:pPr>
            <a:r>
              <a:rPr lang="en-US" sz="2000" smtClean="0">
                <a:latin typeface="Arial" charset="0"/>
              </a:rPr>
              <a:t>Model:  Net utility of visit at least once</a:t>
            </a:r>
            <a:br>
              <a:rPr lang="en-US" sz="2000" smtClean="0">
                <a:latin typeface="Arial" charset="0"/>
              </a:rPr>
            </a:br>
            <a:endParaRPr lang="en-US" sz="2000" smtClean="0">
              <a:latin typeface="Arial" charset="0"/>
            </a:endParaRPr>
          </a:p>
          <a:p>
            <a:pPr eaLnBrk="1" hangingPunct="1">
              <a:lnSpc>
                <a:spcPct val="90000"/>
              </a:lnSpc>
              <a:buFont typeface="Wingdings" pitchFamily="2" charset="2"/>
              <a:buNone/>
            </a:pPr>
            <a:r>
              <a:rPr lang="en-US" sz="2000" smtClean="0">
                <a:latin typeface="Arial" charset="0"/>
              </a:rPr>
              <a:t>     U</a:t>
            </a:r>
            <a:r>
              <a:rPr lang="en-US" sz="2000" baseline="-25000" smtClean="0">
                <a:latin typeface="Arial" charset="0"/>
              </a:rPr>
              <a:t>visit</a:t>
            </a:r>
            <a:r>
              <a:rPr lang="en-US" sz="2000" smtClean="0">
                <a:latin typeface="Arial" charset="0"/>
              </a:rPr>
              <a:t>   =  </a:t>
            </a:r>
            <a:r>
              <a:rPr lang="en-US" sz="2000" smtClean="0">
                <a:latin typeface="Arial" charset="0"/>
                <a:sym typeface="Symbol" pitchFamily="18" charset="2"/>
              </a:rPr>
              <a:t>+</a:t>
            </a:r>
            <a:r>
              <a:rPr lang="en-US" sz="2000" baseline="-25000" smtClean="0">
                <a:latin typeface="Arial" charset="0"/>
                <a:sym typeface="Symbol" pitchFamily="18" charset="2"/>
              </a:rPr>
              <a:t>1</a:t>
            </a:r>
            <a:r>
              <a:rPr lang="en-US" sz="2000" smtClean="0">
                <a:latin typeface="Arial" charset="0"/>
                <a:sym typeface="Symbol" pitchFamily="18" charset="2"/>
              </a:rPr>
              <a:t>Age + </a:t>
            </a:r>
            <a:r>
              <a:rPr lang="en-US" sz="2000" baseline="-25000" smtClean="0">
                <a:latin typeface="Arial" charset="0"/>
                <a:sym typeface="Symbol" pitchFamily="18" charset="2"/>
              </a:rPr>
              <a:t>2</a:t>
            </a:r>
            <a:r>
              <a:rPr lang="en-US" sz="2000" smtClean="0">
                <a:latin typeface="Arial" charset="0"/>
                <a:sym typeface="Symbol" pitchFamily="18" charset="2"/>
              </a:rPr>
              <a:t>Income + Sex + </a:t>
            </a:r>
          </a:p>
          <a:p>
            <a:pPr eaLnBrk="1" hangingPunct="1">
              <a:lnSpc>
                <a:spcPct val="90000"/>
              </a:lnSpc>
              <a:buFont typeface="Wingdings" pitchFamily="2" charset="2"/>
              <a:buNone/>
            </a:pPr>
            <a:r>
              <a:rPr lang="en-US" sz="2000" smtClean="0">
                <a:latin typeface="Arial" charset="0"/>
                <a:sym typeface="Symbol" pitchFamily="18" charset="2"/>
              </a:rPr>
              <a:t>    </a:t>
            </a:r>
            <a:br>
              <a:rPr lang="en-US" sz="2000" smtClean="0">
                <a:latin typeface="Arial" charset="0"/>
                <a:sym typeface="Symbol" pitchFamily="18" charset="2"/>
              </a:rPr>
            </a:br>
            <a:r>
              <a:rPr lang="en-US" sz="2000" smtClean="0">
                <a:latin typeface="Arial" charset="0"/>
                <a:sym typeface="Symbol" pitchFamily="18" charset="2"/>
              </a:rPr>
              <a:t>Choose to visit if net utility is positive</a:t>
            </a:r>
          </a:p>
          <a:p>
            <a:pPr eaLnBrk="1" hangingPunct="1">
              <a:lnSpc>
                <a:spcPct val="90000"/>
              </a:lnSpc>
              <a:buFont typeface="Wingdings" pitchFamily="2" charset="2"/>
              <a:buNone/>
            </a:pPr>
            <a:r>
              <a:rPr lang="en-US" sz="2000" smtClean="0">
                <a:latin typeface="Arial" charset="0"/>
                <a:sym typeface="Symbol" pitchFamily="18" charset="2"/>
              </a:rPr>
              <a:t>	</a:t>
            </a:r>
            <a:br>
              <a:rPr lang="en-US" sz="2000" smtClean="0">
                <a:latin typeface="Arial" charset="0"/>
                <a:sym typeface="Symbol" pitchFamily="18" charset="2"/>
              </a:rPr>
            </a:br>
            <a:r>
              <a:rPr lang="en-US" sz="2000" smtClean="0">
                <a:latin typeface="Arial" charset="0"/>
                <a:sym typeface="Symbol" pitchFamily="18" charset="2"/>
              </a:rPr>
              <a:t>Net utility = U</a:t>
            </a:r>
            <a:r>
              <a:rPr lang="en-US" sz="2000" baseline="-25000" smtClean="0">
                <a:latin typeface="Arial" charset="0"/>
                <a:sym typeface="Symbol" pitchFamily="18" charset="2"/>
              </a:rPr>
              <a:t>visit</a:t>
            </a:r>
            <a:r>
              <a:rPr lang="en-US" sz="2000" smtClean="0">
                <a:latin typeface="Arial" charset="0"/>
                <a:sym typeface="Symbol" pitchFamily="18" charset="2"/>
              </a:rPr>
              <a:t> – U</a:t>
            </a:r>
            <a:r>
              <a:rPr lang="en-US" sz="2000" baseline="-25000" smtClean="0">
                <a:latin typeface="Arial" charset="0"/>
                <a:sym typeface="Symbol" pitchFamily="18" charset="2"/>
              </a:rPr>
              <a:t>not visit</a:t>
            </a:r>
            <a:endParaRPr lang="en-US" sz="2000" smtClean="0">
              <a:latin typeface="Arial" charset="0"/>
              <a:sym typeface="Symbol" pitchFamily="18" charset="2"/>
            </a:endParaRPr>
          </a:p>
          <a:p>
            <a:pPr eaLnBrk="1" hangingPunct="1">
              <a:lnSpc>
                <a:spcPct val="90000"/>
              </a:lnSpc>
            </a:pPr>
            <a:endParaRPr lang="en-US" sz="2000" smtClean="0">
              <a:latin typeface="Arial" charset="0"/>
            </a:endParaRPr>
          </a:p>
          <a:p>
            <a:pPr eaLnBrk="1" hangingPunct="1">
              <a:lnSpc>
                <a:spcPct val="90000"/>
              </a:lnSpc>
            </a:pPr>
            <a:r>
              <a:rPr lang="en-US" sz="2000" smtClean="0">
                <a:latin typeface="Arial" charset="0"/>
              </a:rPr>
              <a:t>Data:  </a:t>
            </a:r>
            <a:r>
              <a:rPr lang="en-US" sz="2000" b="1" smtClean="0">
                <a:latin typeface="Arial" charset="0"/>
              </a:rPr>
              <a:t>X</a:t>
            </a:r>
            <a:r>
              <a:rPr lang="en-US" sz="2000" smtClean="0">
                <a:latin typeface="Arial" charset="0"/>
              </a:rPr>
              <a:t> 	= [1,age,income,sex]</a:t>
            </a:r>
          </a:p>
          <a:p>
            <a:pPr eaLnBrk="1" hangingPunct="1">
              <a:lnSpc>
                <a:spcPct val="90000"/>
              </a:lnSpc>
              <a:buFont typeface="Wingdings" pitchFamily="2" charset="2"/>
              <a:buNone/>
            </a:pPr>
            <a:r>
              <a:rPr lang="en-US" sz="2000" smtClean="0">
                <a:latin typeface="Arial" charset="0"/>
              </a:rPr>
              <a:t>		   </a:t>
            </a:r>
            <a:r>
              <a:rPr lang="en-US" sz="2000" b="1" smtClean="0">
                <a:latin typeface="Arial" charset="0"/>
              </a:rPr>
              <a:t>y</a:t>
            </a:r>
            <a:r>
              <a:rPr lang="en-US" sz="2000" smtClean="0">
                <a:latin typeface="Arial" charset="0"/>
              </a:rPr>
              <a:t>  	= 1 if choose visit</a:t>
            </a:r>
            <a:r>
              <a:rPr lang="en-US" sz="2000" smtClean="0"/>
              <a:t>, </a:t>
            </a:r>
            <a:r>
              <a:rPr lang="en-US" sz="2000" smtClean="0">
                <a:sym typeface="Wingdings" pitchFamily="2" charset="2"/>
              </a:rPr>
              <a:t> </a:t>
            </a:r>
            <a:r>
              <a:rPr lang="en-US" sz="2000" smtClean="0">
                <a:latin typeface="Arial" charset="0"/>
              </a:rPr>
              <a:t>U</a:t>
            </a:r>
            <a:r>
              <a:rPr lang="en-US" sz="2000" baseline="-25000" smtClean="0">
                <a:latin typeface="Arial" charset="0"/>
              </a:rPr>
              <a:t>visit</a:t>
            </a:r>
            <a:r>
              <a:rPr lang="en-US" sz="2000" smtClean="0">
                <a:latin typeface="Arial" charset="0"/>
              </a:rPr>
              <a:t> &gt; 0, 0 if not.</a:t>
            </a:r>
          </a:p>
        </p:txBody>
      </p:sp>
      <p:cxnSp>
        <p:nvCxnSpPr>
          <p:cNvPr id="5" name="Straight Arrow Connector 4"/>
          <p:cNvCxnSpPr/>
          <p:nvPr/>
        </p:nvCxnSpPr>
        <p:spPr bwMode="auto">
          <a:xfrm rot="10800000" flipV="1">
            <a:off x="6477000" y="3429000"/>
            <a:ext cx="609600" cy="457200"/>
          </a:xfrm>
          <a:prstGeom prst="straightConnector1">
            <a:avLst/>
          </a:prstGeom>
          <a:solidFill>
            <a:schemeClr val="accent1"/>
          </a:solidFill>
          <a:ln w="38100" cap="flat" cmpd="sng" algn="ctr">
            <a:solidFill>
              <a:srgbClr val="FF3300"/>
            </a:solidFill>
            <a:prstDash val="solid"/>
            <a:round/>
            <a:headEnd type="none" w="med" len="med"/>
            <a:tailEnd type="arrow"/>
          </a:ln>
          <a:effectLst/>
        </p:spPr>
      </p:cxnSp>
      <p:sp>
        <p:nvSpPr>
          <p:cNvPr id="6" name="TextBox 5"/>
          <p:cNvSpPr txBox="1"/>
          <p:nvPr/>
        </p:nvSpPr>
        <p:spPr>
          <a:xfrm>
            <a:off x="6781800" y="3059668"/>
            <a:ext cx="1828800" cy="338554"/>
          </a:xfrm>
          <a:prstGeom prst="rect">
            <a:avLst/>
          </a:prstGeom>
          <a:noFill/>
          <a:ln w="19050">
            <a:solidFill>
              <a:schemeClr val="tx1"/>
            </a:solidFill>
          </a:ln>
        </p:spPr>
        <p:txBody>
          <a:bodyPr wrap="square" rtlCol="0">
            <a:spAutoFit/>
          </a:bodyPr>
          <a:lstStyle/>
          <a:p>
            <a:r>
              <a:rPr lang="en-US" sz="1600" smtClean="0">
                <a:latin typeface="+mj-lt"/>
              </a:rPr>
              <a:t>Random Utility</a:t>
            </a:r>
            <a:endParaRPr lang="en-US" sz="1600">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593</Words>
  <Application>Microsoft Office PowerPoint</Application>
  <PresentationFormat>On-screen Show (4:3)</PresentationFormat>
  <Paragraphs>145</Paragraphs>
  <Slides>24</Slides>
  <Notes>16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Choice rules</vt:lpstr>
      <vt:lpstr>A random utility model of binary choice</vt:lpstr>
      <vt:lpstr>Simple Binary Choice: Insurance</vt:lpstr>
      <vt:lpstr>Censored Health Satisfaction Scale</vt:lpstr>
      <vt:lpstr>Count Transformed to Indicator</vt:lpstr>
      <vt:lpstr>Redefined Multinomial Choice</vt:lpstr>
      <vt:lpstr>Random utility models of choice</vt:lpstr>
      <vt:lpstr>Choice rule</vt:lpstr>
      <vt:lpstr>A Model for Binary Choice</vt:lpstr>
      <vt:lpstr> </vt:lpstr>
      <vt:lpstr>Slide 11</vt:lpstr>
      <vt:lpstr>Slide 12</vt:lpstr>
      <vt:lpstr>What Can Be Learned from the Data?  (A Sample of Consumers, i = 1,…,N)</vt:lpstr>
      <vt:lpstr>Application: Health Care Usage</vt:lpstr>
      <vt:lpstr>Application</vt:lpstr>
      <vt:lpstr> Binary Choice Data</vt:lpstr>
      <vt:lpstr>An Econometric Model</vt:lpstr>
      <vt:lpstr>Logit model output</vt:lpstr>
      <vt:lpstr>Slide 19</vt:lpstr>
      <vt:lpstr>Extension to other choice settings</vt:lpstr>
      <vt:lpstr>Multiple attribute settings</vt:lpstr>
      <vt:lpstr>Multinomial choice settings</vt:lpstr>
      <vt:lpstr>Further extensions</vt:lpstr>
      <vt:lpstr>Cognitive connection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Choice rules</dc:title>
  <dc:creator>nisheeth</dc:creator>
  <cp:lastModifiedBy>nisheeth</cp:lastModifiedBy>
  <cp:revision>10</cp:revision>
  <dcterms:created xsi:type="dcterms:W3CDTF">2018-04-09T13:24:20Z</dcterms:created>
  <dcterms:modified xsi:type="dcterms:W3CDTF">2018-04-09T14:57:51Z</dcterms:modified>
</cp:coreProperties>
</file>