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8961-1DA3-4446-82A9-D473E315708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4F62-6D42-41E1-BC5E-3351EE51A53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.in/url?sa=i&amp;rct=j&amp;q=&amp;esrc=s&amp;source=images&amp;cd=&amp;cad=rja&amp;uact=8&amp;ved=2ahUKEwjw1ez-l7baAhXBo48KHV0uDcAQjRx6BAgAEAU&amp;url=https%3A%2F%2Fwww.newyorker.com%2Fmagazine%2F2007%2F04%2F16%2Fthe-interpreter-2&amp;psig=AOvVaw3qHImp0H-SiEKaUaeXOEVO&amp;ust=1523672340145724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.in/url?sa=i&amp;rct=j&amp;q=&amp;esrc=s&amp;source=images&amp;cd=&amp;cad=rja&amp;uact=8&amp;ved=2ahUKEwjToJXpmLbaAhWIrY8KHaBlDYwQjRx6BAgAEAU&amp;url=https%3A%2F%2Fwww.youtube.com%2Fwatch%3Fv%3DPmANoPbXiS0&amp;psig=AOvVaw23RTKxdwjwlF5C8wND9xqS&amp;ust=1523672573793782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cad=rja&amp;uact=8&amp;ved=2ahUKEwj5x-n4kLbaAhXDQY8KHUzcD4gQjRx6BAgAEAU&amp;url=http%3A%2F%2Fwww.harvardea.org%2Fevents%2F2015%2F10%2F26%2Firene-pepperberg&amp;psig=AOvVaw2yOHwfA7sWa-_mI4dbt8pH&amp;ust=1523670410811897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faculty of language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April 13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talked about the nature of representations</a:t>
            </a:r>
          </a:p>
          <a:p>
            <a:pPr lvl="1"/>
            <a:r>
              <a:rPr lang="en-US" dirty="0" smtClean="0"/>
              <a:t>We agreed that you can’t really have complex memories without verbal representations </a:t>
            </a:r>
          </a:p>
          <a:p>
            <a:pPr lvl="1"/>
            <a:r>
              <a:rPr lang="en-US" dirty="0" smtClean="0"/>
              <a:t>Animals, spectacularly elephants, have long memories</a:t>
            </a:r>
          </a:p>
          <a:p>
            <a:r>
              <a:rPr lang="en-US" dirty="0" smtClean="0"/>
              <a:t>Cornell’s elephant listening project has been putting together a vocabulary of elephant vocalizations for the past 20 years</a:t>
            </a:r>
          </a:p>
          <a:p>
            <a:pPr lvl="1"/>
            <a:r>
              <a:rPr lang="en-US" dirty="0" smtClean="0"/>
              <a:t>Vocalizations vary across elephant families, newborns pick up variants specific to their own mothers and allomothers</a:t>
            </a:r>
          </a:p>
          <a:p>
            <a:r>
              <a:rPr lang="en-US" dirty="0" smtClean="0"/>
              <a:t>Orca hunt in packs with very sophisticated hunting strategies, coordinated with calls</a:t>
            </a:r>
          </a:p>
          <a:p>
            <a:r>
              <a:rPr lang="en-US" dirty="0" smtClean="0"/>
              <a:t>Many other observations, but hard to separate truth from sentiment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 for interesting outliers that have been extensively trained</a:t>
            </a:r>
          </a:p>
          <a:p>
            <a:pPr lvl="1"/>
            <a:r>
              <a:rPr lang="en-US" dirty="0" smtClean="0"/>
              <a:t>Recursion doesn’t yet show up in animal language</a:t>
            </a:r>
          </a:p>
          <a:p>
            <a:r>
              <a:rPr lang="en-US" dirty="0" smtClean="0"/>
              <a:t>Other components of language, i.e. intent communication, sensory-motor coordination do show up in animal language</a:t>
            </a:r>
          </a:p>
          <a:p>
            <a:r>
              <a:rPr lang="en-US" dirty="0" smtClean="0"/>
              <a:t>Category 3 seems to be the most promising direction of research at this point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Counterpoint: the </a:t>
            </a:r>
            <a:r>
              <a:rPr lang="en-US" dirty="0" err="1" smtClean="0"/>
              <a:t>piraha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Piraha have among the simplest languages in the world</a:t>
            </a:r>
          </a:p>
          <a:p>
            <a:pPr lvl="1"/>
            <a:r>
              <a:rPr lang="en-US" dirty="0" smtClean="0"/>
              <a:t>Between 10-12 phonemes</a:t>
            </a:r>
          </a:p>
          <a:p>
            <a:r>
              <a:rPr lang="en-US" dirty="0" smtClean="0"/>
              <a:t>No number words</a:t>
            </a:r>
          </a:p>
          <a:p>
            <a:r>
              <a:rPr lang="en-US" dirty="0" smtClean="0"/>
              <a:t>No color words</a:t>
            </a:r>
          </a:p>
          <a:p>
            <a:r>
              <a:rPr lang="en-US" dirty="0" smtClean="0"/>
              <a:t>No way of talking about the past</a:t>
            </a:r>
          </a:p>
          <a:p>
            <a:r>
              <a:rPr lang="en-US" dirty="0" smtClean="0"/>
              <a:t>No recursion!!?</a:t>
            </a:r>
            <a:endParaRPr lang="en-GB" dirty="0"/>
          </a:p>
        </p:txBody>
      </p:sp>
      <p:pic>
        <p:nvPicPr>
          <p:cNvPr id="22530" name="Picture 2" descr="Image result for piraha langu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62200"/>
            <a:ext cx="4251266" cy="2895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0" y="6400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https://www.newyorker.com/magazine/2007/04/16/the-interpreter-2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relativity gold mine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Piraha have no way of talking about things that are not seen</a:t>
            </a:r>
          </a:p>
          <a:p>
            <a:r>
              <a:rPr lang="en-US" dirty="0" smtClean="0"/>
              <a:t>No notion of coercion</a:t>
            </a:r>
          </a:p>
          <a:p>
            <a:r>
              <a:rPr lang="en-US" dirty="0" smtClean="0"/>
              <a:t>No political organization</a:t>
            </a:r>
          </a:p>
          <a:p>
            <a:r>
              <a:rPr lang="en-US" dirty="0" smtClean="0"/>
              <a:t>Very active area of research</a:t>
            </a:r>
          </a:p>
          <a:p>
            <a:r>
              <a:rPr lang="en-US" dirty="0" smtClean="0"/>
              <a:t>Some claims likely overblown</a:t>
            </a:r>
          </a:p>
        </p:txBody>
      </p:sp>
      <p:pic>
        <p:nvPicPr>
          <p:cNvPr id="25602" name="Picture 2" descr="Image result for ankhon dekhi movi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7400" y="2209801"/>
            <a:ext cx="4470399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of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Mapping between sound and meaning</a:t>
            </a:r>
          </a:p>
          <a:p>
            <a:r>
              <a:rPr lang="en-US" dirty="0" smtClean="0"/>
              <a:t>In a broad sense </a:t>
            </a:r>
          </a:p>
          <a:p>
            <a:pPr lvl="1"/>
            <a:r>
              <a:rPr lang="en-US" dirty="0" smtClean="0"/>
              <a:t>A sensory-motor apparatus</a:t>
            </a:r>
          </a:p>
          <a:p>
            <a:pPr lvl="1"/>
            <a:r>
              <a:rPr lang="en-US" dirty="0" smtClean="0"/>
              <a:t>A conceptual-intentional controller</a:t>
            </a:r>
          </a:p>
          <a:p>
            <a:pPr lvl="1"/>
            <a:r>
              <a:rPr lang="en-US" dirty="0" smtClean="0"/>
              <a:t>A computational interface between them</a:t>
            </a:r>
          </a:p>
          <a:p>
            <a:pPr lvl="2"/>
            <a:r>
              <a:rPr lang="en-US" dirty="0" smtClean="0"/>
              <a:t>Permits production (‘colorless green ideas sleep furiously’)</a:t>
            </a:r>
          </a:p>
          <a:p>
            <a:pPr lvl="2"/>
            <a:r>
              <a:rPr lang="en-US" dirty="0" smtClean="0"/>
              <a:t>Permits displacement (‘I don’t think he has changed his mind since I saw him last year’)</a:t>
            </a:r>
          </a:p>
          <a:p>
            <a:r>
              <a:rPr lang="en-US" dirty="0" smtClean="0"/>
              <a:t>In a narrow sense</a:t>
            </a:r>
          </a:p>
          <a:p>
            <a:pPr lvl="1"/>
            <a:r>
              <a:rPr lang="en-US" dirty="0" smtClean="0"/>
              <a:t>Just the computational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computational problem</a:t>
            </a:r>
            <a:endParaRPr lang="en-GB" dirty="0"/>
          </a:p>
        </p:txBody>
      </p:sp>
      <p:pic>
        <p:nvPicPr>
          <p:cNvPr id="2050" name="Picture 2" descr="Fig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95400"/>
            <a:ext cx="4038600" cy="5102098"/>
          </a:xfrm>
          <a:prstGeom prst="rect">
            <a:avLst/>
          </a:prstGeom>
          <a:noFill/>
        </p:spPr>
      </p:pic>
      <p:pic>
        <p:nvPicPr>
          <p:cNvPr id="2052" name="Picture 4" descr="Fig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981200"/>
            <a:ext cx="4953000" cy="36480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43400" y="6019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has expressivity greater than CSG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computational problem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Poverty of stimulus</a:t>
            </a:r>
          </a:p>
          <a:p>
            <a:r>
              <a:rPr lang="en-US" dirty="0" smtClean="0"/>
              <a:t>No negative examples</a:t>
            </a:r>
          </a:p>
          <a:p>
            <a:r>
              <a:rPr lang="en-US" dirty="0" smtClean="0"/>
              <a:t>Degenerate input</a:t>
            </a:r>
          </a:p>
          <a:p>
            <a:pPr lvl="1"/>
            <a:r>
              <a:rPr lang="en-US" dirty="0" smtClean="0"/>
              <a:t>Does not describe full scope of what is possible within grammatical rules</a:t>
            </a:r>
          </a:p>
          <a:p>
            <a:pPr lvl="2"/>
            <a:r>
              <a:rPr lang="en-US" dirty="0" smtClean="0"/>
              <a:t>What do you think, when he came to your room yesterday, he was doing?</a:t>
            </a:r>
          </a:p>
          <a:p>
            <a:pPr lvl="2"/>
            <a:r>
              <a:rPr lang="en-US" dirty="0" smtClean="0"/>
              <a:t>What did you make, when he came to your room yesterday, he was doing?</a:t>
            </a:r>
          </a:p>
          <a:p>
            <a:pPr lvl="1"/>
            <a:r>
              <a:rPr lang="en-US" dirty="0" smtClean="0"/>
              <a:t>Inputs frequently contain errors</a:t>
            </a:r>
          </a:p>
          <a:p>
            <a:r>
              <a:rPr lang="en-US" dirty="0" smtClean="0"/>
              <a:t>Large differences in frequency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61975"/>
            <a:ext cx="61436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864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(Hauser, Chomsky &amp; Fitch, 2002)</a:t>
            </a:r>
            <a:endParaRPr lang="en-GB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Prominent hypotheses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Category 1 – FLB is homologous to animal communication. Aspects of FLB exist in nonhuman animals</a:t>
            </a:r>
          </a:p>
          <a:p>
            <a:r>
              <a:rPr lang="en-US" dirty="0" smtClean="0"/>
              <a:t>Category 2 – FLB is a uniquely human adaptation.</a:t>
            </a:r>
          </a:p>
          <a:p>
            <a:r>
              <a:rPr lang="en-US" dirty="0" smtClean="0"/>
              <a:t>Category 3 – FLN is a uniquely human adaptation, FLB aspects are present in both humans and nonhumans</a:t>
            </a:r>
          </a:p>
          <a:p>
            <a:pPr lvl="1"/>
            <a:r>
              <a:rPr lang="en-US" dirty="0" smtClean="0"/>
              <a:t>Chomsky’s Universal Grammar hypothesis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FLN?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  <a:p>
            <a:pPr lvl="1"/>
            <a:r>
              <a:rPr lang="en-US" dirty="0" smtClean="0"/>
              <a:t>Productivity</a:t>
            </a:r>
          </a:p>
          <a:p>
            <a:pPr lvl="1"/>
            <a:r>
              <a:rPr lang="en-US" dirty="0" smtClean="0"/>
              <a:t>Displacement</a:t>
            </a:r>
          </a:p>
          <a:p>
            <a:r>
              <a:rPr lang="en-US" dirty="0" smtClean="0"/>
              <a:t>Both possible via recursion</a:t>
            </a:r>
          </a:p>
          <a:p>
            <a:r>
              <a:rPr lang="en-US" dirty="0" smtClean="0"/>
              <a:t>Claim: all human languages contain recursion</a:t>
            </a:r>
          </a:p>
          <a:p>
            <a:r>
              <a:rPr lang="en-US" dirty="0" smtClean="0"/>
              <a:t>Claim: animal languages don’t contain recursion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 research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Animals can be trained to respond to complex questions</a:t>
            </a:r>
          </a:p>
          <a:p>
            <a:r>
              <a:rPr lang="en-US" dirty="0" smtClean="0"/>
              <a:t>Experimental settings very susceptible to the </a:t>
            </a:r>
            <a:r>
              <a:rPr lang="en-US" i="1" dirty="0" smtClean="0"/>
              <a:t>Clever Hans</a:t>
            </a:r>
            <a:r>
              <a:rPr lang="en-US" dirty="0" smtClean="0"/>
              <a:t> effect</a:t>
            </a:r>
          </a:p>
          <a:p>
            <a:r>
              <a:rPr lang="en-US" dirty="0" smtClean="0"/>
              <a:t>Are they genuinely learning language, or stimulus-response mappings adequate for a simple hypothesis space? (Terrace, 1973)</a:t>
            </a:r>
            <a:endParaRPr lang="en-GB" dirty="0"/>
          </a:p>
        </p:txBody>
      </p:sp>
      <p:pic>
        <p:nvPicPr>
          <p:cNvPr id="18434" name="Picture 2" descr="https://upload.wikimedia.org/wikipedia/commons/e/e3/CleverH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425" y="2286000"/>
            <a:ext cx="4427375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 the parrot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Irene Pepperberg developed a new way of teaching parrots language</a:t>
            </a:r>
          </a:p>
          <a:p>
            <a:pPr lvl="1"/>
            <a:r>
              <a:rPr lang="en-US" dirty="0" smtClean="0"/>
              <a:t>Model/rival method</a:t>
            </a:r>
          </a:p>
          <a:p>
            <a:r>
              <a:rPr lang="en-US" dirty="0" smtClean="0"/>
              <a:t>Over 30 years, Alex learned to distinguish</a:t>
            </a:r>
          </a:p>
          <a:p>
            <a:pPr lvl="1"/>
            <a:r>
              <a:rPr lang="en-US" dirty="0" smtClean="0"/>
              <a:t>7 colors</a:t>
            </a:r>
          </a:p>
          <a:p>
            <a:pPr lvl="1"/>
            <a:r>
              <a:rPr lang="en-US" dirty="0" smtClean="0"/>
              <a:t>5 shapes</a:t>
            </a:r>
          </a:p>
          <a:p>
            <a:pPr lvl="1"/>
            <a:r>
              <a:rPr lang="en-US" dirty="0" smtClean="0"/>
              <a:t>Bigger/smaller, same/different</a:t>
            </a:r>
          </a:p>
          <a:p>
            <a:r>
              <a:rPr lang="en-US" dirty="0" smtClean="0"/>
              <a:t>Also learned to ask questions, answer questions with clarifications and combine words to describe a new object</a:t>
            </a:r>
          </a:p>
          <a:p>
            <a:r>
              <a:rPr lang="en-GB" dirty="0" smtClean="0"/>
              <a:t>https://www.youtube.com/watch?v=ldYkFdu5FJk</a:t>
            </a:r>
            <a:endParaRPr lang="en-GB" dirty="0"/>
          </a:p>
        </p:txBody>
      </p:sp>
      <p:pic>
        <p:nvPicPr>
          <p:cNvPr id="21506" name="Picture 2" descr="Image result for irene pepperber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514600"/>
            <a:ext cx="4021666" cy="2895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61838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similar project with bonobos, watch Sue Savage-</a:t>
            </a:r>
            <a:r>
              <a:rPr lang="en-US" dirty="0" err="1" smtClean="0"/>
              <a:t>Rumbaugh’s</a:t>
            </a:r>
            <a:r>
              <a:rPr lang="en-US" dirty="0" smtClean="0"/>
              <a:t> TED talk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540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faculty of language</vt:lpstr>
      <vt:lpstr>Faculty of language</vt:lpstr>
      <vt:lpstr>The computational problem</vt:lpstr>
      <vt:lpstr>The computational problem</vt:lpstr>
      <vt:lpstr>Slide 5</vt:lpstr>
      <vt:lpstr>Prominent hypotheses</vt:lpstr>
      <vt:lpstr>What constitutes FLN?</vt:lpstr>
      <vt:lpstr>Animal language research</vt:lpstr>
      <vt:lpstr>Alex the parrot</vt:lpstr>
      <vt:lpstr>Animal language</vt:lpstr>
      <vt:lpstr>Animal language summary</vt:lpstr>
      <vt:lpstr>Counterpoint: the piraha</vt:lpstr>
      <vt:lpstr>Linguistic relativity gold mine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faculty of language</dc:title>
  <dc:creator>nisheeth</dc:creator>
  <cp:lastModifiedBy>nisheeth</cp:lastModifiedBy>
  <cp:revision>11</cp:revision>
  <dcterms:created xsi:type="dcterms:W3CDTF">2018-04-13T00:48:40Z</dcterms:created>
  <dcterms:modified xsi:type="dcterms:W3CDTF">2018-04-13T02:25:32Z</dcterms:modified>
</cp:coreProperties>
</file>