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58F5-CB9F-40A4-8DD0-5EE786A029C9}" type="datetimeFigureOut">
              <a:rPr lang="en-GB" smtClean="0"/>
              <a:pPr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DDBD-E63B-4ED4-85D7-7B348F68D5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Poverty </a:t>
            </a:r>
            <a:r>
              <a:rPr lang="en-US" dirty="0" smtClean="0"/>
              <a:t>of </a:t>
            </a:r>
            <a:r>
              <a:rPr lang="en-US" dirty="0" smtClean="0"/>
              <a:t>stimulus: argument &amp; explanations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April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Gold 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string s</a:t>
            </a:r>
            <a:r>
              <a:rPr lang="en-US" baseline="-25000" dirty="0" smtClean="0"/>
              <a:t>1</a:t>
            </a:r>
            <a:r>
              <a:rPr lang="en-US" dirty="0" smtClean="0"/>
              <a:t> that in itself represents one of the languages L</a:t>
            </a:r>
            <a:r>
              <a:rPr lang="en-US" baseline="-25000" dirty="0" smtClean="0"/>
              <a:t>1</a:t>
            </a:r>
            <a:r>
              <a:rPr lang="en-US" dirty="0" smtClean="0"/>
              <a:t> in </a:t>
            </a:r>
            <a:r>
              <a:rPr lang="en-US" b="1" dirty="0" smtClean="0"/>
              <a:t>L</a:t>
            </a:r>
          </a:p>
          <a:p>
            <a:r>
              <a:rPr lang="en-US" dirty="0" smtClean="0"/>
              <a:t>Stick with this presentation until the learner starts predicting L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Then switch to sequences that predict a different language L</a:t>
            </a:r>
            <a:r>
              <a:rPr lang="en-US" baseline="-25000" dirty="0" smtClean="0"/>
              <a:t>2</a:t>
            </a:r>
            <a:r>
              <a:rPr lang="en-US" dirty="0" smtClean="0"/>
              <a:t> consisting of {s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 }</a:t>
            </a:r>
            <a:r>
              <a:rPr lang="en-US" baseline="-25000" dirty="0" smtClean="0"/>
              <a:t>  </a:t>
            </a:r>
          </a:p>
          <a:p>
            <a:r>
              <a:rPr lang="en-US" dirty="0" smtClean="0"/>
              <a:t>And so on</a:t>
            </a:r>
          </a:p>
          <a:p>
            <a:r>
              <a:rPr lang="en-US" dirty="0" smtClean="0"/>
              <a:t>Algorithm will only ever predict L</a:t>
            </a:r>
            <a:r>
              <a:rPr lang="en-US" baseline="-25000" dirty="0" smtClean="0"/>
              <a:t>i</a:t>
            </a:r>
            <a:r>
              <a:rPr lang="en-US" dirty="0" smtClean="0"/>
              <a:t>, never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inf</a:t>
            </a:r>
            <a:endParaRPr lang="en-GB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recursive language has a recursive function that enumerates its string set</a:t>
            </a:r>
          </a:p>
          <a:p>
            <a:pPr lvl="1"/>
            <a:r>
              <a:rPr lang="en-US" dirty="0" smtClean="0"/>
              <a:t>All languages with formal grammars are recursive</a:t>
            </a:r>
          </a:p>
          <a:p>
            <a:r>
              <a:rPr lang="en-US" dirty="0" smtClean="0"/>
              <a:t>Live at the top of the Chomsky hierarchy</a:t>
            </a:r>
            <a:endParaRPr lang="en-GB" dirty="0"/>
          </a:p>
        </p:txBody>
      </p:sp>
      <p:pic>
        <p:nvPicPr>
          <p:cNvPr id="1026" name="Picture 2" descr="The Chomsky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749" y="2438401"/>
            <a:ext cx="3697550" cy="2667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724400" y="5410200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By J. Finkelstein - Own work, CC BY-SA 3.0, https://commons.wikimedia.org/w/index.php?curid=9405226</a:t>
            </a:r>
            <a:endParaRPr lang="en-GB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grammars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formal grammars?</a:t>
            </a:r>
          </a:p>
          <a:p>
            <a:pPr lvl="1"/>
            <a:r>
              <a:rPr lang="en-US" dirty="0" smtClean="0"/>
              <a:t>Grammars recursively define string sets of the corresponding languages</a:t>
            </a:r>
          </a:p>
          <a:p>
            <a:pPr lvl="1"/>
            <a:r>
              <a:rPr lang="en-US" dirty="0" smtClean="0"/>
              <a:t>Specified using non-terminal symbols (capital letters), terminal symbols (small letters) and a start symbol (S)</a:t>
            </a:r>
          </a:p>
          <a:p>
            <a:pPr lvl="1"/>
            <a:r>
              <a:rPr lang="en-US" dirty="0" smtClean="0"/>
              <a:t>Production rules are applied recursively until no non-terminal symbols remain</a:t>
            </a:r>
          </a:p>
          <a:p>
            <a:pPr lvl="1"/>
            <a:r>
              <a:rPr lang="en-US" dirty="0" smtClean="0"/>
              <a:t>For example</a:t>
            </a:r>
          </a:p>
          <a:p>
            <a:pPr lvl="2"/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 aSb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  ba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Yields infinite language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30000" dirty="0" err="1" smtClean="0">
                <a:sym typeface="Wingdings" pitchFamily="2" charset="2"/>
              </a:rPr>
              <a:t>n</a:t>
            </a:r>
            <a:r>
              <a:rPr lang="en-US" dirty="0" err="1" smtClean="0">
                <a:sym typeface="Wingdings" pitchFamily="2" charset="2"/>
              </a:rPr>
              <a:t>bab</a:t>
            </a:r>
            <a:r>
              <a:rPr lang="en-US" baseline="30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| n&gt;=0}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 hierarchy of grammars influential in both computer science and linguistics</a:t>
            </a:r>
          </a:p>
          <a:p>
            <a:r>
              <a:rPr lang="en-US" dirty="0" smtClean="0"/>
              <a:t>Defined by restrictions on production rules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124200"/>
          <a:ext cx="7848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Grammar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 rule</a:t>
                      </a:r>
                      <a:endParaRPr lang="en-GB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Unrestricted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restrictions</a:t>
                      </a:r>
                      <a:endParaRPr lang="en-GB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Context-sensitive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 rules sandwiched by contextual symbols</a:t>
                      </a:r>
                      <a:endParaRPr lang="en-GB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Context-free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LHS can have only single non-terminals</a:t>
                      </a:r>
                      <a:endParaRPr lang="en-GB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LHS single non-terminal, RHS single terminal possibly followed by a non-terminal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172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languages are mostly context-free, natural languages are weakly context-sensitive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Gold’s recursive language result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Recursive languages are identifiable in the limit if the learner has access to both positive and negative evidence for each string in the sequence</a:t>
            </a:r>
            <a:endParaRPr lang="en-GB" dirty="0"/>
          </a:p>
          <a:p>
            <a:r>
              <a:rPr lang="en-US" dirty="0" smtClean="0"/>
              <a:t>Proof sketch</a:t>
            </a:r>
          </a:p>
          <a:p>
            <a:pPr lvl="1"/>
            <a:r>
              <a:rPr lang="en-US" dirty="0" smtClean="0"/>
              <a:t>Sequence now presented with membership labels</a:t>
            </a:r>
          </a:p>
          <a:p>
            <a:pPr lvl="1"/>
            <a:r>
              <a:rPr lang="en-US" dirty="0" smtClean="0"/>
              <a:t>Learning algorithm maintains list of all possible representations of language L</a:t>
            </a:r>
          </a:p>
          <a:p>
            <a:pPr lvl="1"/>
            <a:r>
              <a:rPr lang="en-US" dirty="0" smtClean="0"/>
              <a:t>Returns first representation compatible with data</a:t>
            </a:r>
          </a:p>
          <a:p>
            <a:pPr lvl="1"/>
            <a:r>
              <a:rPr lang="en-US" dirty="0" smtClean="0"/>
              <a:t>At some point, one of the data samples will rule out all representations that precede representation G, and all samples that follow this one will be compatible with G</a:t>
            </a:r>
          </a:p>
          <a:p>
            <a:pPr lvl="1"/>
            <a:r>
              <a:rPr lang="en-US" dirty="0" smtClean="0"/>
              <a:t>Thus, the learner will make a finite number of errors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Cognitive implications of the IIL genre of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Natural languages are at least as complex as languages generated from context-free grammars</a:t>
            </a:r>
          </a:p>
          <a:p>
            <a:r>
              <a:rPr lang="en-US" dirty="0" smtClean="0"/>
              <a:t>Given </a:t>
            </a:r>
            <a:r>
              <a:rPr lang="en-US" dirty="0" smtClean="0"/>
              <a:t>only positive examples, class of learnable natural languages is restricted or,</a:t>
            </a:r>
          </a:p>
          <a:p>
            <a:r>
              <a:rPr lang="en-US" dirty="0" smtClean="0"/>
              <a:t>Children have access to negative evidence during language learning, or</a:t>
            </a:r>
          </a:p>
          <a:p>
            <a:r>
              <a:rPr lang="en-US" dirty="0" smtClean="0"/>
              <a:t>Set of possible data presentations is limited to facilitate learning, or</a:t>
            </a:r>
          </a:p>
          <a:p>
            <a:r>
              <a:rPr lang="en-US" dirty="0" smtClean="0"/>
              <a:t>Humans possess innate priors on language syntax that permits learning of richer languages than data permit (UG hypothesis)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IIL </a:t>
            </a:r>
            <a:r>
              <a:rPr lang="en-US" dirty="0" smtClean="0">
                <a:sym typeface="Wingdings" pitchFamily="2" charset="2"/>
              </a:rPr>
              <a:t> poverty of stimulus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compelling one finds the poverty of stimulus argument depends on how compelling one finds IIL as a model of learning</a:t>
            </a:r>
          </a:p>
          <a:p>
            <a:r>
              <a:rPr lang="en-US" dirty="0" smtClean="0"/>
              <a:t>Learning in the infinite limit is not a solid model for human learning</a:t>
            </a:r>
          </a:p>
          <a:p>
            <a:r>
              <a:rPr lang="en-US" dirty="0" smtClean="0"/>
              <a:t>Learning results are proved under heavily adversarial conditions</a:t>
            </a:r>
          </a:p>
          <a:p>
            <a:pPr lvl="1"/>
            <a:r>
              <a:rPr lang="en-US" dirty="0" smtClean="0"/>
              <a:t>Humans learn in nurturing conditions, with teachers trying to maximize rate of language growth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 implications on language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Humans do learn how to use language displaced from empirical content</a:t>
            </a:r>
          </a:p>
          <a:p>
            <a:r>
              <a:rPr lang="en-US" dirty="0" smtClean="0"/>
              <a:t>Therefore, this learning has to be grammatical structure learning, not string set learning</a:t>
            </a:r>
          </a:p>
          <a:p>
            <a:r>
              <a:rPr lang="en-US" dirty="0" smtClean="0"/>
              <a:t>Environment, biology, and culture likely impose constraints on data presentation during language learning</a:t>
            </a:r>
          </a:p>
          <a:p>
            <a:pPr lvl="1"/>
            <a:r>
              <a:rPr lang="en-US" dirty="0" smtClean="0"/>
              <a:t>The relative role of these elements in facilitating language learning is still not resolved</a:t>
            </a:r>
          </a:p>
          <a:p>
            <a:pPr lvl="1"/>
            <a:r>
              <a:rPr lang="en-US" dirty="0" smtClean="0"/>
              <a:t>The Chomsky FLN UG hypothesis is consistent with limited animal ability to learn recursive language</a:t>
            </a:r>
          </a:p>
          <a:p>
            <a:pPr lvl="1"/>
            <a:r>
              <a:rPr lang="en-US" dirty="0" smtClean="0"/>
              <a:t>In the next class, we will see some models of cultural evolution that inform our sense of how languages are learned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learning is influenced by constraints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85800" y="4572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429000" y="1905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Biology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791200" y="4572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Culture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3581400" y="3352800"/>
            <a:ext cx="1752600" cy="1066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Constraints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7"/>
            <a:endCxn id="7" idx="2"/>
          </p:cNvCxnSpPr>
          <p:nvPr/>
        </p:nvCxnSpPr>
        <p:spPr>
          <a:xfrm flipV="1">
            <a:off x="2441901" y="3886200"/>
            <a:ext cx="1139499" cy="7973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>
            <a:off x="4457700" y="26670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6"/>
          </p:cNvCxnSpPr>
          <p:nvPr/>
        </p:nvCxnSpPr>
        <p:spPr>
          <a:xfrm flipH="1" flipV="1">
            <a:off x="5334000" y="3886200"/>
            <a:ext cx="758499" cy="7973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they?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and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UG hypothesis argues that people are born with most language syntax built in as generative principles</a:t>
            </a:r>
          </a:p>
          <a:p>
            <a:pPr lvl="1"/>
            <a:r>
              <a:rPr lang="en-US" dirty="0" smtClean="0"/>
              <a:t>Syntactic transformations must preserve structure</a:t>
            </a:r>
          </a:p>
          <a:p>
            <a:pPr lvl="1"/>
            <a:r>
              <a:rPr lang="en-US" dirty="0" smtClean="0"/>
              <a:t>A noun can only be replaced by a designated replacement, not an arbitrary noun, for the meaning of the sentence to remain fixed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Role of experience limited to tuning parameters </a:t>
            </a:r>
          </a:p>
          <a:p>
            <a:pPr lvl="1"/>
            <a:r>
              <a:rPr lang="en-US" dirty="0" smtClean="0"/>
              <a:t>Is language head-initial or head-final?</a:t>
            </a:r>
          </a:p>
          <a:p>
            <a:pPr lvl="1"/>
            <a:r>
              <a:rPr lang="en-US" dirty="0" smtClean="0"/>
              <a:t>Is language polysynthetic?</a:t>
            </a:r>
          </a:p>
          <a:p>
            <a:pPr lvl="1"/>
            <a:r>
              <a:rPr lang="en-US" dirty="0" smtClean="0"/>
              <a:t>Does subject precede or succeed the head?</a:t>
            </a:r>
          </a:p>
          <a:p>
            <a:pPr lvl="1"/>
            <a:r>
              <a:rPr lang="en-US" dirty="0" smtClean="0"/>
              <a:t>Phrases without explicit subjects possible?</a:t>
            </a:r>
          </a:p>
          <a:p>
            <a:pPr lvl="1"/>
            <a:r>
              <a:rPr lang="en-US" dirty="0" smtClean="0"/>
              <a:t>Many others …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Studies formal limits of abstract learnability under assumptions</a:t>
            </a:r>
          </a:p>
          <a:p>
            <a:r>
              <a:rPr lang="en-US" dirty="0" smtClean="0"/>
              <a:t>Assumptions define the learning </a:t>
            </a:r>
            <a:r>
              <a:rPr lang="en-US" i="1" dirty="0" smtClean="0"/>
              <a:t>process</a:t>
            </a:r>
            <a:r>
              <a:rPr lang="en-US" dirty="0" smtClean="0"/>
              <a:t> and input data </a:t>
            </a:r>
            <a:r>
              <a:rPr lang="en-US" i="1" dirty="0" smtClean="0"/>
              <a:t>representations</a:t>
            </a:r>
          </a:p>
          <a:p>
            <a:r>
              <a:rPr lang="en-US" dirty="0" smtClean="0"/>
              <a:t>Learning theory results tell us what types of data-symbol maps observers can and can’t learn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consensus on parameters and principles</a:t>
            </a:r>
          </a:p>
          <a:p>
            <a:r>
              <a:rPr lang="en-US" dirty="0" smtClean="0"/>
              <a:t>Lack of imagination about the source of language similarities</a:t>
            </a:r>
          </a:p>
          <a:p>
            <a:r>
              <a:rPr lang="en-US" dirty="0" smtClean="0"/>
              <a:t>Real-world languages are very diverse</a:t>
            </a:r>
          </a:p>
          <a:p>
            <a:pPr lvl="1"/>
            <a:r>
              <a:rPr lang="en-US" dirty="0" smtClean="0"/>
              <a:t>Hard to find linguistic principles constant across English and </a:t>
            </a:r>
            <a:r>
              <a:rPr lang="en-US" i="1" dirty="0" smtClean="0"/>
              <a:t>piraha </a:t>
            </a:r>
            <a:endParaRPr lang="en-US" dirty="0" smtClean="0"/>
          </a:p>
          <a:p>
            <a:r>
              <a:rPr lang="en-US" dirty="0" smtClean="0"/>
              <a:t>Recursion and grammatical complexity much rarer in spoken languages than written languages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– cultural 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 acquisition studies how children acquire language</a:t>
            </a:r>
          </a:p>
          <a:p>
            <a:r>
              <a:rPr lang="en-US" dirty="0" smtClean="0"/>
              <a:t>Language evolution studies how a language ends up acquiring the properties it does in the first place</a:t>
            </a:r>
          </a:p>
          <a:p>
            <a:r>
              <a:rPr lang="en-US" dirty="0" smtClean="0"/>
              <a:t>Evolutionary model of language </a:t>
            </a:r>
          </a:p>
          <a:p>
            <a:pPr lvl="1"/>
            <a:r>
              <a:rPr lang="en-US" dirty="0" smtClean="0"/>
              <a:t>There are finite number of grammars in the world</a:t>
            </a:r>
          </a:p>
          <a:p>
            <a:pPr lvl="1"/>
            <a:r>
              <a:rPr lang="en-US" dirty="0" smtClean="0"/>
              <a:t>Newcomers learn grammar from the population</a:t>
            </a:r>
          </a:p>
          <a:p>
            <a:pPr lvl="1"/>
            <a:r>
              <a:rPr lang="en-US" dirty="0" smtClean="0"/>
              <a:t>More successful grammars have a higher probability of being learned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language evolution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Nowak et al formalized these assumptions to show that</a:t>
            </a:r>
          </a:p>
          <a:p>
            <a:pPr lvl="1"/>
            <a:r>
              <a:rPr lang="en-US" dirty="0" smtClean="0"/>
              <a:t>For a majority of individuals in a population to acquire the same grammar, there has to be a lower bound on the probability of a learner acquiring its parent’s grammar correctly</a:t>
            </a:r>
          </a:p>
          <a:p>
            <a:pPr lvl="1"/>
            <a:r>
              <a:rPr lang="en-US" dirty="0" smtClean="0"/>
              <a:t>This lower bound is proportional to the number of sample sentences a child needs to achieve learning success</a:t>
            </a:r>
          </a:p>
          <a:p>
            <a:r>
              <a:rPr lang="en-US" dirty="0" smtClean="0"/>
              <a:t>If we assume that all languages are equally expressive and equally distinct</a:t>
            </a:r>
          </a:p>
          <a:p>
            <a:r>
              <a:rPr lang="en-US" dirty="0" smtClean="0"/>
              <a:t>Lower bound on sentence count is proportional to total number of possible grammars</a:t>
            </a:r>
          </a:p>
          <a:p>
            <a:r>
              <a:rPr lang="en-US" dirty="0" smtClean="0"/>
              <a:t>Conclusion: reasonable lower bound only achievable given a small total number of possible grammars </a:t>
            </a:r>
            <a:r>
              <a:rPr lang="en-US" dirty="0" smtClean="0">
                <a:sym typeface="Wingdings" pitchFamily="2" charset="2"/>
              </a:rPr>
              <a:t> UG!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challenge: iterated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insight: language learning is a special form of learning</a:t>
            </a:r>
          </a:p>
          <a:p>
            <a:pPr lvl="1"/>
            <a:r>
              <a:rPr lang="en-US" dirty="0" smtClean="0"/>
              <a:t>Output of one stage of learning is input to the next stage of learning</a:t>
            </a:r>
          </a:p>
          <a:p>
            <a:pPr lvl="1"/>
            <a:r>
              <a:rPr lang="en-US" dirty="0" smtClean="0"/>
              <a:t>In iterated learning, the target to be learned itself changes over time</a:t>
            </a:r>
          </a:p>
          <a:p>
            <a:pPr lvl="1"/>
            <a:r>
              <a:rPr lang="en-US" dirty="0" smtClean="0"/>
              <a:t>Claim: languages simplify their structure over generations to improve the chances of new generations learning their grammar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Zuidema’s formal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Investigate grammar induction under the restriction that grammars are CFG</a:t>
            </a:r>
          </a:p>
          <a:p>
            <a:r>
              <a:rPr lang="en-US" dirty="0" smtClean="0"/>
              <a:t>Three step algorithm</a:t>
            </a:r>
          </a:p>
          <a:p>
            <a:pPr lvl="1"/>
            <a:r>
              <a:rPr lang="en-US" dirty="0" smtClean="0"/>
              <a:t>Incorporation: add production rules to grammar until all input strings are represented</a:t>
            </a:r>
          </a:p>
          <a:p>
            <a:pPr lvl="1"/>
            <a:r>
              <a:rPr lang="en-US" dirty="0" smtClean="0"/>
              <a:t>Compression: substitute frequent and long substrings with non-terminals</a:t>
            </a:r>
          </a:p>
          <a:p>
            <a:pPr lvl="2"/>
            <a:r>
              <a:rPr lang="en-US" dirty="0" smtClean="0"/>
              <a:t>For each valid substring on the RHS of all rules</a:t>
            </a:r>
          </a:p>
          <a:p>
            <a:pPr lvl="3"/>
            <a:r>
              <a:rPr lang="en-US" dirty="0" smtClean="0"/>
              <a:t>Calculate the compression effect </a:t>
            </a:r>
            <a:r>
              <a:rPr lang="en-US" i="1" dirty="0" smtClean="0"/>
              <a:t>v(z)</a:t>
            </a:r>
            <a:r>
              <a:rPr lang="en-US" dirty="0" smtClean="0"/>
              <a:t> of substituting the substring </a:t>
            </a:r>
            <a:r>
              <a:rPr lang="en-US" i="1" dirty="0" smtClean="0"/>
              <a:t>z</a:t>
            </a:r>
            <a:r>
              <a:rPr lang="en-US" dirty="0" smtClean="0"/>
              <a:t> with a non-terminal </a:t>
            </a:r>
            <a:r>
              <a:rPr lang="en-US" i="1" dirty="0" smtClean="0"/>
              <a:t>A </a:t>
            </a:r>
            <a:endParaRPr lang="en-US" dirty="0" smtClean="0"/>
          </a:p>
          <a:p>
            <a:pPr lvl="2"/>
            <a:r>
              <a:rPr lang="en-US" dirty="0" smtClean="0"/>
              <a:t>Replace all occurrences of substring </a:t>
            </a:r>
            <a:r>
              <a:rPr lang="en-US" i="1" dirty="0" smtClean="0"/>
              <a:t>z’ = argmax</a:t>
            </a:r>
            <a:r>
              <a:rPr lang="en-US" i="1" baseline="-25000" dirty="0" smtClean="0"/>
              <a:t>z</a:t>
            </a:r>
            <a:r>
              <a:rPr lang="en-US" i="1" dirty="0" smtClean="0"/>
              <a:t> v(z)</a:t>
            </a:r>
            <a:r>
              <a:rPr lang="en-US" dirty="0" smtClean="0"/>
              <a:t> if </a:t>
            </a:r>
            <a:r>
              <a:rPr lang="en-US" i="1" dirty="0" smtClean="0"/>
              <a:t>v(z’)&gt;0</a:t>
            </a:r>
          </a:p>
          <a:p>
            <a:pPr lvl="2"/>
            <a:r>
              <a:rPr lang="en-US" dirty="0" smtClean="0"/>
              <a:t>Add a rule A </a:t>
            </a:r>
            <a:r>
              <a:rPr lang="en-US" dirty="0" smtClean="0">
                <a:sym typeface="Wingdings" pitchFamily="2" charset="2"/>
              </a:rPr>
              <a:t> z’ to the grammar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Repeat until no more compression (change in number of symbols)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Generalization: equate non-terminals, such that the grammar becomes smaller 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for every combination of two non-terminals </a:t>
            </a:r>
            <a:r>
              <a:rPr lang="en-US" i="1" dirty="0" smtClean="0">
                <a:sym typeface="Wingdings" pitchFamily="2" charset="2"/>
              </a:rPr>
              <a:t>A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i="1" dirty="0" smtClean="0">
                <a:sym typeface="Wingdings" pitchFamily="2" charset="2"/>
              </a:rPr>
              <a:t>B, 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Calculate compression effect of equating A and B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Equate the maximally compressing combination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Replace one of the non-terminals with the other in the grammar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Repeat until the grammar does not change any more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grammar induction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First agent induces grammar from </a:t>
            </a:r>
            <a:r>
              <a:rPr lang="en-US" i="1" dirty="0" smtClean="0"/>
              <a:t>E </a:t>
            </a:r>
            <a:r>
              <a:rPr lang="en-US" dirty="0" smtClean="0"/>
              <a:t>randomly generated strings</a:t>
            </a:r>
          </a:p>
          <a:p>
            <a:pPr lvl="1"/>
            <a:r>
              <a:rPr lang="en-US" dirty="0" smtClean="0"/>
              <a:t>No structure in language</a:t>
            </a:r>
          </a:p>
          <a:p>
            <a:pPr lvl="1"/>
            <a:r>
              <a:rPr lang="en-US" dirty="0" smtClean="0"/>
              <a:t>Grammar looks like the one after step 1 of the induction process</a:t>
            </a:r>
          </a:p>
          <a:p>
            <a:r>
              <a:rPr lang="en-US" dirty="0" smtClean="0"/>
              <a:t>Subsequent agents induces grammar from T strings emitted by the parent (T out of E) and random new strings </a:t>
            </a:r>
          </a:p>
          <a:p>
            <a:pPr lvl="1"/>
            <a:r>
              <a:rPr lang="en-US" dirty="0" smtClean="0"/>
              <a:t>Random occurrences of structure in the parent’s strings are captured by grammatical induction steps 2 and 3</a:t>
            </a:r>
          </a:p>
          <a:p>
            <a:pPr lvl="1"/>
            <a:r>
              <a:rPr lang="en-US" dirty="0" smtClean="0"/>
              <a:t>These persist in the child’s generated strings that will teach its own child</a:t>
            </a:r>
          </a:p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Grammatical structure arises spontaneously across generations</a:t>
            </a:r>
          </a:p>
          <a:p>
            <a:pPr lvl="1"/>
            <a:r>
              <a:rPr lang="en-US" dirty="0" smtClean="0"/>
              <a:t>Communication success increases across generations</a:t>
            </a:r>
          </a:p>
          <a:p>
            <a:pPr lvl="1"/>
            <a:r>
              <a:rPr lang="en-US" dirty="0" smtClean="0"/>
              <a:t>No need to postulate innate restricted grammars</a:t>
            </a:r>
          </a:p>
          <a:p>
            <a:pPr lvl="1"/>
            <a:r>
              <a:rPr lang="en-US" dirty="0" smtClean="0"/>
              <a:t>CFGs become identifiable in the limit (contra Gold’s result)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01087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Zuidema, W. H. (2003). How the poverty of the stimulus solves the poverty of the stimulus. In </a:t>
            </a:r>
            <a:r>
              <a:rPr lang="en-GB" i="1" dirty="0" smtClean="0"/>
              <a:t>Advances in neural information processing systems</a:t>
            </a:r>
            <a:r>
              <a:rPr lang="en-GB" dirty="0" smtClean="0"/>
              <a:t> (pp. 51-58).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poverty of stimulus argument</a:t>
            </a:r>
          </a:p>
          <a:p>
            <a:pPr lvl="1"/>
            <a:r>
              <a:rPr lang="en-US" dirty="0" smtClean="0"/>
              <a:t>Language learning involves primarily positive evidence</a:t>
            </a:r>
          </a:p>
          <a:p>
            <a:pPr lvl="1"/>
            <a:r>
              <a:rPr lang="en-US" dirty="0" smtClean="0"/>
              <a:t>Learning theory restricts the classes of grammars that can be learned from data using only positive evidence</a:t>
            </a:r>
          </a:p>
          <a:p>
            <a:r>
              <a:rPr lang="en-US" dirty="0" smtClean="0"/>
              <a:t>Classic interpretation</a:t>
            </a:r>
          </a:p>
          <a:p>
            <a:pPr lvl="1"/>
            <a:r>
              <a:rPr lang="en-US" dirty="0" smtClean="0"/>
              <a:t>There are constraints on the sorts of grammars that can be learned </a:t>
            </a:r>
          </a:p>
          <a:p>
            <a:pPr lvl="1"/>
            <a:r>
              <a:rPr lang="en-US" dirty="0" smtClean="0"/>
              <a:t>Chomsky tradition – these constraints are biological in nature</a:t>
            </a:r>
          </a:p>
          <a:p>
            <a:pPr lvl="1"/>
            <a:r>
              <a:rPr lang="en-US" dirty="0" smtClean="0"/>
              <a:t>Recent counter-narratives – cultural evolution of language could just as easily have constrained the language learning problem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language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view – learning the string set of the language</a:t>
            </a:r>
          </a:p>
          <a:p>
            <a:r>
              <a:rPr lang="en-US" dirty="0" smtClean="0"/>
              <a:t>Strong view – learning the grammar that allows generation of all possible strings of the language</a:t>
            </a:r>
          </a:p>
          <a:p>
            <a:r>
              <a:rPr lang="en-US" dirty="0" smtClean="0"/>
              <a:t>Difference – generative capacity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Gold paradigm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consists of a set of strings</a:t>
            </a:r>
          </a:p>
          <a:p>
            <a:r>
              <a:rPr lang="en-US" dirty="0" smtClean="0"/>
              <a:t>Learner is presented with a sequence of strings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</a:p>
          <a:p>
            <a:r>
              <a:rPr lang="en-US" dirty="0" smtClean="0"/>
              <a:t>Every string in the language appears at least once in the sequence</a:t>
            </a:r>
          </a:p>
          <a:p>
            <a:r>
              <a:rPr lang="en-US" dirty="0" smtClean="0"/>
              <a:t>At every step in the sequence, the learner reappraises his hypothesis about the language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in the Limit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language L and input sequence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…, the learner identifies in the limit the language L if there is some N such that for all n&gt;N,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 = G</a:t>
            </a:r>
            <a:r>
              <a:rPr lang="en-US" baseline="-25000" dirty="0" smtClean="0"/>
              <a:t>N</a:t>
            </a:r>
            <a:r>
              <a:rPr lang="en-US" dirty="0" smtClean="0"/>
              <a:t>, and G</a:t>
            </a:r>
            <a:r>
              <a:rPr lang="en-US" baseline="-25000" dirty="0" smtClean="0"/>
              <a:t>N</a:t>
            </a:r>
            <a:r>
              <a:rPr lang="en-US" dirty="0" smtClean="0"/>
              <a:t> is a correct representation of L</a:t>
            </a:r>
          </a:p>
          <a:p>
            <a:r>
              <a:rPr lang="en-US" dirty="0" smtClean="0"/>
              <a:t>A class of languages </a:t>
            </a:r>
            <a:r>
              <a:rPr lang="en-US" b="1" dirty="0" smtClean="0"/>
              <a:t>L</a:t>
            </a:r>
            <a:r>
              <a:rPr lang="en-US" dirty="0" smtClean="0"/>
              <a:t> is identified in the limit if all L in </a:t>
            </a:r>
            <a:r>
              <a:rPr lang="en-US" b="1" dirty="0" smtClean="0"/>
              <a:t>L</a:t>
            </a:r>
            <a:r>
              <a:rPr lang="en-US" dirty="0" smtClean="0"/>
              <a:t> are identified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variations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examples only</a:t>
            </a:r>
          </a:p>
          <a:p>
            <a:r>
              <a:rPr lang="en-US" dirty="0" smtClean="0"/>
              <a:t>Both positive and negative examples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languages are identifiable from only positive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Proof: construct hypotheses as union of all strings presented up to a point</a:t>
            </a:r>
          </a:p>
          <a:p>
            <a:r>
              <a:rPr lang="en-US" dirty="0" smtClean="0"/>
              <a:t>Once all strings have occurred at least once, the hypothesis will be correct </a:t>
            </a:r>
          </a:p>
          <a:p>
            <a:r>
              <a:rPr lang="en-US" dirty="0" smtClean="0"/>
              <a:t>Won’t change thereafter</a:t>
            </a:r>
          </a:p>
          <a:p>
            <a:r>
              <a:rPr lang="en-US" dirty="0" smtClean="0"/>
              <a:t>What about the class of all finite languages?</a:t>
            </a:r>
          </a:p>
          <a:p>
            <a:pPr lvl="1"/>
            <a:r>
              <a:rPr lang="en-US" dirty="0" smtClean="0"/>
              <a:t>Homework for you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classes of languages are learnable from positive evidence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Finite classes contain a finite number of languages</a:t>
            </a:r>
          </a:p>
          <a:p>
            <a:r>
              <a:rPr lang="en-US" dirty="0" smtClean="0"/>
              <a:t>The class could contain infinite languages</a:t>
            </a:r>
          </a:p>
          <a:p>
            <a:pPr lvl="1"/>
            <a:r>
              <a:rPr lang="en-US" dirty="0" smtClean="0"/>
              <a:t>Infinite languages have an infinite number of strings</a:t>
            </a:r>
          </a:p>
          <a:p>
            <a:r>
              <a:rPr lang="en-US" dirty="0" smtClean="0"/>
              <a:t>Proof</a:t>
            </a:r>
          </a:p>
          <a:p>
            <a:pPr lvl="1"/>
            <a:r>
              <a:rPr lang="en-US" dirty="0" smtClean="0"/>
              <a:t>Let the learning sequence be presented such that if L</a:t>
            </a:r>
            <a:r>
              <a:rPr lang="en-US" baseline="-25000" dirty="0" smtClean="0"/>
              <a:t>i</a:t>
            </a:r>
            <a:r>
              <a:rPr lang="en-US" dirty="0" smtClean="0"/>
              <a:t> is a subset of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j</a:t>
            </a:r>
            <a:r>
              <a:rPr lang="en-US" dirty="0" smtClean="0"/>
              <a:t>, then L</a:t>
            </a:r>
            <a:r>
              <a:rPr lang="en-US" baseline="-25000" dirty="0" smtClean="0"/>
              <a:t>i</a:t>
            </a:r>
            <a:r>
              <a:rPr lang="en-US" dirty="0" smtClean="0"/>
              <a:t> is presented before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1"/>
            <a:r>
              <a:rPr lang="en-US" dirty="0" smtClean="0"/>
              <a:t>Hypothesis generation is eliminative</a:t>
            </a:r>
          </a:p>
          <a:p>
            <a:pPr lvl="2"/>
            <a:r>
              <a:rPr lang="en-US" dirty="0" smtClean="0"/>
              <a:t>Learner starts with all possible languages</a:t>
            </a:r>
          </a:p>
          <a:p>
            <a:pPr lvl="2"/>
            <a:r>
              <a:rPr lang="en-US" dirty="0" smtClean="0"/>
              <a:t>Iteratively removes languages inconsistent with observed sequence</a:t>
            </a:r>
          </a:p>
          <a:p>
            <a:pPr lvl="1"/>
            <a:r>
              <a:rPr lang="en-US" dirty="0" smtClean="0"/>
              <a:t>Eventually, all languages except the correct one (and its supersets) are removed</a:t>
            </a:r>
          </a:p>
          <a:p>
            <a:pPr lvl="1"/>
            <a:r>
              <a:rPr lang="en-US" dirty="0" smtClean="0"/>
              <a:t>The learner ends up retaining the most compact representation of the language because of the input ordering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Supra-finite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supra-finite class of languages contains all finite languages and at least one infinite language</a:t>
            </a:r>
          </a:p>
          <a:p>
            <a:r>
              <a:rPr lang="en-US" dirty="0" smtClean="0"/>
              <a:t>This class is </a:t>
            </a:r>
            <a:r>
              <a:rPr lang="en-US" u="sng" dirty="0" smtClean="0"/>
              <a:t>not identifiable</a:t>
            </a:r>
            <a:r>
              <a:rPr lang="en-US" dirty="0" smtClean="0"/>
              <a:t> from positive evidence only</a:t>
            </a:r>
          </a:p>
          <a:p>
            <a:r>
              <a:rPr lang="en-US" dirty="0" smtClean="0"/>
              <a:t>Suppose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inf</a:t>
            </a:r>
            <a:r>
              <a:rPr lang="en-US" dirty="0" smtClean="0"/>
              <a:t> is the infinite language in this class</a:t>
            </a:r>
          </a:p>
          <a:p>
            <a:r>
              <a:rPr lang="en-US" dirty="0" smtClean="0"/>
              <a:t>Can construct a presentation sequence such that the learner can’t learn this language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1700</Words>
  <Application>Microsoft Office PowerPoint</Application>
  <PresentationFormat>On-screen Show (4:3)</PresentationFormat>
  <Paragraphs>183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Poverty of stimulus: argument &amp; explanations</vt:lpstr>
      <vt:lpstr>Learning theory</vt:lpstr>
      <vt:lpstr>Purpose of language learning</vt:lpstr>
      <vt:lpstr>The Gold paradigm</vt:lpstr>
      <vt:lpstr>Identification in the Limit</vt:lpstr>
      <vt:lpstr>Input variations</vt:lpstr>
      <vt:lpstr>Finite languages are identifiable from only positive evidence</vt:lpstr>
      <vt:lpstr>Finite classes of languages are learnable from positive evidence</vt:lpstr>
      <vt:lpstr>Supra-finite languages</vt:lpstr>
      <vt:lpstr>The Gold sequence</vt:lpstr>
      <vt:lpstr>Recursive languages</vt:lpstr>
      <vt:lpstr>Formal grammars</vt:lpstr>
      <vt:lpstr>Chomsky hierarchy</vt:lpstr>
      <vt:lpstr>Gold’s recursive language result</vt:lpstr>
      <vt:lpstr>Cognitive implications of the IIL genre of results</vt:lpstr>
      <vt:lpstr>IIL  poverty of stimulus</vt:lpstr>
      <vt:lpstr>PoS implications on language learning</vt:lpstr>
      <vt:lpstr>Language learning is influenced by constraints</vt:lpstr>
      <vt:lpstr>Principles and parameters</vt:lpstr>
      <vt:lpstr>Criticisms</vt:lpstr>
      <vt:lpstr>Alternative – cultural evolution</vt:lpstr>
      <vt:lpstr>Classic language evolution results</vt:lpstr>
      <vt:lpstr>Recent challenge: iterated learning</vt:lpstr>
      <vt:lpstr>Zuidema’s formal demonstration</vt:lpstr>
      <vt:lpstr>Iterated grammar induction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poverty of stimulus argument</dc:title>
  <dc:creator>nisheeth</dc:creator>
  <cp:lastModifiedBy>nisheeth</cp:lastModifiedBy>
  <cp:revision>21</cp:revision>
  <dcterms:created xsi:type="dcterms:W3CDTF">2018-04-17T00:48:42Z</dcterms:created>
  <dcterms:modified xsi:type="dcterms:W3CDTF">2018-04-19T02:14:32Z</dcterms:modified>
</cp:coreProperties>
</file>