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66" r:id="rId4"/>
    <p:sldId id="271" r:id="rId5"/>
    <p:sldId id="260" r:id="rId6"/>
    <p:sldId id="259" r:id="rId7"/>
    <p:sldId id="261" r:id="rId8"/>
    <p:sldId id="262" r:id="rId9"/>
    <p:sldId id="272" r:id="rId10"/>
    <p:sldId id="263" r:id="rId11"/>
    <p:sldId id="273" r:id="rId12"/>
    <p:sldId id="264" r:id="rId13"/>
    <p:sldId id="274" r:id="rId14"/>
    <p:sldId id="275" r:id="rId15"/>
    <p:sldId id="267" r:id="rId16"/>
    <p:sldId id="268" r:id="rId17"/>
    <p:sldId id="269" r:id="rId18"/>
    <p:sldId id="257"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92F7F-7C81-4DA4-8C17-B1354B7CF333}" type="datetimeFigureOut">
              <a:rPr lang="en-GB" smtClean="0"/>
              <a:pPr/>
              <a:t>20/04/2018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41E55-9C35-473B-BA66-6B6AFDD00E8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a:t>
            </a:r>
            <a:r>
              <a:rPr lang="en-GB" sz="1300" b="1" dirty="0">
                <a:latin typeface="Arial" charset="0"/>
                <a:ea typeface="msgothic" charset="0"/>
                <a:cs typeface="msgothic" charset="0"/>
              </a:rPr>
              <a:t>A</a:t>
            </a:r>
            <a:r>
              <a:rPr lang="en-GB" dirty="0">
                <a:latin typeface="Arial" charset="0"/>
                <a:ea typeface="msgothic" charset="0"/>
                <a:cs typeface="msgothic" charset="0"/>
              </a:rPr>
              <a:t>) An example stimulus from our experiment, with instructions for speaker, listener, and salience conditions. (</a:t>
            </a:r>
            <a:r>
              <a:rPr lang="en-GB" sz="1300" b="1" dirty="0">
                <a:latin typeface="Arial" charset="0"/>
                <a:ea typeface="msgothic" charset="0"/>
                <a:cs typeface="msgothic" charset="0"/>
              </a:rPr>
              <a:t>B</a:t>
            </a:r>
            <a:r>
              <a:rPr lang="en-GB" dirty="0">
                <a:latin typeface="Arial" charset="0"/>
                <a:ea typeface="msgothic" charset="0"/>
                <a:cs typeface="msgothic" charset="0"/>
              </a:rPr>
              <a:t>) Human bets on the probability of a choosing a term (speaker condition, </a:t>
            </a:r>
            <a:r>
              <a:rPr lang="en-GB" i="1" dirty="0">
                <a:latin typeface="Arial" charset="0"/>
                <a:ea typeface="msgothic" charset="0"/>
                <a:cs typeface="msgothic" charset="0"/>
              </a:rPr>
              <a:t>N </a:t>
            </a:r>
            <a:r>
              <a:rPr lang="en-GB" dirty="0">
                <a:latin typeface="Arial" charset="0"/>
                <a:ea typeface="msgothic" charset="0"/>
                <a:cs typeface="msgothic" charset="0"/>
              </a:rPr>
              <a:t>= 206) or referring to an object (listener condition, </a:t>
            </a:r>
            <a:r>
              <a:rPr lang="en-GB" i="1" dirty="0">
                <a:latin typeface="Arial" charset="0"/>
                <a:ea typeface="msgothic" charset="0"/>
                <a:cs typeface="msgothic" charset="0"/>
              </a:rPr>
              <a:t>N </a:t>
            </a:r>
            <a:r>
              <a:rPr lang="en-GB" dirty="0">
                <a:latin typeface="Arial" charset="0"/>
                <a:ea typeface="msgothic" charset="0"/>
                <a:cs typeface="msgothic" charset="0"/>
              </a:rPr>
              <a:t>= 263), plotted by model predictions. Points represent mean bets for particular terms and objects for each context type. The red line shows the best linear fit to all data. (</a:t>
            </a:r>
            <a:r>
              <a:rPr lang="en-GB" sz="1300" b="1" dirty="0">
                <a:latin typeface="Arial" charset="0"/>
                <a:ea typeface="msgothic" charset="0"/>
                <a:cs typeface="msgothic" charset="0"/>
              </a:rPr>
              <a:t>C</a:t>
            </a:r>
            <a:r>
              <a:rPr lang="en-GB" dirty="0">
                <a:latin typeface="Arial" charset="0"/>
                <a:ea typeface="msgothic" charset="0"/>
                <a:cs typeface="msgothic" charset="0"/>
              </a:rPr>
              <a:t>) An example calculation in our model for the context type shown in (A). Empirical data from the salience condition constitute the prior term, </a:t>
            </a:r>
            <a:r>
              <a:rPr lang="en-GB" i="1" dirty="0">
                <a:latin typeface="Arial" charset="0"/>
                <a:ea typeface="msgothic" charset="0"/>
                <a:cs typeface="msgothic" charset="0"/>
              </a:rPr>
              <a:t>N </a:t>
            </a:r>
            <a:r>
              <a:rPr lang="en-GB" dirty="0">
                <a:latin typeface="Arial" charset="0"/>
                <a:ea typeface="msgothic" charset="0"/>
                <a:cs typeface="msgothic" charset="0"/>
              </a:rPr>
              <a:t>= 20 (top); this is multiplied by the model-derived likelihood term (middle). The resulting posterior model predictions (normalization step not shown) are plotted alongside human data from the listener condition, </a:t>
            </a:r>
            <a:r>
              <a:rPr lang="en-GB" i="1" dirty="0">
                <a:latin typeface="Arial" charset="0"/>
                <a:ea typeface="msgothic" charset="0"/>
                <a:cs typeface="msgothic" charset="0"/>
              </a:rPr>
              <a:t>N </a:t>
            </a:r>
            <a:r>
              <a:rPr lang="en-GB" dirty="0">
                <a:latin typeface="Arial" charset="0"/>
                <a:ea typeface="msgothic" charset="0"/>
                <a:cs typeface="msgothic" charset="0"/>
              </a:rPr>
              <a:t>= 24 (bottom). All error bars show 95% confidence intervals.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EC160-4D9F-4F7A-94A2-EBD007CDE211}"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76B57-1321-4837-BC93-A309E726681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EC160-4D9F-4F7A-94A2-EBD007CDE211}" type="datetimeFigureOut">
              <a:rPr lang="en-GB" smtClean="0"/>
              <a:pPr/>
              <a:t>20/04/2018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76B57-1321-4837-BC93-A309E726681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url?sa=i&amp;rct=j&amp;q=&amp;esrc=s&amp;source=images&amp;cd=&amp;cad=rja&amp;uact=8&amp;ved=2ahUKEwig-8ra-MXaAhXKu48KHbI6B2wQjRx6BAgAEAQ&amp;url=https://gumbo.blogspot.com/2015/07/words-mean-so-many-different-things.html&amp;psig=AOvVaw2RqRUfVRK6-ulcLA3mTk4t&amp;ust=1524213694490174" TargetMode="Externa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s://www.google.com/url?sa=i&amp;rct=j&amp;q=&amp;esrc=s&amp;source=images&amp;cd=&amp;cad=rja&amp;uact=8&amp;ved=2ahUKEwjnoYKu-cXaAhWILI8KHSamBksQjRx6BAgAEAQ&amp;url=https://www.pinterest.com/pin/15129348723547008/&amp;psig=AOvVaw2jkvQAGFprZupMke7A2MFI&amp;ust=152421387416208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url?sa=i&amp;rct=j&amp;q=&amp;esrc=s&amp;source=images&amp;cd=&amp;cad=rja&amp;uact=8&amp;ved=2ahUKEwj-ivTL0cfaAhVEp48KHYAtA_MQjRx6BAgAEAQ&amp;url=https%3A%2F%2Fen.wikipedia.org%2Fwiki%2FCode_of_Hammurabi&amp;psig=AOvVaw3AojKMc7UBHjHNi9fE0NHl&amp;ust=1524271859418426"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url?sa=i&amp;rct=j&amp;q=&amp;esrc=s&amp;source=images&amp;cd=&amp;cad=rja&amp;uact=8&amp;ved=2ahUKEwjlor-q-8XaAhUWUI8KHSWpAGcQjRx6BAgAEAQ&amp;url=https://en.wikipedia.org/wiki/The_Treachery_of_Images&amp;psig=AOvVaw0ev2kXxM4_RIz3TedlGadV&amp;ust=152421441057150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url?sa=i&amp;rct=j&amp;q=&amp;esrc=s&amp;source=images&amp;cd=&amp;cad=rja&amp;uact=8&amp;ved=2ahUKEwiT8LGD-8XaAhVLOI8KHXb3BbsQjRx6BAgAEAQ&amp;url=https://www.sporcle.com/games/JGu3/road-signs&amp;psig=AOvVaw20veAal5OgxYCsslkHfkg6&amp;ust=1524214334671271"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Language in action</a:t>
            </a:r>
            <a:endParaRPr lang="en-GB"/>
          </a:p>
        </p:txBody>
      </p:sp>
      <p:sp>
        <p:nvSpPr>
          <p:cNvPr id="3" name="Subtitle 2"/>
          <p:cNvSpPr>
            <a:spLocks noGrp="1"/>
          </p:cNvSpPr>
          <p:nvPr>
            <p:ph type="subTitle" idx="1"/>
          </p:nvPr>
        </p:nvSpPr>
        <p:spPr/>
        <p:txBody>
          <a:bodyPr/>
          <a:lstStyle/>
          <a:p>
            <a:r>
              <a:rPr lang="en-US" smtClean="0"/>
              <a:t>Nisheeth</a:t>
            </a:r>
          </a:p>
          <a:p>
            <a:r>
              <a:rPr lang="en-US" smtClean="0"/>
              <a:t>20</a:t>
            </a:r>
            <a:r>
              <a:rPr lang="en-US" baseline="30000" smtClean="0"/>
              <a:t>th</a:t>
            </a:r>
            <a:r>
              <a:rPr lang="en-US" smtClean="0"/>
              <a:t> April 2018</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games</a:t>
            </a:r>
            <a:endParaRPr lang="en-GB" dirty="0"/>
          </a:p>
        </p:txBody>
      </p:sp>
      <p:sp>
        <p:nvSpPr>
          <p:cNvPr id="3" name="Content Placeholder 2"/>
          <p:cNvSpPr>
            <a:spLocks noGrp="1"/>
          </p:cNvSpPr>
          <p:nvPr>
            <p:ph idx="1"/>
          </p:nvPr>
        </p:nvSpPr>
        <p:spPr/>
        <p:txBody>
          <a:bodyPr/>
          <a:lstStyle/>
          <a:p>
            <a:r>
              <a:rPr lang="en-US" dirty="0" smtClean="0"/>
              <a:t>The relationship between words and the meaning they convey is governed by the context of language use</a:t>
            </a:r>
          </a:p>
          <a:p>
            <a:r>
              <a:rPr lang="en-US" dirty="0" smtClean="0"/>
              <a:t>Wittgenstein </a:t>
            </a:r>
            <a:r>
              <a:rPr lang="en-US" dirty="0" smtClean="0"/>
              <a:t>proposed </a:t>
            </a:r>
            <a:r>
              <a:rPr lang="en-US" dirty="0" smtClean="0"/>
              <a:t>that usage of language is heavily formalized in everyday interactions in the form of </a:t>
            </a:r>
            <a:r>
              <a:rPr lang="en-US" i="1" dirty="0" smtClean="0"/>
              <a:t>language games </a:t>
            </a:r>
            <a:endParaRPr lang="en-US" dirty="0" smtClean="0"/>
          </a:p>
          <a:p>
            <a:r>
              <a:rPr lang="en-US" dirty="0" smtClean="0"/>
              <a:t>People identify referents of words based on environmental properties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HCI</a:t>
            </a:r>
            <a:endParaRPr lang="en-GB" dirty="0"/>
          </a:p>
        </p:txBody>
      </p:sp>
      <p:sp>
        <p:nvSpPr>
          <p:cNvPr id="3" name="Content Placeholder 2"/>
          <p:cNvSpPr>
            <a:spLocks noGrp="1"/>
          </p:cNvSpPr>
          <p:nvPr>
            <p:ph idx="1"/>
          </p:nvPr>
        </p:nvSpPr>
        <p:spPr/>
        <p:txBody>
          <a:bodyPr/>
          <a:lstStyle/>
          <a:p>
            <a:r>
              <a:rPr lang="en-US" dirty="0" smtClean="0"/>
              <a:t>(Winograd &amp; Flores, 1987)</a:t>
            </a:r>
          </a:p>
          <a:p>
            <a:r>
              <a:rPr lang="en-US" dirty="0" smtClean="0"/>
              <a:t>Argued that understanding natural language is not necessary for computers to interact with users</a:t>
            </a:r>
          </a:p>
          <a:p>
            <a:r>
              <a:rPr lang="en-US" dirty="0" smtClean="0"/>
              <a:t>Just need to infer illocutionary purpose from text and respond accordingly</a:t>
            </a:r>
          </a:p>
          <a:p>
            <a:r>
              <a:rPr lang="en-US" dirty="0" smtClean="0"/>
              <a:t>Transactional view of language use simplifies computational task</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‘language as use’</a:t>
            </a:r>
            <a:endParaRPr lang="en-GB" dirty="0"/>
          </a:p>
        </p:txBody>
      </p:sp>
      <p:sp>
        <p:nvSpPr>
          <p:cNvPr id="3" name="Content Placeholder 2"/>
          <p:cNvSpPr>
            <a:spLocks noGrp="1"/>
          </p:cNvSpPr>
          <p:nvPr>
            <p:ph idx="1"/>
          </p:nvPr>
        </p:nvSpPr>
        <p:spPr/>
        <p:txBody>
          <a:bodyPr>
            <a:normAutofit fontScale="77500" lnSpcReduction="20000"/>
          </a:bodyPr>
          <a:lstStyle/>
          <a:p>
            <a:r>
              <a:rPr lang="en-US" dirty="0" smtClean="0"/>
              <a:t>The word-referent mapping is dependent on the environment</a:t>
            </a:r>
          </a:p>
          <a:p>
            <a:r>
              <a:rPr lang="en-US" dirty="0" smtClean="0"/>
              <a:t>Words used detached from environmental experience are meaningless</a:t>
            </a:r>
          </a:p>
          <a:p>
            <a:pPr lvl="1"/>
            <a:r>
              <a:rPr lang="en-US" dirty="0" smtClean="0"/>
              <a:t>This is what the </a:t>
            </a:r>
            <a:r>
              <a:rPr lang="en-US" i="1" dirty="0" smtClean="0"/>
              <a:t>piraha</a:t>
            </a:r>
            <a:r>
              <a:rPr lang="en-US" dirty="0" smtClean="0"/>
              <a:t> also </a:t>
            </a:r>
            <a:r>
              <a:rPr lang="en-US" dirty="0" smtClean="0"/>
              <a:t>say</a:t>
            </a:r>
          </a:p>
          <a:p>
            <a:r>
              <a:rPr lang="en-US" dirty="0" smtClean="0"/>
              <a:t>Private languages are impossible</a:t>
            </a:r>
          </a:p>
          <a:p>
            <a:r>
              <a:rPr lang="en-US" dirty="0" smtClean="0"/>
              <a:t>Discussion of internal mental states with no behavioral correlates is impossible</a:t>
            </a:r>
          </a:p>
          <a:p>
            <a:pPr lvl="1"/>
            <a:r>
              <a:rPr lang="en-US" dirty="0" smtClean="0"/>
              <a:t>Wittgenstein’s beetle</a:t>
            </a:r>
          </a:p>
          <a:p>
            <a:r>
              <a:rPr lang="en-US" dirty="0" smtClean="0"/>
              <a:t>Even talking to oneself about one’s mental states is impossible</a:t>
            </a:r>
          </a:p>
          <a:p>
            <a:pPr lvl="1"/>
            <a:r>
              <a:rPr lang="en-US" dirty="0" smtClean="0"/>
              <a:t>Jaynes’ hypothesis: this was true until language became a dominant factor in peoples’ experience ~ 3000 years ago</a:t>
            </a:r>
          </a:p>
        </p:txBody>
      </p:sp>
      <p:sp>
        <p:nvSpPr>
          <p:cNvPr id="4" name="TextBox 3"/>
          <p:cNvSpPr txBox="1"/>
          <p:nvPr/>
        </p:nvSpPr>
        <p:spPr>
          <a:xfrm>
            <a:off x="914400" y="6260068"/>
            <a:ext cx="7239000" cy="369332"/>
          </a:xfrm>
          <a:prstGeom prst="rect">
            <a:avLst/>
          </a:prstGeom>
          <a:noFill/>
        </p:spPr>
        <p:txBody>
          <a:bodyPr wrap="square" rtlCol="0">
            <a:spAutoFit/>
          </a:bodyPr>
          <a:lstStyle/>
          <a:p>
            <a:r>
              <a:rPr lang="en-GB" dirty="0" smtClean="0"/>
              <a:t>https://en.wikipedia.org/wiki/Bicameralism_(psychology)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link between language and meaning?</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What does the sentence ‘Mary had a little lamb’ convey to you?</a:t>
            </a:r>
          </a:p>
          <a:p>
            <a:r>
              <a:rPr lang="en-US" dirty="0" smtClean="0">
                <a:sym typeface="Wingdings" pitchFamily="2" charset="2"/>
              </a:rPr>
              <a:t>Empiricist approach  It references a poem I heard a long time ago</a:t>
            </a:r>
          </a:p>
          <a:p>
            <a:r>
              <a:rPr lang="en-US" dirty="0" smtClean="0">
                <a:sym typeface="Wingdings" pitchFamily="2" charset="2"/>
              </a:rPr>
              <a:t>Truth-conditional approach  It describes a person’s possession of a lamb, which happens to be small</a:t>
            </a:r>
          </a:p>
          <a:p>
            <a:r>
              <a:rPr lang="en-US" dirty="0" smtClean="0">
                <a:sym typeface="Wingdings" pitchFamily="2" charset="2"/>
              </a:rPr>
              <a:t>Speech acts approach</a:t>
            </a:r>
            <a:r>
              <a:rPr lang="en-US" b="1" dirty="0" smtClean="0">
                <a:sym typeface="Wingdings" pitchFamily="2" charset="2"/>
              </a:rPr>
              <a:t> </a:t>
            </a:r>
            <a:r>
              <a:rPr lang="en-US" dirty="0" smtClean="0">
                <a:sym typeface="Wingdings" pitchFamily="2" charset="2"/>
              </a:rPr>
              <a:t> </a:t>
            </a:r>
            <a:r>
              <a:rPr lang="en-US" dirty="0" smtClean="0">
                <a:sym typeface="Wingdings" pitchFamily="2" charset="2"/>
              </a:rPr>
              <a:t>It </a:t>
            </a:r>
            <a:r>
              <a:rPr lang="en-US" dirty="0" smtClean="0">
                <a:sym typeface="Wingdings" pitchFamily="2" charset="2"/>
              </a:rPr>
              <a:t>is an example the professor is using to demonstrate different philosophical views about language</a:t>
            </a:r>
            <a:endParaRPr lang="en-US" dirty="0" smtClean="0">
              <a:sym typeface="Wingdings" pitchFamily="2" charset="2"/>
            </a:endParaRPr>
          </a:p>
          <a:p>
            <a:r>
              <a:rPr lang="en-US" b="1" dirty="0" smtClean="0">
                <a:sym typeface="Wingdings" pitchFamily="2" charset="2"/>
              </a:rPr>
              <a:t>Pragmatist approach</a:t>
            </a:r>
            <a:r>
              <a:rPr lang="en-US" dirty="0" smtClean="0">
                <a:sym typeface="Wingdings" pitchFamily="2" charset="2"/>
              </a:rPr>
              <a:t>  </a:t>
            </a:r>
            <a:r>
              <a:rPr lang="en-US" dirty="0" smtClean="0">
                <a:sym typeface="Wingdings" pitchFamily="2" charset="2"/>
              </a:rPr>
              <a:t>It </a:t>
            </a:r>
            <a:r>
              <a:rPr lang="en-US" dirty="0" smtClean="0">
                <a:sym typeface="Wingdings" pitchFamily="2" charset="2"/>
              </a:rPr>
              <a:t>is a phrase everyone is expected to know</a:t>
            </a:r>
            <a:endParaRPr lang="en-US" dirty="0" smtClean="0">
              <a:sym typeface="Wingdings" pitchFamily="2" charset="2"/>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 words mean?</a:t>
            </a:r>
            <a:endParaRPr lang="en-GB"/>
          </a:p>
        </p:txBody>
      </p:sp>
      <p:pic>
        <p:nvPicPr>
          <p:cNvPr id="5122" name="Picture 2" descr="Image result for humpty dumpty words mean">
            <a:hlinkClick r:id="rId2"/>
          </p:cNvPr>
          <p:cNvPicPr>
            <a:picLocks noChangeAspect="1" noChangeArrowheads="1"/>
          </p:cNvPicPr>
          <p:nvPr/>
        </p:nvPicPr>
        <p:blipFill>
          <a:blip r:embed="rId3" cstate="print"/>
          <a:srcRect/>
          <a:stretch>
            <a:fillRect/>
          </a:stretch>
        </p:blipFill>
        <p:spPr bwMode="auto">
          <a:xfrm>
            <a:off x="4705350" y="1600200"/>
            <a:ext cx="4133850" cy="4410076"/>
          </a:xfrm>
          <a:prstGeom prst="rect">
            <a:avLst/>
          </a:prstGeom>
          <a:noFill/>
        </p:spPr>
      </p:pic>
      <p:pic>
        <p:nvPicPr>
          <p:cNvPr id="5124" name="Picture 4" descr="Image result for jabberwocky poem">
            <a:hlinkClick r:id="rId4"/>
          </p:cNvPr>
          <p:cNvPicPr>
            <a:picLocks noChangeAspect="1" noChangeArrowheads="1"/>
          </p:cNvPicPr>
          <p:nvPr/>
        </p:nvPicPr>
        <p:blipFill>
          <a:blip r:embed="rId5" cstate="print"/>
          <a:srcRect/>
          <a:stretch>
            <a:fillRect/>
          </a:stretch>
        </p:blipFill>
        <p:spPr bwMode="auto">
          <a:xfrm>
            <a:off x="304800" y="1447800"/>
            <a:ext cx="4333875" cy="4800600"/>
          </a:xfrm>
          <a:prstGeom prst="rect">
            <a:avLst/>
          </a:prstGeom>
          <a:noFill/>
        </p:spPr>
      </p:pic>
      <p:sp>
        <p:nvSpPr>
          <p:cNvPr id="8" name="TextBox 7"/>
          <p:cNvSpPr txBox="1"/>
          <p:nvPr/>
        </p:nvSpPr>
        <p:spPr>
          <a:xfrm>
            <a:off x="2209800" y="6400800"/>
            <a:ext cx="3657600" cy="369332"/>
          </a:xfrm>
          <a:prstGeom prst="rect">
            <a:avLst/>
          </a:prstGeom>
          <a:noFill/>
        </p:spPr>
        <p:txBody>
          <a:bodyPr wrap="square" rtlCol="0">
            <a:spAutoFit/>
          </a:bodyPr>
          <a:lstStyle/>
          <a:p>
            <a:r>
              <a:rPr lang="en-US" dirty="0" smtClean="0"/>
              <a:t>Communication with made up words</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speech acts model</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Formalizes these intuitions</a:t>
            </a:r>
          </a:p>
          <a:p>
            <a:r>
              <a:rPr lang="en-US" dirty="0" smtClean="0"/>
              <a:t>Behavior is modeled by assuming listeners use Bayesian inference to recover a speaker’s intended referent </a:t>
            </a:r>
            <a:r>
              <a:rPr lang="en-US" i="1" dirty="0" smtClean="0"/>
              <a:t>r</a:t>
            </a:r>
            <a:r>
              <a:rPr lang="en-US" dirty="0" smtClean="0"/>
              <a:t> in context </a:t>
            </a:r>
            <a:r>
              <a:rPr lang="en-US" i="1" dirty="0" smtClean="0"/>
              <a:t>C</a:t>
            </a:r>
            <a:r>
              <a:rPr lang="en-US" dirty="0" smtClean="0"/>
              <a:t>, given that the speaker used the word </a:t>
            </a:r>
            <a:r>
              <a:rPr lang="en-US" i="1" dirty="0" smtClean="0"/>
              <a:t>w</a:t>
            </a:r>
          </a:p>
          <a:p>
            <a:endParaRPr lang="en-US" i="1" dirty="0" smtClean="0"/>
          </a:p>
          <a:p>
            <a:endParaRPr lang="en-US" i="1" dirty="0" smtClean="0"/>
          </a:p>
          <a:p>
            <a:r>
              <a:rPr lang="en-US" dirty="0" smtClean="0"/>
              <a:t>Likelihood model assumes rational speech acts</a:t>
            </a:r>
          </a:p>
          <a:p>
            <a:pPr lvl="1"/>
            <a:r>
              <a:rPr lang="en-US" dirty="0" smtClean="0"/>
              <a:t>Speakers choose words that will be informative in context</a:t>
            </a:r>
          </a:p>
          <a:p>
            <a:pPr lvl="1"/>
            <a:r>
              <a:rPr lang="en-US" dirty="0" smtClean="0"/>
              <a:t>Model informativeness as surprisal, i.e. uncertainty reduction</a:t>
            </a:r>
            <a:endParaRPr lang="en-GB" dirty="0"/>
          </a:p>
        </p:txBody>
      </p:sp>
      <p:pic>
        <p:nvPicPr>
          <p:cNvPr id="26626" name="Picture 2"/>
          <p:cNvPicPr>
            <a:picLocks noChangeAspect="1" noChangeArrowheads="1"/>
          </p:cNvPicPr>
          <p:nvPr/>
        </p:nvPicPr>
        <p:blipFill>
          <a:blip r:embed="rId2" cstate="print"/>
          <a:srcRect/>
          <a:stretch>
            <a:fillRect/>
          </a:stretch>
        </p:blipFill>
        <p:spPr bwMode="auto">
          <a:xfrm>
            <a:off x="2286000" y="3581400"/>
            <a:ext cx="4124325" cy="714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speech acts</a:t>
            </a:r>
            <a:endParaRPr lang="en-GB" dirty="0"/>
          </a:p>
        </p:txBody>
      </p:sp>
      <p:sp>
        <p:nvSpPr>
          <p:cNvPr id="3" name="Content Placeholder 2"/>
          <p:cNvSpPr>
            <a:spLocks noGrp="1"/>
          </p:cNvSpPr>
          <p:nvPr>
            <p:ph idx="1"/>
          </p:nvPr>
        </p:nvSpPr>
        <p:spPr/>
        <p:txBody>
          <a:bodyPr>
            <a:normAutofit lnSpcReduction="10000"/>
          </a:bodyPr>
          <a:lstStyle/>
          <a:p>
            <a:r>
              <a:rPr lang="en-US" dirty="0" smtClean="0"/>
              <a:t>Surprisal for use of a word is –log (1/|w|), where |w| is the number of objects to which the word </a:t>
            </a:r>
            <a:r>
              <a:rPr lang="en-US" i="1" dirty="0" smtClean="0"/>
              <a:t>w</a:t>
            </a:r>
            <a:r>
              <a:rPr lang="en-US" dirty="0" smtClean="0"/>
              <a:t> could apply</a:t>
            </a:r>
          </a:p>
          <a:p>
            <a:r>
              <a:rPr lang="en-US" dirty="0" smtClean="0"/>
              <a:t>Assuming W is the set of all words that could apply to the speaker’s intended referent, and assuming a Luce choice rule</a:t>
            </a:r>
          </a:p>
          <a:p>
            <a:endParaRPr lang="en-US" dirty="0" smtClean="0"/>
          </a:p>
          <a:p>
            <a:endParaRPr lang="en-US" dirty="0" smtClean="0"/>
          </a:p>
          <a:p>
            <a:r>
              <a:rPr lang="en-US" dirty="0" smtClean="0"/>
              <a:t>Prior p(r) measured empirically </a:t>
            </a:r>
            <a:endParaRPr lang="en-GB" dirty="0"/>
          </a:p>
        </p:txBody>
      </p:sp>
      <p:pic>
        <p:nvPicPr>
          <p:cNvPr id="27650" name="Picture 2"/>
          <p:cNvPicPr>
            <a:picLocks noChangeAspect="1" noChangeArrowheads="1"/>
          </p:cNvPicPr>
          <p:nvPr/>
        </p:nvPicPr>
        <p:blipFill>
          <a:blip r:embed="rId2" cstate="print"/>
          <a:srcRect/>
          <a:stretch>
            <a:fillRect/>
          </a:stretch>
        </p:blipFill>
        <p:spPr bwMode="auto">
          <a:xfrm>
            <a:off x="2819400" y="4572000"/>
            <a:ext cx="3162300" cy="7334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test</a:t>
            </a:r>
            <a:endParaRPr lang="en-GB" dirty="0"/>
          </a:p>
        </p:txBody>
      </p:sp>
      <p:sp>
        <p:nvSpPr>
          <p:cNvPr id="4" name="Rectangle 3"/>
          <p:cNvSpPr/>
          <p:nvPr/>
        </p:nvSpPr>
        <p:spPr>
          <a:xfrm>
            <a:off x="838200" y="2667000"/>
            <a:ext cx="2133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172200" y="2590800"/>
            <a:ext cx="2133600"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581400" y="25908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52400" y="4953000"/>
            <a:ext cx="8686800" cy="1477328"/>
          </a:xfrm>
          <a:prstGeom prst="rect">
            <a:avLst/>
          </a:prstGeom>
          <a:noFill/>
        </p:spPr>
        <p:txBody>
          <a:bodyPr wrap="square" rtlCol="0">
            <a:spAutoFit/>
          </a:bodyPr>
          <a:lstStyle/>
          <a:p>
            <a:r>
              <a:rPr lang="en-US" b="1" dirty="0" smtClean="0"/>
              <a:t>Speaker:</a:t>
            </a:r>
            <a:r>
              <a:rPr lang="en-US" dirty="0" smtClean="0"/>
              <a:t> What word would a speaker use to describe a particular object?</a:t>
            </a:r>
          </a:p>
          <a:p>
            <a:r>
              <a:rPr lang="en-US" b="1" dirty="0" smtClean="0"/>
              <a:t>Salience:</a:t>
            </a:r>
            <a:r>
              <a:rPr lang="en-US" dirty="0" smtClean="0"/>
              <a:t> A speaker used an unknown word to talk about one of the objects. Which object were they talking about?</a:t>
            </a:r>
          </a:p>
          <a:p>
            <a:r>
              <a:rPr lang="en-US" b="1" dirty="0" smtClean="0"/>
              <a:t>Listener:</a:t>
            </a:r>
            <a:r>
              <a:rPr lang="en-US" dirty="0" smtClean="0"/>
              <a:t> A speaker used the word ‘blue’ to talk about an object. Which object was the speaker talking about?</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a:solidFill>
                  <a:srgbClr val="000000"/>
                </a:solidFill>
                <a:latin typeface="Arial" charset="0"/>
                <a:ea typeface="msgothic" charset="0"/>
                <a:cs typeface="msgothic" charset="0"/>
              </a:rPr>
              <a:t>Fig. 1 (A) An example stimulus from our experiment, with instructions for speaker, listener, and salience conditions. </a:t>
            </a:r>
          </a:p>
        </p:txBody>
      </p:sp>
      <p:pic>
        <p:nvPicPr>
          <p:cNvPr id="3074" name="Picture 2"/>
          <p:cNvPicPr>
            <a:picLocks noChangeAspect="1" noChangeArrowheads="1"/>
          </p:cNvPicPr>
          <p:nvPr/>
        </p:nvPicPr>
        <p:blipFill>
          <a:blip r:embed="rId3" cstate="print"/>
          <a:srcRect/>
          <a:stretch>
            <a:fillRect/>
          </a:stretch>
        </p:blipFill>
        <p:spPr bwMode="auto">
          <a:xfrm>
            <a:off x="7729920" y="5943505"/>
            <a:ext cx="1226880" cy="652388"/>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944000" y="979303"/>
            <a:ext cx="5258880" cy="4893634"/>
          </a:xfrm>
          <a:prstGeom prst="rect">
            <a:avLst/>
          </a:prstGeom>
          <a:noFill/>
          <a:ln w="9525">
            <a:noFill/>
            <a:round/>
            <a:headEnd/>
            <a:tailEnd/>
          </a:ln>
          <a:effectLst/>
        </p:spPr>
      </p:pic>
      <p:sp>
        <p:nvSpPr>
          <p:cNvPr id="3076" name="Text Box 4"/>
          <p:cNvSpPr txBox="1">
            <a:spLocks noChangeArrowheads="1"/>
          </p:cNvSpPr>
          <p:nvPr/>
        </p:nvSpPr>
        <p:spPr bwMode="auto">
          <a:xfrm>
            <a:off x="194400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a:solidFill>
                  <a:srgbClr val="000000"/>
                </a:solidFill>
                <a:latin typeface="Arial" charset="0"/>
                <a:ea typeface="msgothic" charset="0"/>
                <a:cs typeface="msgothic" charset="0"/>
              </a:rPr>
              <a:t>Michael C. Frank, and Noah D. Goodman Science 2012;336:998</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a:solidFill>
                  <a:srgbClr val="000000"/>
                </a:solidFill>
                <a:latin typeface="Arial" charset="0"/>
                <a:ea typeface="msgothic" charset="0"/>
                <a:cs typeface="msgothic" charset="0"/>
              </a:rPr>
              <a:t>Published by AAAS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GB" dirty="0"/>
          </a:p>
        </p:txBody>
      </p:sp>
      <p:sp>
        <p:nvSpPr>
          <p:cNvPr id="3" name="Content Placeholder 2"/>
          <p:cNvSpPr>
            <a:spLocks noGrp="1"/>
          </p:cNvSpPr>
          <p:nvPr>
            <p:ph idx="1"/>
          </p:nvPr>
        </p:nvSpPr>
        <p:spPr/>
        <p:txBody>
          <a:bodyPr/>
          <a:lstStyle/>
          <a:p>
            <a:r>
              <a:rPr lang="en-US" dirty="0" smtClean="0"/>
              <a:t>Simple model with large implications</a:t>
            </a:r>
          </a:p>
          <a:p>
            <a:pPr lvl="1"/>
            <a:r>
              <a:rPr lang="en-US" dirty="0" smtClean="0"/>
              <a:t>For question-answering systems</a:t>
            </a:r>
          </a:p>
          <a:p>
            <a:pPr lvl="1"/>
            <a:r>
              <a:rPr lang="en-US" dirty="0" smtClean="0"/>
              <a:t>For intent inference in HCI</a:t>
            </a:r>
          </a:p>
          <a:p>
            <a:pPr lvl="1"/>
            <a:r>
              <a:rPr lang="en-US" dirty="0" smtClean="0"/>
              <a:t>For grounding language use in real world scenarios in general</a:t>
            </a:r>
          </a:p>
          <a:p>
            <a:r>
              <a:rPr lang="en-US" dirty="0" smtClean="0"/>
              <a:t>Still in early stages of experimental research</a:t>
            </a:r>
          </a:p>
          <a:p>
            <a:pPr lvl="1"/>
            <a:r>
              <a:rPr lang="en-US" dirty="0" smtClean="0"/>
              <a:t>Lots of low-hanging fruit</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link between language and meaning?</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What does the sentence ‘Mary had a little lamb’ convey to you?</a:t>
            </a:r>
          </a:p>
          <a:p>
            <a:r>
              <a:rPr lang="en-US" dirty="0" smtClean="0">
                <a:sym typeface="Wingdings" pitchFamily="2" charset="2"/>
              </a:rPr>
              <a:t>Empiricist approach  It references a poem I heard a long time ago</a:t>
            </a:r>
          </a:p>
          <a:p>
            <a:r>
              <a:rPr lang="en-US" b="1" dirty="0" smtClean="0">
                <a:sym typeface="Wingdings" pitchFamily="2" charset="2"/>
              </a:rPr>
              <a:t>Truth-conditional approach </a:t>
            </a:r>
            <a:r>
              <a:rPr lang="en-US" dirty="0" smtClean="0">
                <a:sym typeface="Wingdings" pitchFamily="2" charset="2"/>
              </a:rPr>
              <a:t> It describes a person’s possession of a lamb, which happens to be small</a:t>
            </a:r>
          </a:p>
          <a:p>
            <a:r>
              <a:rPr lang="en-US" dirty="0" smtClean="0">
                <a:sym typeface="Wingdings" pitchFamily="2" charset="2"/>
              </a:rPr>
              <a:t>Speech acts approach </a:t>
            </a:r>
            <a:r>
              <a:rPr lang="en-US" dirty="0" smtClean="0">
                <a:sym typeface="Wingdings" pitchFamily="2" charset="2"/>
              </a:rPr>
              <a:t> </a:t>
            </a:r>
            <a:r>
              <a:rPr lang="en-US" dirty="0" smtClean="0">
                <a:sym typeface="Wingdings" pitchFamily="2" charset="2"/>
              </a:rPr>
              <a:t>It </a:t>
            </a:r>
            <a:r>
              <a:rPr lang="en-US" dirty="0" smtClean="0">
                <a:sym typeface="Wingdings" pitchFamily="2" charset="2"/>
              </a:rPr>
              <a:t>is an example the professor is using to demonstrate different philosophical views about language</a:t>
            </a:r>
            <a:endParaRPr lang="en-US" dirty="0" smtClean="0">
              <a:sym typeface="Wingdings" pitchFamily="2" charset="2"/>
            </a:endParaRPr>
          </a:p>
          <a:p>
            <a:r>
              <a:rPr lang="en-US" dirty="0" smtClean="0">
                <a:sym typeface="Wingdings" pitchFamily="2" charset="2"/>
              </a:rPr>
              <a:t>Pragmatist approach  </a:t>
            </a:r>
            <a:r>
              <a:rPr lang="en-US" dirty="0" smtClean="0">
                <a:sym typeface="Wingdings" pitchFamily="2" charset="2"/>
              </a:rPr>
              <a:t>It </a:t>
            </a:r>
            <a:r>
              <a:rPr lang="en-US" dirty="0" smtClean="0">
                <a:sym typeface="Wingdings" pitchFamily="2" charset="2"/>
              </a:rPr>
              <a:t>is a phrase everyone is expected to know</a:t>
            </a:r>
            <a:endParaRPr lang="en-US" dirty="0" smtClean="0">
              <a:sym typeface="Wingdings" pitchFamily="2" charset="2"/>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Language was historically a container for laws</a:t>
            </a:r>
            <a:endParaRPr lang="en-GB" dirty="0"/>
          </a:p>
        </p:txBody>
      </p:sp>
      <p:sp>
        <p:nvSpPr>
          <p:cNvPr id="5" name="Content Placeholder 4"/>
          <p:cNvSpPr>
            <a:spLocks noGrp="1"/>
          </p:cNvSpPr>
          <p:nvPr>
            <p:ph sz="half" idx="1"/>
          </p:nvPr>
        </p:nvSpPr>
        <p:spPr/>
        <p:txBody>
          <a:bodyPr>
            <a:normAutofit fontScale="85000" lnSpcReduction="10000"/>
          </a:bodyPr>
          <a:lstStyle/>
          <a:p>
            <a:r>
              <a:rPr lang="en-GB" dirty="0" smtClean="0"/>
              <a:t>"If a man destroy the eye of another man, they shall destroy his eye. If one break a man's bone, they shall break his bone. If one destroy the eye of a freeman or break the bone of a freeman he shall pay one gold </a:t>
            </a:r>
            <a:r>
              <a:rPr lang="en-GB" i="1" dirty="0" smtClean="0"/>
              <a:t>mina</a:t>
            </a:r>
            <a:r>
              <a:rPr lang="en-GB" dirty="0" smtClean="0"/>
              <a:t>. </a:t>
            </a:r>
            <a:r>
              <a:rPr lang="en-GB" dirty="0" smtClean="0"/>
              <a:t>If one destroy the eye of a man's slave or break a bone of a man's slave he shall pay one-half his </a:t>
            </a:r>
            <a:r>
              <a:rPr lang="en-GB" dirty="0" smtClean="0"/>
              <a:t>price."</a:t>
            </a:r>
            <a:endParaRPr lang="en-GB" baseline="30000" dirty="0" smtClean="0"/>
          </a:p>
          <a:p>
            <a:endParaRPr lang="en-GB" baseline="30000" dirty="0" smtClean="0"/>
          </a:p>
          <a:p>
            <a:endParaRPr lang="en-GB" dirty="0"/>
          </a:p>
        </p:txBody>
      </p:sp>
      <p:pic>
        <p:nvPicPr>
          <p:cNvPr id="1026" name="Picture 2" descr="Image result for hammurabi code">
            <a:hlinkClick r:id="rId2"/>
          </p:cNvPr>
          <p:cNvPicPr>
            <a:picLocks noChangeAspect="1" noChangeArrowheads="1"/>
          </p:cNvPicPr>
          <p:nvPr/>
        </p:nvPicPr>
        <p:blipFill>
          <a:blip r:embed="rId3" cstate="print"/>
          <a:srcRect/>
          <a:stretch>
            <a:fillRect/>
          </a:stretch>
        </p:blipFill>
        <p:spPr bwMode="auto">
          <a:xfrm>
            <a:off x="5246788" y="1584960"/>
            <a:ext cx="2830412" cy="4663440"/>
          </a:xfrm>
          <a:prstGeom prst="rect">
            <a:avLst/>
          </a:prstGeom>
          <a:noFill/>
        </p:spPr>
      </p:pic>
      <p:sp>
        <p:nvSpPr>
          <p:cNvPr id="8" name="TextBox 7"/>
          <p:cNvSpPr txBox="1"/>
          <p:nvPr/>
        </p:nvSpPr>
        <p:spPr>
          <a:xfrm>
            <a:off x="381000" y="6336268"/>
            <a:ext cx="5181600" cy="369332"/>
          </a:xfrm>
          <a:prstGeom prst="rect">
            <a:avLst/>
          </a:prstGeom>
          <a:noFill/>
        </p:spPr>
        <p:txBody>
          <a:bodyPr wrap="square" rtlCol="0">
            <a:spAutoFit/>
          </a:bodyPr>
          <a:lstStyle/>
          <a:p>
            <a:r>
              <a:rPr lang="en-US" dirty="0" smtClean="0"/>
              <a:t>Justified a truth-conditional view of language</a:t>
            </a:r>
            <a:endParaRPr lang="en-GB" dirty="0"/>
          </a:p>
        </p:txBody>
      </p:sp>
      <p:sp>
        <p:nvSpPr>
          <p:cNvPr id="9" name="TextBox 8"/>
          <p:cNvSpPr txBox="1"/>
          <p:nvPr/>
        </p:nvSpPr>
        <p:spPr>
          <a:xfrm>
            <a:off x="5334000" y="6400800"/>
            <a:ext cx="3048000" cy="369332"/>
          </a:xfrm>
          <a:prstGeom prst="rect">
            <a:avLst/>
          </a:prstGeom>
          <a:noFill/>
        </p:spPr>
        <p:txBody>
          <a:bodyPr wrap="square" rtlCol="0">
            <a:spAutoFit/>
          </a:bodyPr>
          <a:lstStyle/>
          <a:p>
            <a:r>
              <a:rPr lang="en-US" dirty="0" smtClean="0"/>
              <a:t>Hammurabi’s Code, 3772 BP</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link between language and meaning?</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What does the sentence ‘Mary had a little lamb’ convey to you?</a:t>
            </a:r>
          </a:p>
          <a:p>
            <a:r>
              <a:rPr lang="en-US" b="1" dirty="0" smtClean="0">
                <a:sym typeface="Wingdings" pitchFamily="2" charset="2"/>
              </a:rPr>
              <a:t>Empiricist approach </a:t>
            </a:r>
            <a:r>
              <a:rPr lang="en-US" dirty="0" smtClean="0">
                <a:sym typeface="Wingdings" pitchFamily="2" charset="2"/>
              </a:rPr>
              <a:t> It references a poem I heard a long time ago</a:t>
            </a:r>
          </a:p>
          <a:p>
            <a:r>
              <a:rPr lang="en-US" dirty="0" smtClean="0">
                <a:sym typeface="Wingdings" pitchFamily="2" charset="2"/>
              </a:rPr>
              <a:t>Truth-conditional approach  It describes a person’s possession of a lamb, which happens to be small</a:t>
            </a:r>
          </a:p>
          <a:p>
            <a:r>
              <a:rPr lang="en-US" dirty="0" smtClean="0">
                <a:sym typeface="Wingdings" pitchFamily="2" charset="2"/>
              </a:rPr>
              <a:t>Speech acts approach </a:t>
            </a:r>
            <a:r>
              <a:rPr lang="en-US" dirty="0" smtClean="0">
                <a:sym typeface="Wingdings" pitchFamily="2" charset="2"/>
              </a:rPr>
              <a:t> </a:t>
            </a:r>
            <a:r>
              <a:rPr lang="en-US" dirty="0" smtClean="0">
                <a:sym typeface="Wingdings" pitchFamily="2" charset="2"/>
              </a:rPr>
              <a:t>It </a:t>
            </a:r>
            <a:r>
              <a:rPr lang="en-US" dirty="0" smtClean="0">
                <a:sym typeface="Wingdings" pitchFamily="2" charset="2"/>
              </a:rPr>
              <a:t>is an example the professor is using to demonstrate different philosophical views about language</a:t>
            </a:r>
            <a:endParaRPr lang="en-US" dirty="0" smtClean="0">
              <a:sym typeface="Wingdings" pitchFamily="2" charset="2"/>
            </a:endParaRPr>
          </a:p>
          <a:p>
            <a:r>
              <a:rPr lang="en-US" dirty="0" smtClean="0">
                <a:sym typeface="Wingdings" pitchFamily="2" charset="2"/>
              </a:rPr>
              <a:t>Pragmatist approach  </a:t>
            </a:r>
            <a:r>
              <a:rPr lang="en-US" dirty="0" smtClean="0">
                <a:sym typeface="Wingdings" pitchFamily="2" charset="2"/>
              </a:rPr>
              <a:t>It </a:t>
            </a:r>
            <a:r>
              <a:rPr lang="en-US" dirty="0" smtClean="0">
                <a:sym typeface="Wingdings" pitchFamily="2" charset="2"/>
              </a:rPr>
              <a:t>is a phrase everyone is expected to know</a:t>
            </a:r>
            <a:endParaRPr lang="en-US" dirty="0" smtClean="0">
              <a:sym typeface="Wingdings" pitchFamily="2" charset="2"/>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Sense and reference</a:t>
            </a:r>
            <a:endParaRPr lang="en-GB"/>
          </a:p>
        </p:txBody>
      </p:sp>
      <p:pic>
        <p:nvPicPr>
          <p:cNvPr id="19458" name="Picture 2" descr="Image result for this is not a pipe">
            <a:hlinkClick r:id="rId2"/>
          </p:cNvPr>
          <p:cNvPicPr>
            <a:picLocks noChangeAspect="1" noChangeArrowheads="1"/>
          </p:cNvPicPr>
          <p:nvPr/>
        </p:nvPicPr>
        <p:blipFill>
          <a:blip r:embed="rId3" cstate="print"/>
          <a:srcRect/>
          <a:stretch>
            <a:fillRect/>
          </a:stretch>
        </p:blipFill>
        <p:spPr bwMode="auto">
          <a:xfrm>
            <a:off x="1752600" y="1752600"/>
            <a:ext cx="5715000" cy="40005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Semiotics</a:t>
            </a:r>
            <a:endParaRPr lang="en-GB"/>
          </a:p>
        </p:txBody>
      </p:sp>
      <p:pic>
        <p:nvPicPr>
          <p:cNvPr id="18434" name="Picture 2" descr="Image result for traffic signs without names">
            <a:hlinkClick r:id="rId2"/>
          </p:cNvPr>
          <p:cNvPicPr>
            <a:picLocks noChangeAspect="1" noChangeArrowheads="1"/>
          </p:cNvPicPr>
          <p:nvPr/>
        </p:nvPicPr>
        <p:blipFill>
          <a:blip r:embed="rId3" cstate="print"/>
          <a:srcRect/>
          <a:stretch>
            <a:fillRect/>
          </a:stretch>
        </p:blipFill>
        <p:spPr bwMode="auto">
          <a:xfrm>
            <a:off x="1981200" y="1524000"/>
            <a:ext cx="4801005" cy="4381500"/>
          </a:xfrm>
          <a:prstGeom prst="rect">
            <a:avLst/>
          </a:prstGeom>
          <a:noFill/>
        </p:spPr>
      </p:pic>
      <p:sp>
        <p:nvSpPr>
          <p:cNvPr id="7" name="TextBox 6"/>
          <p:cNvSpPr txBox="1"/>
          <p:nvPr/>
        </p:nvSpPr>
        <p:spPr>
          <a:xfrm>
            <a:off x="2819400" y="6172200"/>
            <a:ext cx="3352800" cy="369332"/>
          </a:xfrm>
          <a:prstGeom prst="rect">
            <a:avLst/>
          </a:prstGeom>
          <a:noFill/>
        </p:spPr>
        <p:txBody>
          <a:bodyPr wrap="square" rtlCol="0">
            <a:spAutoFit/>
          </a:bodyPr>
          <a:lstStyle/>
          <a:p>
            <a:r>
              <a:rPr lang="en-US" dirty="0" smtClean="0"/>
              <a:t>Communication without words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meaning of words</a:t>
            </a:r>
            <a:endParaRPr lang="en-GB"/>
          </a:p>
        </p:txBody>
      </p:sp>
      <p:sp>
        <p:nvSpPr>
          <p:cNvPr id="4" name="Content Placeholder 3"/>
          <p:cNvSpPr>
            <a:spLocks noGrp="1"/>
          </p:cNvSpPr>
          <p:nvPr>
            <p:ph idx="1"/>
          </p:nvPr>
        </p:nvSpPr>
        <p:spPr/>
        <p:txBody>
          <a:bodyPr>
            <a:normAutofit fontScale="77500" lnSpcReduction="20000"/>
          </a:bodyPr>
          <a:lstStyle/>
          <a:p>
            <a:pPr algn="just">
              <a:buNone/>
            </a:pPr>
            <a:r>
              <a:rPr lang="en-GB" dirty="0" smtClean="0"/>
              <a:t>The meaning of the figure is undecidable, and yet we must attempt to dis-figure it, read the logic of the metaphor. We know that the figure can and will be literalized in yet other ways. All around us is the clamour for the rational destruction of the figure, the demand for not clarity but immediate comprehensibility by the ideological average. This destroys the force of literature as a cultural good. Anyone who believes that a literary education should still be sponsored by universities must allow that one must learn to read. And to learn to read is to learn to dis-figure the undecidable figure into a responsible literality, again and again. — Gayatri Chakravorty Spivak, </a:t>
            </a:r>
            <a:r>
              <a:rPr lang="en-GB" i="1" dirty="0" smtClean="0"/>
              <a:t>Death of a Discipline</a:t>
            </a:r>
            <a:endParaRPr lang="en-GB"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meaning of words</a:t>
            </a:r>
            <a:endParaRPr lang="en-GB" dirty="0"/>
          </a:p>
        </p:txBody>
      </p:sp>
      <p:sp>
        <p:nvSpPr>
          <p:cNvPr id="3" name="Content Placeholder 2"/>
          <p:cNvSpPr>
            <a:spLocks noGrp="1"/>
          </p:cNvSpPr>
          <p:nvPr>
            <p:ph idx="1"/>
          </p:nvPr>
        </p:nvSpPr>
        <p:spPr/>
        <p:txBody>
          <a:bodyPr/>
          <a:lstStyle/>
          <a:p>
            <a:pPr>
              <a:buNone/>
            </a:pPr>
            <a:r>
              <a:rPr lang="en-US" dirty="0" smtClean="0"/>
              <a:t>For sale: baby shoes. Never worn. – </a:t>
            </a:r>
            <a:r>
              <a:rPr lang="en-US" i="1" dirty="0" smtClean="0"/>
              <a:t>Ernest Hemingway(?)</a:t>
            </a:r>
            <a:endParaRPr lang="en-GB"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link between language and meaning?</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What does the sentence ‘Mary had a little lamb’ convey to you?</a:t>
            </a:r>
          </a:p>
          <a:p>
            <a:r>
              <a:rPr lang="en-US" dirty="0" smtClean="0">
                <a:sym typeface="Wingdings" pitchFamily="2" charset="2"/>
              </a:rPr>
              <a:t>Empiricist approach  It references a poem I heard a long time ago</a:t>
            </a:r>
          </a:p>
          <a:p>
            <a:r>
              <a:rPr lang="en-US" dirty="0" smtClean="0">
                <a:sym typeface="Wingdings" pitchFamily="2" charset="2"/>
              </a:rPr>
              <a:t>Truth-conditional approach  It describes a person’s possession of a lamb, which happens to be small</a:t>
            </a:r>
          </a:p>
          <a:p>
            <a:r>
              <a:rPr lang="en-US" b="1" dirty="0" smtClean="0">
                <a:sym typeface="Wingdings" pitchFamily="2" charset="2"/>
              </a:rPr>
              <a:t>Speech acts approach </a:t>
            </a:r>
            <a:r>
              <a:rPr lang="en-US" dirty="0" smtClean="0">
                <a:sym typeface="Wingdings" pitchFamily="2" charset="2"/>
              </a:rPr>
              <a:t> </a:t>
            </a:r>
            <a:r>
              <a:rPr lang="en-US" dirty="0" smtClean="0">
                <a:sym typeface="Wingdings" pitchFamily="2" charset="2"/>
              </a:rPr>
              <a:t>It </a:t>
            </a:r>
            <a:r>
              <a:rPr lang="en-US" dirty="0" smtClean="0">
                <a:sym typeface="Wingdings" pitchFamily="2" charset="2"/>
              </a:rPr>
              <a:t>is an example the professor is using to demonstrate different philosophical views about language</a:t>
            </a:r>
            <a:endParaRPr lang="en-US" dirty="0" smtClean="0">
              <a:sym typeface="Wingdings" pitchFamily="2" charset="2"/>
            </a:endParaRPr>
          </a:p>
          <a:p>
            <a:r>
              <a:rPr lang="en-US" dirty="0" smtClean="0">
                <a:sym typeface="Wingdings" pitchFamily="2" charset="2"/>
              </a:rPr>
              <a:t>Pragmatist approach  </a:t>
            </a:r>
            <a:r>
              <a:rPr lang="en-US" dirty="0" smtClean="0">
                <a:sym typeface="Wingdings" pitchFamily="2" charset="2"/>
              </a:rPr>
              <a:t>It </a:t>
            </a:r>
            <a:r>
              <a:rPr lang="en-US" dirty="0" smtClean="0">
                <a:sym typeface="Wingdings" pitchFamily="2" charset="2"/>
              </a:rPr>
              <a:t>is a phrase everyone is expected to know</a:t>
            </a:r>
            <a:endParaRPr lang="en-US" dirty="0" smtClean="0">
              <a:sym typeface="Wingdings" pitchFamily="2" charset="2"/>
            </a:endParaRP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1207</Words>
  <Application>Microsoft Office PowerPoint</Application>
  <PresentationFormat>On-screen Show (4:3)</PresentationFormat>
  <Paragraphs>88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Language in action</vt:lpstr>
      <vt:lpstr>What is the link between language and meaning?</vt:lpstr>
      <vt:lpstr>Language was historically a container for laws</vt:lpstr>
      <vt:lpstr>What is the link between language and meaning?</vt:lpstr>
      <vt:lpstr>Sense and reference</vt:lpstr>
      <vt:lpstr>Semiotics</vt:lpstr>
      <vt:lpstr>The meaning of words</vt:lpstr>
      <vt:lpstr>The meaning of words</vt:lpstr>
      <vt:lpstr>What is the link between language and meaning?</vt:lpstr>
      <vt:lpstr>Language games</vt:lpstr>
      <vt:lpstr>Application to HCI</vt:lpstr>
      <vt:lpstr>Implications of ‘language as use’</vt:lpstr>
      <vt:lpstr>What is the link between language and meaning?</vt:lpstr>
      <vt:lpstr>What do words mean?</vt:lpstr>
      <vt:lpstr>Rational speech acts model</vt:lpstr>
      <vt:lpstr>Rational speech acts</vt:lpstr>
      <vt:lpstr>Experimental test</vt:lpstr>
      <vt:lpstr>Slide 18</vt:lpstr>
      <vt:lpstr>Implications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in action</dc:title>
  <dc:creator>nisheeth</dc:creator>
  <cp:lastModifiedBy>nisheeth</cp:lastModifiedBy>
  <cp:revision>17</cp:revision>
  <dcterms:created xsi:type="dcterms:W3CDTF">2018-04-19T08:37:43Z</dcterms:created>
  <dcterms:modified xsi:type="dcterms:W3CDTF">2018-04-20T02:04:54Z</dcterms:modified>
</cp:coreProperties>
</file>