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63"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3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FD8D9-C9C0-46AC-AE3A-9C59997CBB17}" type="datetimeFigureOut">
              <a:rPr lang="en-US" smtClean="0"/>
              <a:t>2/21/2025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CD5EE-55CD-4C6A-A63D-E4EE807A8FC2}" type="slidenum">
              <a:rPr lang="en-US" smtClean="0"/>
              <a:t>‹#›</a:t>
            </a:fld>
            <a:endParaRPr lang="en-US"/>
          </a:p>
        </p:txBody>
      </p:sp>
    </p:spTree>
    <p:extLst>
      <p:ext uri="{BB962C8B-B14F-4D97-AF65-F5344CB8AC3E}">
        <p14:creationId xmlns:p14="http://schemas.microsoft.com/office/powerpoint/2010/main" val="80586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571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448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42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967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5717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87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551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74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33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893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2/21/2025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752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366">
            <a:alpha val="77000"/>
          </a:srgb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46684BE-6E7E-4D35-8E13-D71AD4698EEA}"/>
              </a:ext>
            </a:extLst>
          </p:cNvPr>
          <p:cNvSpPr/>
          <p:nvPr userDrawn="1"/>
        </p:nvSpPr>
        <p:spPr>
          <a:xfrm>
            <a:off x="-18470" y="6142470"/>
            <a:ext cx="9162473" cy="688109"/>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01F8990-5F45-BF6D-AA01-9D4B74D79E6C}"/>
              </a:ext>
            </a:extLst>
          </p:cNvPr>
          <p:cNvGrpSpPr/>
          <p:nvPr userDrawn="1"/>
        </p:nvGrpSpPr>
        <p:grpSpPr>
          <a:xfrm>
            <a:off x="0" y="0"/>
            <a:ext cx="1768763" cy="1713345"/>
            <a:chOff x="0" y="0"/>
            <a:chExt cx="1768763" cy="1713345"/>
          </a:xfrm>
        </p:grpSpPr>
        <p:sp>
          <p:nvSpPr>
            <p:cNvPr id="9" name="Half Frame 8">
              <a:extLst>
                <a:ext uri="{FF2B5EF4-FFF2-40B4-BE49-F238E27FC236}">
                  <a16:creationId xmlns:a16="http://schemas.microsoft.com/office/drawing/2014/main" id="{E8387EC3-0875-27A7-67FE-FDA54DE48306}"/>
                </a:ext>
              </a:extLst>
            </p:cNvPr>
            <p:cNvSpPr/>
            <p:nvPr userDrawn="1"/>
          </p:nvSpPr>
          <p:spPr>
            <a:xfrm>
              <a:off x="0" y="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Half Frame 9">
              <a:extLst>
                <a:ext uri="{FF2B5EF4-FFF2-40B4-BE49-F238E27FC236}">
                  <a16:creationId xmlns:a16="http://schemas.microsoft.com/office/drawing/2014/main" id="{DE3B608F-5510-E950-65CD-9C4A25B8F968}"/>
                </a:ext>
              </a:extLst>
            </p:cNvPr>
            <p:cNvSpPr/>
            <p:nvPr userDrawn="1"/>
          </p:nvSpPr>
          <p:spPr>
            <a:xfrm>
              <a:off x="152400" y="15240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2" name="Group 11">
            <a:extLst>
              <a:ext uri="{FF2B5EF4-FFF2-40B4-BE49-F238E27FC236}">
                <a16:creationId xmlns:a16="http://schemas.microsoft.com/office/drawing/2014/main" id="{C62D1C57-E7C3-D4CC-1FEC-7C50E5796B4B}"/>
              </a:ext>
            </a:extLst>
          </p:cNvPr>
          <p:cNvGrpSpPr/>
          <p:nvPr userDrawn="1"/>
        </p:nvGrpSpPr>
        <p:grpSpPr>
          <a:xfrm rot="5400000">
            <a:off x="7402946" y="27709"/>
            <a:ext cx="1768763" cy="1713345"/>
            <a:chOff x="0" y="0"/>
            <a:chExt cx="1768763" cy="1713345"/>
          </a:xfrm>
        </p:grpSpPr>
        <p:sp>
          <p:nvSpPr>
            <p:cNvPr id="13" name="Half Frame 12">
              <a:extLst>
                <a:ext uri="{FF2B5EF4-FFF2-40B4-BE49-F238E27FC236}">
                  <a16:creationId xmlns:a16="http://schemas.microsoft.com/office/drawing/2014/main" id="{0CDA8654-4057-C6A3-6C25-89EBBB531547}"/>
                </a:ext>
              </a:extLst>
            </p:cNvPr>
            <p:cNvSpPr/>
            <p:nvPr userDrawn="1"/>
          </p:nvSpPr>
          <p:spPr>
            <a:xfrm>
              <a:off x="0" y="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Half Frame 13">
              <a:extLst>
                <a:ext uri="{FF2B5EF4-FFF2-40B4-BE49-F238E27FC236}">
                  <a16:creationId xmlns:a16="http://schemas.microsoft.com/office/drawing/2014/main" id="{2D16DC58-4942-EDAF-133A-997CE146E6B7}"/>
                </a:ext>
              </a:extLst>
            </p:cNvPr>
            <p:cNvSpPr/>
            <p:nvPr userDrawn="1"/>
          </p:nvSpPr>
          <p:spPr>
            <a:xfrm>
              <a:off x="152400" y="15240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2192B0A3-A1FE-D4A0-F6B2-3280D6A8F452}"/>
              </a:ext>
            </a:extLst>
          </p:cNvPr>
          <p:cNvGrpSpPr/>
          <p:nvPr userDrawn="1"/>
        </p:nvGrpSpPr>
        <p:grpSpPr>
          <a:xfrm rot="16200000">
            <a:off x="-27709" y="4345709"/>
            <a:ext cx="1768763" cy="1713345"/>
            <a:chOff x="0" y="0"/>
            <a:chExt cx="1768763" cy="1713345"/>
          </a:xfrm>
        </p:grpSpPr>
        <p:sp>
          <p:nvSpPr>
            <p:cNvPr id="16" name="Half Frame 15">
              <a:extLst>
                <a:ext uri="{FF2B5EF4-FFF2-40B4-BE49-F238E27FC236}">
                  <a16:creationId xmlns:a16="http://schemas.microsoft.com/office/drawing/2014/main" id="{63DD4A12-AD8F-2786-3DF9-F804558112BA}"/>
                </a:ext>
              </a:extLst>
            </p:cNvPr>
            <p:cNvSpPr/>
            <p:nvPr userDrawn="1"/>
          </p:nvSpPr>
          <p:spPr>
            <a:xfrm>
              <a:off x="0" y="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 name="Half Frame 16">
              <a:extLst>
                <a:ext uri="{FF2B5EF4-FFF2-40B4-BE49-F238E27FC236}">
                  <a16:creationId xmlns:a16="http://schemas.microsoft.com/office/drawing/2014/main" id="{CD7118AA-2B89-33F2-2470-A7F891B4B975}"/>
                </a:ext>
              </a:extLst>
            </p:cNvPr>
            <p:cNvSpPr/>
            <p:nvPr userDrawn="1"/>
          </p:nvSpPr>
          <p:spPr>
            <a:xfrm>
              <a:off x="152400" y="15240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 name="Group 18">
            <a:extLst>
              <a:ext uri="{FF2B5EF4-FFF2-40B4-BE49-F238E27FC236}">
                <a16:creationId xmlns:a16="http://schemas.microsoft.com/office/drawing/2014/main" id="{CA799760-6442-5C15-C134-572A453A6670}"/>
              </a:ext>
            </a:extLst>
          </p:cNvPr>
          <p:cNvGrpSpPr/>
          <p:nvPr userDrawn="1"/>
        </p:nvGrpSpPr>
        <p:grpSpPr>
          <a:xfrm rot="10800000">
            <a:off x="7366002" y="4359851"/>
            <a:ext cx="1768763" cy="1713345"/>
            <a:chOff x="0" y="0"/>
            <a:chExt cx="1768763" cy="1713345"/>
          </a:xfrm>
        </p:grpSpPr>
        <p:sp>
          <p:nvSpPr>
            <p:cNvPr id="20" name="Half Frame 19">
              <a:extLst>
                <a:ext uri="{FF2B5EF4-FFF2-40B4-BE49-F238E27FC236}">
                  <a16:creationId xmlns:a16="http://schemas.microsoft.com/office/drawing/2014/main" id="{BF088555-9F1B-1CD8-906C-17F3D3C6FF54}"/>
                </a:ext>
              </a:extLst>
            </p:cNvPr>
            <p:cNvSpPr/>
            <p:nvPr userDrawn="1"/>
          </p:nvSpPr>
          <p:spPr>
            <a:xfrm>
              <a:off x="0" y="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Half Frame 20">
              <a:extLst>
                <a:ext uri="{FF2B5EF4-FFF2-40B4-BE49-F238E27FC236}">
                  <a16:creationId xmlns:a16="http://schemas.microsoft.com/office/drawing/2014/main" id="{72E3D6D0-A2F5-AC35-A43E-8129BBCB8BF6}"/>
                </a:ext>
              </a:extLst>
            </p:cNvPr>
            <p:cNvSpPr/>
            <p:nvPr userDrawn="1"/>
          </p:nvSpPr>
          <p:spPr>
            <a:xfrm>
              <a:off x="152400" y="152400"/>
              <a:ext cx="1616363" cy="1560945"/>
            </a:xfrm>
            <a:prstGeom prst="halfFrame">
              <a:avLst>
                <a:gd name="adj1" fmla="val 20155"/>
                <a:gd name="adj2" fmla="val 20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pic>
        <p:nvPicPr>
          <p:cNvPr id="29" name="Picture 28">
            <a:extLst>
              <a:ext uri="{FF2B5EF4-FFF2-40B4-BE49-F238E27FC236}">
                <a16:creationId xmlns:a16="http://schemas.microsoft.com/office/drawing/2014/main" id="{EC3C1A12-8584-5550-5238-8440EEB687D2}"/>
              </a:ext>
            </a:extLst>
          </p:cNvPr>
          <p:cNvPicPr>
            <a:picLocks noChangeAspect="1"/>
          </p:cNvPicPr>
          <p:nvPr userDrawn="1"/>
        </p:nvPicPr>
        <p:blipFill>
          <a:blip r:embed="rId13"/>
          <a:stretch>
            <a:fillRect/>
          </a:stretch>
        </p:blipFill>
        <p:spPr>
          <a:xfrm>
            <a:off x="3163527" y="6153089"/>
            <a:ext cx="2816946" cy="666869"/>
          </a:xfrm>
          <a:prstGeom prst="rect">
            <a:avLst/>
          </a:prstGeom>
        </p:spPr>
      </p:pic>
      <p:sp>
        <p:nvSpPr>
          <p:cNvPr id="5" name="Block Arc 4">
            <a:extLst>
              <a:ext uri="{FF2B5EF4-FFF2-40B4-BE49-F238E27FC236}">
                <a16:creationId xmlns:a16="http://schemas.microsoft.com/office/drawing/2014/main" id="{615E0F27-D1DE-38A9-8CA7-9C3FB7ED6467}"/>
              </a:ext>
            </a:extLst>
          </p:cNvPr>
          <p:cNvSpPr/>
          <p:nvPr userDrawn="1"/>
        </p:nvSpPr>
        <p:spPr>
          <a:xfrm>
            <a:off x="1884218" y="5523345"/>
            <a:ext cx="1413164" cy="1200728"/>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a:extLst>
              <a:ext uri="{FF2B5EF4-FFF2-40B4-BE49-F238E27FC236}">
                <a16:creationId xmlns:a16="http://schemas.microsoft.com/office/drawing/2014/main" id="{7B359599-F738-2DC9-F2FC-B9595DF017F8}"/>
              </a:ext>
            </a:extLst>
          </p:cNvPr>
          <p:cNvSpPr/>
          <p:nvPr userDrawn="1"/>
        </p:nvSpPr>
        <p:spPr>
          <a:xfrm>
            <a:off x="3754649" y="5523345"/>
            <a:ext cx="1413164" cy="1200728"/>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FFD4BF37-A814-B421-4DED-D4CC70E51D0E}"/>
              </a:ext>
            </a:extLst>
          </p:cNvPr>
          <p:cNvSpPr/>
          <p:nvPr userDrawn="1"/>
        </p:nvSpPr>
        <p:spPr>
          <a:xfrm>
            <a:off x="5625082" y="5523345"/>
            <a:ext cx="1413164" cy="1200728"/>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6192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1499"/>
            <a:ext cx="7682948" cy="3515002"/>
          </a:xfrm>
        </p:spPr>
        <p:txBody>
          <a:bodyPr/>
          <a:lstStyle/>
          <a:p>
            <a:pPr>
              <a:lnSpc>
                <a:spcPct val="150000"/>
              </a:lnSpc>
            </a:pPr>
            <a:r>
              <a:rPr lang="en-US" sz="3600" b="1" dirty="0">
                <a:solidFill>
                  <a:srgbClr val="FFFFFF"/>
                </a:solidFill>
                <a:latin typeface="Algerian" panose="04020705040A02060702" pitchFamily="82" charset="0"/>
              </a:rPr>
              <a:t>Welcome </a:t>
            </a:r>
            <a:br>
              <a:rPr lang="en-US" sz="3600" b="1" dirty="0">
                <a:solidFill>
                  <a:srgbClr val="FFFFFF"/>
                </a:solidFill>
                <a:latin typeface="Algerian" panose="04020705040A02060702" pitchFamily="82" charset="0"/>
              </a:rPr>
            </a:br>
            <a:r>
              <a:rPr lang="en-US" sz="3600" b="1" dirty="0">
                <a:solidFill>
                  <a:srgbClr val="FFFFFF"/>
                </a:solidFill>
                <a:latin typeface="Algerian" panose="04020705040A02060702" pitchFamily="82" charset="0"/>
              </a:rPr>
              <a:t>to </a:t>
            </a:r>
            <a:br>
              <a:rPr lang="en-US" sz="3600" b="1" dirty="0">
                <a:solidFill>
                  <a:srgbClr val="FFFFFF"/>
                </a:solidFill>
                <a:latin typeface="Algerian" panose="04020705040A02060702" pitchFamily="82" charset="0"/>
              </a:rPr>
            </a:br>
            <a:r>
              <a:rPr lang="en-US" sz="3600" b="1" dirty="0">
                <a:solidFill>
                  <a:srgbClr val="FFFFFF"/>
                </a:solidFill>
                <a:latin typeface="Algerian" panose="04020705040A02060702" pitchFamily="82" charset="0"/>
              </a:rPr>
              <a:t>the presentation</a:t>
            </a:r>
            <a:br>
              <a:rPr lang="en-US" sz="2800" b="1" dirty="0">
                <a:solidFill>
                  <a:srgbClr val="FFFFFF"/>
                </a:solidFill>
                <a:latin typeface="Bookman Old Style" panose="02050604050505020204" pitchFamily="18" charset="0"/>
              </a:rPr>
            </a:br>
            <a:endParaRPr sz="2800" b="1" dirty="0">
              <a:solidFill>
                <a:srgbClr val="FFFFFF"/>
              </a:solidFill>
              <a:latin typeface="Algerian" panose="04020705040A02060702" pitchFamily="8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24F9-E253-5435-776E-C7EAE7975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6241C-66BD-C417-3421-4E7EF15A3554}"/>
              </a:ext>
            </a:extLst>
          </p:cNvPr>
          <p:cNvSpPr>
            <a:spLocks noGrp="1"/>
          </p:cNvSpPr>
          <p:nvPr>
            <p:ph type="ctrTitle"/>
          </p:nvPr>
        </p:nvSpPr>
        <p:spPr>
          <a:xfrm>
            <a:off x="685800" y="2180120"/>
            <a:ext cx="7772400" cy="1904862"/>
          </a:xfrm>
        </p:spPr>
        <p:txBody>
          <a:bodyPr/>
          <a:lstStyle/>
          <a:p>
            <a:pPr>
              <a:lnSpc>
                <a:spcPct val="150000"/>
              </a:lnSpc>
            </a:pPr>
            <a:r>
              <a:rPr sz="2800" b="1" dirty="0">
                <a:solidFill>
                  <a:srgbClr val="FFFFFF"/>
                </a:solidFill>
                <a:latin typeface="Algerian" panose="04020705040A02060702" pitchFamily="82" charset="0"/>
              </a:rPr>
              <a:t>FIFA World Cup 2022: </a:t>
            </a:r>
            <a:br>
              <a:rPr lang="en-US" sz="2800" b="1" dirty="0">
                <a:solidFill>
                  <a:srgbClr val="FFFFFF"/>
                </a:solidFill>
                <a:latin typeface="Algerian" panose="04020705040A02060702" pitchFamily="82" charset="0"/>
              </a:rPr>
            </a:br>
            <a:r>
              <a:rPr lang="en-US" sz="2000" b="1" dirty="0">
                <a:solidFill>
                  <a:srgbClr val="FFFFFF"/>
                </a:solidFill>
                <a:latin typeface="Algerian" panose="04020705040A02060702" pitchFamily="82" charset="0"/>
              </a:rPr>
              <a:t>An analysis of Argentina's player performance </a:t>
            </a:r>
            <a:br>
              <a:rPr lang="en-US" sz="2000" b="1" dirty="0">
                <a:solidFill>
                  <a:srgbClr val="FFFFFF"/>
                </a:solidFill>
                <a:latin typeface="Algerian" panose="04020705040A02060702" pitchFamily="82" charset="0"/>
              </a:rPr>
            </a:br>
            <a:r>
              <a:rPr lang="en-US" sz="2000" b="1" dirty="0">
                <a:solidFill>
                  <a:srgbClr val="FFFFFF"/>
                </a:solidFill>
                <a:latin typeface="Algerian" panose="04020705040A02060702" pitchFamily="82" charset="0"/>
              </a:rPr>
              <a:t>during the tournament</a:t>
            </a:r>
            <a:br>
              <a:rPr lang="en-US" sz="2800" b="1" dirty="0">
                <a:solidFill>
                  <a:srgbClr val="FFFFFF"/>
                </a:solidFill>
                <a:latin typeface="Bookman Old Style" panose="02050604050505020204" pitchFamily="18" charset="0"/>
              </a:rPr>
            </a:br>
            <a:endParaRPr sz="2800" b="1" dirty="0">
              <a:solidFill>
                <a:srgbClr val="FFFFFF"/>
              </a:solidFill>
              <a:latin typeface="Algerian" panose="04020705040A02060702" pitchFamily="82" charset="0"/>
            </a:endParaRPr>
          </a:p>
        </p:txBody>
      </p:sp>
      <p:pic>
        <p:nvPicPr>
          <p:cNvPr id="4" name="Picture 3">
            <a:extLst>
              <a:ext uri="{FF2B5EF4-FFF2-40B4-BE49-F238E27FC236}">
                <a16:creationId xmlns:a16="http://schemas.microsoft.com/office/drawing/2014/main" id="{68E58796-C57F-5AC1-2C4F-D5251C38DA37}"/>
              </a:ext>
            </a:extLst>
          </p:cNvPr>
          <p:cNvPicPr>
            <a:picLocks noChangeAspect="1"/>
          </p:cNvPicPr>
          <p:nvPr/>
        </p:nvPicPr>
        <p:blipFill>
          <a:blip r:embed="rId2"/>
          <a:stretch>
            <a:fillRect/>
          </a:stretch>
        </p:blipFill>
        <p:spPr>
          <a:xfrm>
            <a:off x="3631924" y="4084982"/>
            <a:ext cx="1556302" cy="1556302"/>
          </a:xfrm>
          <a:prstGeom prst="rect">
            <a:avLst/>
          </a:prstGeom>
        </p:spPr>
      </p:pic>
    </p:spTree>
    <p:extLst>
      <p:ext uri="{BB962C8B-B14F-4D97-AF65-F5344CB8AC3E}">
        <p14:creationId xmlns:p14="http://schemas.microsoft.com/office/powerpoint/2010/main" val="7893811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lstStyle/>
          <a:p>
            <a:r>
              <a:rPr sz="3200" dirty="0">
                <a:solidFill>
                  <a:srgbClr val="FFFFFF"/>
                </a:solidFill>
                <a:latin typeface="Arial Black" panose="020B0A04020102020204" pitchFamily="34" charset="0"/>
              </a:rPr>
              <a:t>Executive Summary</a:t>
            </a:r>
          </a:p>
        </p:txBody>
      </p:sp>
      <p:sp>
        <p:nvSpPr>
          <p:cNvPr id="3" name="Content Placeholder 2"/>
          <p:cNvSpPr>
            <a:spLocks noGrp="1"/>
          </p:cNvSpPr>
          <p:nvPr>
            <p:ph idx="1"/>
          </p:nvPr>
        </p:nvSpPr>
        <p:spPr>
          <a:xfrm>
            <a:off x="536713" y="2136915"/>
            <a:ext cx="8229600" cy="1719470"/>
          </a:xfrm>
        </p:spPr>
        <p:txBody>
          <a:bodyPr/>
          <a:lstStyle/>
          <a:p>
            <a:pPr algn="l"/>
            <a:r>
              <a:rPr sz="1800" dirty="0">
                <a:solidFill>
                  <a:srgbClr val="FFFFFF"/>
                </a:solidFill>
              </a:rPr>
              <a:t>This presentation provides an in-depth analysis of Argentina's player performance during the 2022 FIFA World Cup, covering key metrics such as goals, assists, dribbles, tackles, and duels won. Key players and their contributions are highlighted to assess team performance.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0073"/>
            <a:ext cx="8229600" cy="1143000"/>
          </a:xfrm>
        </p:spPr>
        <p:txBody>
          <a:bodyPr/>
          <a:lstStyle/>
          <a:p>
            <a:r>
              <a:rPr sz="2800" dirty="0">
                <a:solidFill>
                  <a:srgbClr val="FFFFFF"/>
                </a:solidFill>
                <a:latin typeface="Arial Black" panose="020B0A04020102020204" pitchFamily="34" charset="0"/>
              </a:rPr>
              <a:t>Key Performance Insights</a:t>
            </a:r>
          </a:p>
        </p:txBody>
      </p:sp>
      <p:sp>
        <p:nvSpPr>
          <p:cNvPr id="3" name="Content Placeholder 2"/>
          <p:cNvSpPr>
            <a:spLocks noGrp="1"/>
          </p:cNvSpPr>
          <p:nvPr>
            <p:ph idx="1"/>
          </p:nvPr>
        </p:nvSpPr>
        <p:spPr>
          <a:xfrm>
            <a:off x="457200" y="2554356"/>
            <a:ext cx="8229600" cy="1620079"/>
          </a:xfrm>
        </p:spPr>
        <p:txBody>
          <a:bodyPr/>
          <a:lstStyle/>
          <a:p>
            <a:pPr algn="l"/>
            <a:r>
              <a:rPr sz="1800" dirty="0">
                <a:solidFill>
                  <a:srgbClr val="FFFFFF"/>
                </a:solidFill>
              </a:rPr>
              <a:t>- Performance metrics include dribbles, tackles, and interceptions per 90 minutes.</a:t>
            </a:r>
          </a:p>
          <a:p>
            <a:pPr algn="l"/>
            <a:r>
              <a:rPr sz="1800" dirty="0">
                <a:solidFill>
                  <a:srgbClr val="FFFFFF"/>
                </a:solidFill>
              </a:rPr>
              <a:t>- Alexis Mac Allister and Nicolas Otamendi contributed notably in different areas.</a:t>
            </a:r>
          </a:p>
          <a:p>
            <a:pPr algn="l"/>
            <a:r>
              <a:rPr sz="1800" dirty="0">
                <a:solidFill>
                  <a:srgbClr val="FFFFFF"/>
                </a:solidFill>
              </a:rPr>
              <a:t>- Defensive stability, midfield control, and attacking play were crucial for Argentina's success.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0620"/>
            <a:ext cx="8229600" cy="1143000"/>
          </a:xfrm>
        </p:spPr>
        <p:txBody>
          <a:bodyPr/>
          <a:lstStyle/>
          <a:p>
            <a:r>
              <a:rPr sz="3200" dirty="0">
                <a:solidFill>
                  <a:srgbClr val="FFFFFF"/>
                </a:solidFill>
                <a:latin typeface="Arial Black" panose="020B0A04020102020204" pitchFamily="34" charset="0"/>
              </a:rPr>
              <a:t>Goal Contributions</a:t>
            </a:r>
          </a:p>
        </p:txBody>
      </p:sp>
      <p:sp>
        <p:nvSpPr>
          <p:cNvPr id="3" name="Content Placeholder 2"/>
          <p:cNvSpPr>
            <a:spLocks noGrp="1"/>
          </p:cNvSpPr>
          <p:nvPr>
            <p:ph idx="1"/>
          </p:nvPr>
        </p:nvSpPr>
        <p:spPr>
          <a:xfrm>
            <a:off x="1162878" y="2305880"/>
            <a:ext cx="7056783" cy="1828800"/>
          </a:xfrm>
        </p:spPr>
        <p:txBody>
          <a:bodyPr/>
          <a:lstStyle/>
          <a:p>
            <a:pPr algn="l"/>
            <a:r>
              <a:rPr sz="1800" dirty="0">
                <a:solidFill>
                  <a:srgbClr val="FFFFFF"/>
                </a:solidFill>
              </a:rPr>
              <a:t>- Alexis Mac Allister scored one goal.</a:t>
            </a:r>
          </a:p>
          <a:p>
            <a:pPr algn="l"/>
            <a:r>
              <a:rPr sz="1800" dirty="0">
                <a:solidFill>
                  <a:srgbClr val="FFFFFF"/>
                </a:solidFill>
              </a:rPr>
              <a:t>- Several players had minimal goal contributions.</a:t>
            </a:r>
          </a:p>
          <a:p>
            <a:pPr algn="l"/>
            <a:r>
              <a:rPr sz="1800" dirty="0">
                <a:solidFill>
                  <a:srgbClr val="FFFFFF"/>
                </a:solidFill>
              </a:rPr>
              <a:t>- Key playmakers contributed through assists and attacking build-up.</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1" y="1020073"/>
            <a:ext cx="8229600" cy="1143000"/>
          </a:xfrm>
        </p:spPr>
        <p:txBody>
          <a:bodyPr/>
          <a:lstStyle/>
          <a:p>
            <a:r>
              <a:rPr sz="2800" dirty="0">
                <a:solidFill>
                  <a:srgbClr val="FFFFFF"/>
                </a:solidFill>
                <a:latin typeface="Arial Black" panose="020B0A04020102020204" pitchFamily="34" charset="0"/>
              </a:rPr>
              <a:t>Defensive Contributions</a:t>
            </a:r>
          </a:p>
        </p:txBody>
      </p:sp>
      <p:sp>
        <p:nvSpPr>
          <p:cNvPr id="3" name="Content Placeholder 2"/>
          <p:cNvSpPr>
            <a:spLocks noGrp="1"/>
          </p:cNvSpPr>
          <p:nvPr>
            <p:ph idx="1"/>
          </p:nvPr>
        </p:nvSpPr>
        <p:spPr>
          <a:xfrm>
            <a:off x="556591" y="2658717"/>
            <a:ext cx="8229600" cy="1540565"/>
          </a:xfrm>
        </p:spPr>
        <p:txBody>
          <a:bodyPr/>
          <a:lstStyle/>
          <a:p>
            <a:pPr algn="l"/>
            <a:r>
              <a:rPr sz="1800" dirty="0">
                <a:solidFill>
                  <a:srgbClr val="FFFFFF"/>
                </a:solidFill>
              </a:rPr>
              <a:t>- Tackles and interceptions per 90 minutes indicate defensive strength.</a:t>
            </a:r>
          </a:p>
          <a:p>
            <a:pPr algn="l"/>
            <a:r>
              <a:rPr sz="1800" dirty="0">
                <a:solidFill>
                  <a:srgbClr val="FFFFFF"/>
                </a:solidFill>
              </a:rPr>
              <a:t>- Nicolas Otamendi recorded 1.3 tackles and 1.17 interceptions per 90 minutes.</a:t>
            </a:r>
          </a:p>
          <a:p>
            <a:pPr algn="l"/>
            <a:r>
              <a:rPr sz="1800" dirty="0">
                <a:solidFill>
                  <a:srgbClr val="FFFFFF"/>
                </a:solidFill>
              </a:rPr>
              <a:t>- Defensive stability was key to Argentina’s success.</a:t>
            </a: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681"/>
            <a:ext cx="8229600" cy="1143000"/>
          </a:xfrm>
        </p:spPr>
        <p:txBody>
          <a:bodyPr/>
          <a:lstStyle/>
          <a:p>
            <a:r>
              <a:rPr sz="3200" dirty="0">
                <a:solidFill>
                  <a:srgbClr val="FFFFFF"/>
                </a:solidFill>
                <a:latin typeface="Arial Black" panose="020B0A04020102020204" pitchFamily="34" charset="0"/>
              </a:rPr>
              <a:t>Midfield and Playmaking</a:t>
            </a:r>
          </a:p>
        </p:txBody>
      </p:sp>
      <p:sp>
        <p:nvSpPr>
          <p:cNvPr id="3" name="Content Placeholder 2"/>
          <p:cNvSpPr>
            <a:spLocks noGrp="1"/>
          </p:cNvSpPr>
          <p:nvPr>
            <p:ph idx="1"/>
          </p:nvPr>
        </p:nvSpPr>
        <p:spPr>
          <a:xfrm>
            <a:off x="596348" y="2484782"/>
            <a:ext cx="8229600" cy="1570383"/>
          </a:xfrm>
        </p:spPr>
        <p:txBody>
          <a:bodyPr/>
          <a:lstStyle/>
          <a:p>
            <a:pPr algn="l"/>
            <a:r>
              <a:rPr sz="1800" dirty="0">
                <a:solidFill>
                  <a:srgbClr val="FFFFFF"/>
                </a:solidFill>
              </a:rPr>
              <a:t>- Dribbles per 90 minutes show players’ ability to break defenses.</a:t>
            </a:r>
          </a:p>
          <a:p>
            <a:pPr algn="l"/>
            <a:r>
              <a:rPr sz="1800" dirty="0">
                <a:solidFill>
                  <a:srgbClr val="FFFFFF"/>
                </a:solidFill>
              </a:rPr>
              <a:t>- Mac Allister and Gomez displayed strong dribbling and duel-winning abilities.</a:t>
            </a:r>
          </a:p>
          <a:p>
            <a:pPr algn="l"/>
            <a:r>
              <a:rPr sz="1800" dirty="0">
                <a:solidFill>
                  <a:srgbClr val="FFFFFF"/>
                </a:solidFill>
              </a:rPr>
              <a:t>- Midfield control was a critical factor in Argentina’s performance.</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lstStyle/>
          <a:p>
            <a:r>
              <a:rPr sz="3600" b="1" dirty="0">
                <a:solidFill>
                  <a:srgbClr val="FFFFFF"/>
                </a:solidFill>
                <a:latin typeface="Arial Black" panose="020B0A04020102020204" pitchFamily="34" charset="0"/>
              </a:rPr>
              <a:t>Conclusion</a:t>
            </a:r>
          </a:p>
        </p:txBody>
      </p:sp>
      <p:sp>
        <p:nvSpPr>
          <p:cNvPr id="3" name="Content Placeholder 2"/>
          <p:cNvSpPr>
            <a:spLocks noGrp="1"/>
          </p:cNvSpPr>
          <p:nvPr>
            <p:ph idx="1"/>
          </p:nvPr>
        </p:nvSpPr>
        <p:spPr>
          <a:xfrm>
            <a:off x="457200" y="2186608"/>
            <a:ext cx="8229600" cy="2047461"/>
          </a:xfrm>
        </p:spPr>
        <p:txBody>
          <a:bodyPr/>
          <a:lstStyle/>
          <a:p>
            <a:pPr algn="l"/>
            <a:r>
              <a:rPr sz="1800" dirty="0">
                <a:solidFill>
                  <a:srgbClr val="FFFFFF"/>
                </a:solidFill>
              </a:rPr>
              <a:t>- Argentina’s performance was a result of collective effort and key player contributions.</a:t>
            </a:r>
          </a:p>
          <a:p>
            <a:pPr algn="l"/>
            <a:r>
              <a:rPr sz="1800" dirty="0">
                <a:solidFill>
                  <a:srgbClr val="FFFFFF"/>
                </a:solidFill>
              </a:rPr>
              <a:t>- Defensive stability, midfield creativity, and attacking coordination were crucial.</a:t>
            </a:r>
          </a:p>
          <a:p>
            <a:pPr algn="l"/>
            <a:r>
              <a:rPr sz="1800" dirty="0">
                <a:solidFill>
                  <a:srgbClr val="FFFFFF"/>
                </a:solidFill>
              </a:rPr>
              <a:t>- Future strategic improvements can focus on enhancing goal-scoring efficiency.</a:t>
            </a: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969A2-8802-C355-8334-D8286E591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33ABA3-596D-DCFE-296B-4BB9A8195A99}"/>
              </a:ext>
            </a:extLst>
          </p:cNvPr>
          <p:cNvSpPr>
            <a:spLocks noGrp="1"/>
          </p:cNvSpPr>
          <p:nvPr>
            <p:ph type="title"/>
          </p:nvPr>
        </p:nvSpPr>
        <p:spPr>
          <a:xfrm>
            <a:off x="367748" y="2555668"/>
            <a:ext cx="8229600" cy="1143000"/>
          </a:xfrm>
        </p:spPr>
        <p:txBody>
          <a:bodyPr/>
          <a:lstStyle/>
          <a:p>
            <a:r>
              <a:rPr lang="en-US" sz="6600" b="1" dirty="0">
                <a:solidFill>
                  <a:srgbClr val="FFFFFF"/>
                </a:solidFill>
                <a:latin typeface="Berlin Sans FB Demi" panose="020E0802020502020306" pitchFamily="34" charset="0"/>
              </a:rPr>
              <a:t>Thank You</a:t>
            </a:r>
            <a:endParaRPr sz="6600" b="1" dirty="0">
              <a:solidFill>
                <a:srgbClr val="FFFFFF"/>
              </a:solidFill>
              <a:latin typeface="Berlin Sans FB Demi" panose="020E0802020502020306" pitchFamily="34" charset="0"/>
            </a:endParaRPr>
          </a:p>
        </p:txBody>
      </p:sp>
    </p:spTree>
    <p:extLst>
      <p:ext uri="{BB962C8B-B14F-4D97-AF65-F5344CB8AC3E}">
        <p14:creationId xmlns:p14="http://schemas.microsoft.com/office/powerpoint/2010/main" val="22822720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theme1.xml><?xml version="1.0" encoding="utf-8"?>
<a:theme xmlns:a="http://schemas.openxmlformats.org/drawingml/2006/main" name="1_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261</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 Black</vt:lpstr>
      <vt:lpstr>Berlin Sans FB Demi</vt:lpstr>
      <vt:lpstr>Bookman Old Style</vt:lpstr>
      <vt:lpstr>Calibri</vt:lpstr>
      <vt:lpstr>1_Office Theme</vt:lpstr>
      <vt:lpstr>Welcome  to  the presentation </vt:lpstr>
      <vt:lpstr>FIFA World Cup 2022:  An analysis of Argentina's player performance  during the tournament </vt:lpstr>
      <vt:lpstr>Executive Summary</vt:lpstr>
      <vt:lpstr>Key Performance Insights</vt:lpstr>
      <vt:lpstr>Goal Contributions</vt:lpstr>
      <vt:lpstr>Defensive Contributions</vt:lpstr>
      <vt:lpstr>Midfield and Playmaking</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HP</cp:lastModifiedBy>
  <cp:revision>5</cp:revision>
  <dcterms:created xsi:type="dcterms:W3CDTF">2013-01-27T09:14:16Z</dcterms:created>
  <dcterms:modified xsi:type="dcterms:W3CDTF">2025-02-21T16:13:02Z</dcterms:modified>
  <cp:category/>
</cp:coreProperties>
</file>