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147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882798"/>
            <a:ext cx="268541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0300" y="4708129"/>
            <a:ext cx="5740400" cy="3048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spc="-110" dirty="0"/>
              <a:t>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478190"/>
            <a:ext cx="5968365" cy="1637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200"/>
              </a:lnSpc>
              <a:spcBef>
                <a:spcPts val="100"/>
              </a:spcBef>
            </a:pPr>
            <a:r>
              <a:rPr sz="1200" dirty="0">
                <a:latin typeface="+mn-lt"/>
                <a:cs typeface="Arial"/>
              </a:rPr>
              <a:t>In</a:t>
            </a:r>
            <a:r>
              <a:rPr sz="1200" spc="22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recent</a:t>
            </a:r>
            <a:r>
              <a:rPr sz="1200" spc="22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years,</a:t>
            </a:r>
            <a:r>
              <a:rPr sz="1200" spc="150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City</a:t>
            </a:r>
            <a:r>
              <a:rPr sz="1200" spc="150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Hotel</a:t>
            </a:r>
            <a:r>
              <a:rPr sz="1200" spc="150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and</a:t>
            </a:r>
            <a:r>
              <a:rPr sz="1200" spc="150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Resort</a:t>
            </a:r>
            <a:r>
              <a:rPr sz="1200" spc="150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Hotel</a:t>
            </a:r>
            <a:r>
              <a:rPr sz="1200" spc="14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have</a:t>
            </a:r>
            <a:r>
              <a:rPr sz="1200" spc="150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seen</a:t>
            </a:r>
            <a:r>
              <a:rPr sz="1200" spc="150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high</a:t>
            </a:r>
            <a:r>
              <a:rPr sz="1200" spc="150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cancellation</a:t>
            </a:r>
            <a:r>
              <a:rPr sz="1200" spc="150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rates.</a:t>
            </a:r>
            <a:r>
              <a:rPr sz="1200" spc="150" dirty="0">
                <a:latin typeface="+mn-lt"/>
                <a:cs typeface="Arial"/>
              </a:rPr>
              <a:t> </a:t>
            </a:r>
            <a:r>
              <a:rPr sz="1200" spc="-20" dirty="0">
                <a:latin typeface="+mn-lt"/>
                <a:cs typeface="Arial"/>
              </a:rPr>
              <a:t>Each </a:t>
            </a:r>
            <a:r>
              <a:rPr sz="1200" dirty="0">
                <a:latin typeface="+mn-lt"/>
                <a:cs typeface="Arial"/>
              </a:rPr>
              <a:t>hotel</a:t>
            </a:r>
            <a:r>
              <a:rPr sz="1200" spc="7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is</a:t>
            </a:r>
            <a:r>
              <a:rPr sz="1200" spc="7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now</a:t>
            </a:r>
            <a:r>
              <a:rPr sz="1200" spc="7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dealing</a:t>
            </a:r>
            <a:r>
              <a:rPr sz="1200" spc="7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with</a:t>
            </a:r>
            <a:r>
              <a:rPr sz="1200" spc="7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a</a:t>
            </a:r>
            <a:r>
              <a:rPr sz="1200" spc="7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number</a:t>
            </a:r>
            <a:r>
              <a:rPr sz="1200" spc="7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of</a:t>
            </a:r>
            <a:r>
              <a:rPr sz="1200" spc="7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issues</a:t>
            </a:r>
            <a:r>
              <a:rPr sz="1200" spc="7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as</a:t>
            </a:r>
            <a:r>
              <a:rPr sz="1200" spc="7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a</a:t>
            </a:r>
            <a:r>
              <a:rPr sz="1200" spc="70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result,</a:t>
            </a:r>
            <a:r>
              <a:rPr sz="1200" spc="7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including</a:t>
            </a:r>
            <a:r>
              <a:rPr sz="1200" spc="7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fewer</a:t>
            </a:r>
            <a:r>
              <a:rPr sz="1200" spc="7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revenues</a:t>
            </a:r>
            <a:r>
              <a:rPr sz="1200" spc="75" dirty="0">
                <a:latin typeface="+mn-lt"/>
                <a:cs typeface="Arial"/>
              </a:rPr>
              <a:t> </a:t>
            </a:r>
            <a:r>
              <a:rPr sz="1200" spc="-25" dirty="0">
                <a:latin typeface="+mn-lt"/>
                <a:cs typeface="Arial"/>
              </a:rPr>
              <a:t>and </a:t>
            </a:r>
            <a:r>
              <a:rPr sz="1200" dirty="0">
                <a:latin typeface="+mn-lt"/>
                <a:cs typeface="Arial"/>
              </a:rPr>
              <a:t>less</a:t>
            </a:r>
            <a:r>
              <a:rPr sz="1200" spc="7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than</a:t>
            </a:r>
            <a:r>
              <a:rPr sz="1200" spc="80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ideal</a:t>
            </a:r>
            <a:r>
              <a:rPr sz="1200" spc="7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hotel</a:t>
            </a:r>
            <a:r>
              <a:rPr sz="1200" spc="80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room</a:t>
            </a:r>
            <a:r>
              <a:rPr sz="1200" spc="80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use.</a:t>
            </a:r>
            <a:r>
              <a:rPr sz="1200" spc="75" dirty="0">
                <a:latin typeface="+mn-lt"/>
                <a:cs typeface="Arial"/>
              </a:rPr>
              <a:t> </a:t>
            </a:r>
            <a:r>
              <a:rPr sz="1200" spc="-10" dirty="0">
                <a:latin typeface="+mn-lt"/>
                <a:cs typeface="Arial"/>
              </a:rPr>
              <a:t>Consequently,</a:t>
            </a:r>
            <a:r>
              <a:rPr sz="1200" spc="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lowering cancellation</a:t>
            </a:r>
            <a:r>
              <a:rPr sz="1200" spc="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rates is</a:t>
            </a:r>
            <a:r>
              <a:rPr sz="1200" spc="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both </a:t>
            </a:r>
            <a:r>
              <a:rPr sz="1200" spc="-10" dirty="0">
                <a:latin typeface="+mn-lt"/>
                <a:cs typeface="Arial"/>
              </a:rPr>
              <a:t>hotels' </a:t>
            </a:r>
            <a:r>
              <a:rPr sz="1200" dirty="0">
                <a:latin typeface="+mn-lt"/>
                <a:cs typeface="Arial"/>
              </a:rPr>
              <a:t>primary</a:t>
            </a:r>
            <a:r>
              <a:rPr sz="1200" spc="220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goal</a:t>
            </a:r>
            <a:r>
              <a:rPr sz="1200" spc="22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in</a:t>
            </a:r>
            <a:r>
              <a:rPr sz="1200" spc="220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order</a:t>
            </a:r>
            <a:r>
              <a:rPr sz="1200" spc="150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to</a:t>
            </a:r>
            <a:r>
              <a:rPr sz="1200" spc="150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increase</a:t>
            </a:r>
            <a:r>
              <a:rPr sz="1200" spc="14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their</a:t>
            </a:r>
            <a:r>
              <a:rPr sz="1200" spc="150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efficiency</a:t>
            </a:r>
            <a:r>
              <a:rPr sz="1200" spc="150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in</a:t>
            </a:r>
            <a:r>
              <a:rPr sz="1200" spc="14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generating</a:t>
            </a:r>
            <a:r>
              <a:rPr sz="1200" spc="150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revenue,</a:t>
            </a:r>
            <a:r>
              <a:rPr sz="1200" spc="150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and</a:t>
            </a:r>
            <a:r>
              <a:rPr sz="1200" spc="14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for</a:t>
            </a:r>
            <a:r>
              <a:rPr sz="1200" spc="150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us</a:t>
            </a:r>
            <a:r>
              <a:rPr sz="1200" spc="150" dirty="0">
                <a:latin typeface="+mn-lt"/>
                <a:cs typeface="Arial"/>
              </a:rPr>
              <a:t> </a:t>
            </a:r>
            <a:r>
              <a:rPr sz="1200" spc="-25" dirty="0">
                <a:latin typeface="+mn-lt"/>
                <a:cs typeface="Arial"/>
              </a:rPr>
              <a:t>to </a:t>
            </a:r>
            <a:r>
              <a:rPr sz="1200" dirty="0">
                <a:latin typeface="+mn-lt"/>
                <a:cs typeface="Arial"/>
              </a:rPr>
              <a:t>offer</a:t>
            </a:r>
            <a:r>
              <a:rPr sz="1200" spc="-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thorough</a:t>
            </a:r>
            <a:r>
              <a:rPr sz="1200" spc="-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business</a:t>
            </a:r>
            <a:r>
              <a:rPr sz="1200" spc="-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advice to</a:t>
            </a:r>
            <a:r>
              <a:rPr sz="1200" spc="-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address</a:t>
            </a:r>
            <a:r>
              <a:rPr sz="1200" spc="-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this </a:t>
            </a:r>
            <a:r>
              <a:rPr sz="1200" spc="-10" dirty="0">
                <a:latin typeface="+mn-lt"/>
                <a:cs typeface="Arial"/>
              </a:rPr>
              <a:t>problem.</a:t>
            </a:r>
            <a:endParaRPr sz="1200" dirty="0">
              <a:latin typeface="+mn-lt"/>
              <a:cs typeface="Arial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200" dirty="0">
              <a:latin typeface="+mn-lt"/>
              <a:cs typeface="Arial"/>
            </a:endParaRPr>
          </a:p>
          <a:p>
            <a:pPr marL="12700" marR="7620" algn="just">
              <a:lnSpc>
                <a:spcPct val="110200"/>
              </a:lnSpc>
            </a:pPr>
            <a:r>
              <a:rPr sz="1200" dirty="0">
                <a:latin typeface="+mn-lt"/>
                <a:cs typeface="Arial"/>
              </a:rPr>
              <a:t>The</a:t>
            </a:r>
            <a:r>
              <a:rPr sz="1200" spc="6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analysis of hotel booking cancellations as well</a:t>
            </a:r>
            <a:r>
              <a:rPr sz="1200" spc="-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as other factors that have no </a:t>
            </a:r>
            <a:r>
              <a:rPr sz="1200" spc="-10" dirty="0">
                <a:latin typeface="+mn-lt"/>
                <a:cs typeface="Arial"/>
              </a:rPr>
              <a:t>bearing </a:t>
            </a:r>
            <a:r>
              <a:rPr sz="1200" dirty="0">
                <a:latin typeface="+mn-lt"/>
                <a:cs typeface="Arial"/>
              </a:rPr>
              <a:t>on their business and yearly revenue generation are the main topics of this </a:t>
            </a:r>
            <a:r>
              <a:rPr sz="1200" spc="-10" dirty="0">
                <a:latin typeface="+mn-lt"/>
                <a:cs typeface="Arial"/>
              </a:rPr>
              <a:t>report.</a:t>
            </a:r>
            <a:endParaRPr sz="1200" dirty="0">
              <a:latin typeface="+mn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7112542"/>
            <a:ext cx="1956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Assumptions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7909469"/>
            <a:ext cx="5863590" cy="123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825" indent="169545">
              <a:lnSpc>
                <a:spcPct val="110200"/>
              </a:lnSpc>
              <a:spcBef>
                <a:spcPts val="100"/>
              </a:spcBef>
              <a:buAutoNum type="arabicPeriod"/>
              <a:tabLst>
                <a:tab pos="182245" algn="l"/>
              </a:tabLst>
            </a:pPr>
            <a:r>
              <a:rPr sz="1200" dirty="0">
                <a:latin typeface="+mn-lt"/>
                <a:cs typeface="Arial"/>
              </a:rPr>
              <a:t>No unusual occurrences between 2015 and 2017 will have a substantial impact on the data used.</a:t>
            </a:r>
          </a:p>
          <a:p>
            <a:pPr marL="12700" marR="5080" indent="166370">
              <a:lnSpc>
                <a:spcPct val="110200"/>
              </a:lnSpc>
              <a:buAutoNum type="arabicPeriod"/>
              <a:tabLst>
                <a:tab pos="179070" algn="l"/>
              </a:tabLst>
            </a:pPr>
            <a:r>
              <a:rPr sz="1200" dirty="0">
                <a:latin typeface="+mn-lt"/>
                <a:cs typeface="Arial"/>
              </a:rPr>
              <a:t>The information is still current and can be used to analyze a hotel's possible plans in an efficient manner.</a:t>
            </a:r>
          </a:p>
          <a:p>
            <a:pPr marL="179070" indent="-16637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179070" algn="l"/>
              </a:tabLst>
            </a:pPr>
            <a:r>
              <a:rPr sz="1200" dirty="0">
                <a:latin typeface="+mn-lt"/>
                <a:cs typeface="Arial"/>
              </a:rPr>
              <a:t>There are no unanticipated negatives to the hotel employing any advised technique.</a:t>
            </a:r>
          </a:p>
          <a:p>
            <a:pPr marL="179070" indent="-16637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179070" algn="l"/>
              </a:tabLst>
            </a:pPr>
            <a:r>
              <a:rPr sz="1200" dirty="0">
                <a:latin typeface="+mn-lt"/>
                <a:cs typeface="Arial"/>
              </a:rPr>
              <a:t>The hotels are not currently using any of the suggested solutions</a:t>
            </a:r>
            <a:r>
              <a:rPr sz="1200" spc="-10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3385426"/>
            <a:ext cx="594360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3596"/>
            <a:ext cx="5193665" cy="83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6370">
              <a:lnSpc>
                <a:spcPct val="110200"/>
              </a:lnSpc>
              <a:spcBef>
                <a:spcPts val="100"/>
              </a:spcBef>
              <a:buAutoNum type="arabicPeriod" startAt="5"/>
              <a:tabLst>
                <a:tab pos="179070" algn="l"/>
              </a:tabLst>
            </a:pPr>
            <a:r>
              <a:rPr sz="1200" dirty="0">
                <a:latin typeface="+mn-lt"/>
                <a:cs typeface="Arial"/>
              </a:rPr>
              <a:t>The</a:t>
            </a:r>
            <a:r>
              <a:rPr sz="1200" spc="-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biggest</a:t>
            </a:r>
            <a:r>
              <a:rPr sz="1200" spc="-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factor</a:t>
            </a:r>
            <a:r>
              <a:rPr sz="1200" spc="-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affecting</a:t>
            </a:r>
            <a:r>
              <a:rPr sz="1200" spc="-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the</a:t>
            </a:r>
            <a:r>
              <a:rPr sz="1200" spc="-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effectiveness</a:t>
            </a:r>
            <a:r>
              <a:rPr sz="1200" spc="-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of</a:t>
            </a:r>
            <a:r>
              <a:rPr sz="1200" spc="-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earning</a:t>
            </a:r>
            <a:r>
              <a:rPr sz="1200" spc="-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income</a:t>
            </a:r>
            <a:r>
              <a:rPr sz="1200" spc="-5" dirty="0">
                <a:latin typeface="+mn-lt"/>
                <a:cs typeface="Arial"/>
              </a:rPr>
              <a:t> </a:t>
            </a:r>
            <a:r>
              <a:rPr sz="1200" dirty="0">
                <a:latin typeface="+mn-lt"/>
                <a:cs typeface="Arial"/>
              </a:rPr>
              <a:t>is</a:t>
            </a:r>
            <a:r>
              <a:rPr sz="1200" spc="-5" dirty="0">
                <a:latin typeface="+mn-lt"/>
                <a:cs typeface="Arial"/>
              </a:rPr>
              <a:t> </a:t>
            </a:r>
            <a:r>
              <a:rPr sz="1200" spc="-10" dirty="0">
                <a:latin typeface="+mn-lt"/>
                <a:cs typeface="Arial"/>
              </a:rPr>
              <a:t>booking cancellations.</a:t>
            </a:r>
            <a:endParaRPr sz="1200" dirty="0">
              <a:latin typeface="+mn-lt"/>
              <a:cs typeface="Arial"/>
            </a:endParaRPr>
          </a:p>
          <a:p>
            <a:pPr marL="182245" indent="-169545">
              <a:lnSpc>
                <a:spcPct val="100000"/>
              </a:lnSpc>
              <a:spcBef>
                <a:spcPts val="145"/>
              </a:spcBef>
              <a:buAutoNum type="arabicPeriod" startAt="5"/>
              <a:tabLst>
                <a:tab pos="182245" algn="l"/>
              </a:tabLst>
            </a:pPr>
            <a:r>
              <a:rPr sz="1200" dirty="0">
                <a:latin typeface="+mn-lt"/>
                <a:cs typeface="Arial"/>
              </a:rPr>
              <a:t>Cancellations result in vacant rooms for the booked length of </a:t>
            </a:r>
            <a:r>
              <a:rPr sz="1200" spc="-10" dirty="0">
                <a:latin typeface="+mn-lt"/>
                <a:cs typeface="Arial"/>
              </a:rPr>
              <a:t>time.</a:t>
            </a:r>
            <a:endParaRPr sz="1200" dirty="0">
              <a:latin typeface="+mn-lt"/>
              <a:cs typeface="Arial"/>
            </a:endParaRPr>
          </a:p>
          <a:p>
            <a:pPr marL="182245" indent="-169545">
              <a:lnSpc>
                <a:spcPct val="100000"/>
              </a:lnSpc>
              <a:spcBef>
                <a:spcPts val="145"/>
              </a:spcBef>
              <a:buAutoNum type="arabicPeriod" startAt="5"/>
              <a:tabLst>
                <a:tab pos="182245" algn="l"/>
              </a:tabLst>
            </a:pPr>
            <a:r>
              <a:rPr sz="1200" dirty="0">
                <a:latin typeface="+mn-lt"/>
                <a:cs typeface="Arial"/>
              </a:rPr>
              <a:t>Clients make hotel reservations the same year they make </a:t>
            </a:r>
            <a:r>
              <a:rPr sz="1200" spc="-10" dirty="0">
                <a:latin typeface="+mn-lt"/>
                <a:cs typeface="Arial"/>
              </a:rPr>
              <a:t>cancellations.</a:t>
            </a:r>
            <a:endParaRPr sz="1200" dirty="0">
              <a:latin typeface="+mn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890454"/>
            <a:ext cx="2803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Research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Question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687381"/>
            <a:ext cx="5099685" cy="62388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45"/>
              </a:spcBef>
              <a:buAutoNum type="arabicPeriod" startAt="5"/>
              <a:tabLst>
                <a:tab pos="182245" algn="l"/>
              </a:tabLst>
            </a:pPr>
            <a:r>
              <a:rPr sz="1200" dirty="0">
                <a:latin typeface="+mn-lt"/>
                <a:cs typeface="Arial"/>
              </a:rPr>
              <a:t>What are the variables that affect hotel reservation cancellations?</a:t>
            </a: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AutoNum type="arabicPeriod" startAt="5"/>
              <a:tabLst>
                <a:tab pos="182245" algn="l"/>
              </a:tabLst>
            </a:pPr>
            <a:r>
              <a:rPr sz="1200" dirty="0">
                <a:latin typeface="+mn-lt"/>
                <a:cs typeface="Arial"/>
              </a:rPr>
              <a:t>How can we make hotel reservations cancellations better?</a:t>
            </a:r>
          </a:p>
          <a:p>
            <a:pPr marL="241300" indent="-228600">
              <a:lnSpc>
                <a:spcPct val="100000"/>
              </a:lnSpc>
              <a:spcBef>
                <a:spcPts val="150"/>
              </a:spcBef>
              <a:buAutoNum type="arabicPeriod" startAt="5"/>
              <a:tabLst>
                <a:tab pos="182245" algn="l"/>
              </a:tabLst>
            </a:pPr>
            <a:r>
              <a:rPr sz="1200" dirty="0">
                <a:latin typeface="+mn-lt"/>
                <a:cs typeface="Arial"/>
              </a:rPr>
              <a:t>How will hotels be assisted in making pricing and promotional decisions</a:t>
            </a:r>
            <a:r>
              <a:rPr sz="1200" spc="-10" dirty="0">
                <a:latin typeface="Arial"/>
                <a:cs typeface="Arial"/>
              </a:rPr>
              <a:t>?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3704243"/>
            <a:ext cx="166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Hypothesis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4501182"/>
            <a:ext cx="5384800" cy="83185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245"/>
              </a:spcBef>
              <a:buAutoNum type="arabicPeriod"/>
              <a:tabLst>
                <a:tab pos="182245" algn="l"/>
              </a:tabLst>
            </a:pPr>
            <a:r>
              <a:rPr sz="1200" dirty="0">
                <a:latin typeface="Arial"/>
                <a:cs typeface="Arial"/>
              </a:rPr>
              <a:t>More cancellations occur when prices are </a:t>
            </a:r>
            <a:r>
              <a:rPr sz="1200" spc="-10" dirty="0">
                <a:latin typeface="Arial"/>
                <a:cs typeface="Arial"/>
              </a:rPr>
              <a:t>higher.</a:t>
            </a:r>
            <a:endParaRPr sz="1200" dirty="0">
              <a:latin typeface="Arial"/>
              <a:cs typeface="Arial"/>
            </a:endParaRPr>
          </a:p>
          <a:p>
            <a:pPr marL="182245" indent="-16954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182245" algn="l"/>
              </a:tabLst>
            </a:pPr>
            <a:r>
              <a:rPr sz="1200" dirty="0">
                <a:latin typeface="Arial"/>
                <a:cs typeface="Arial"/>
              </a:rPr>
              <a:t>When there is a </a:t>
            </a:r>
            <a:r>
              <a:rPr sz="1200" dirty="0">
                <a:latin typeface="+mn-lt"/>
                <a:cs typeface="Arial"/>
              </a:rPr>
              <a:t>longer</a:t>
            </a:r>
            <a:r>
              <a:rPr sz="1200" dirty="0">
                <a:latin typeface="Arial"/>
                <a:cs typeface="Arial"/>
              </a:rPr>
              <a:t> waiting list, customers tend to cancel more </a:t>
            </a:r>
            <a:r>
              <a:rPr sz="1200" spc="-10" dirty="0">
                <a:latin typeface="Arial"/>
                <a:cs typeface="Arial"/>
              </a:rPr>
              <a:t>frequently.</a:t>
            </a:r>
            <a:endParaRPr sz="1200" dirty="0">
              <a:latin typeface="Arial"/>
              <a:cs typeface="Arial"/>
            </a:endParaRPr>
          </a:p>
          <a:p>
            <a:pPr marL="12700" marR="287020" indent="166370">
              <a:lnSpc>
                <a:spcPct val="110200"/>
              </a:lnSpc>
              <a:buAutoNum type="arabicPeriod"/>
              <a:tabLst>
                <a:tab pos="179070" algn="l"/>
              </a:tabLst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majority 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clients are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coming from offline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travel agents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 make </a:t>
            </a:r>
            <a:r>
              <a:rPr sz="1200" spc="-10" dirty="0">
                <a:latin typeface="Arial"/>
                <a:cs typeface="Arial"/>
              </a:rPr>
              <a:t>their reservations.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5719568"/>
            <a:ext cx="3260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Analysis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Findings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D3475A-8AF4-6EE6-2546-D7C0C908C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007" y="6400800"/>
            <a:ext cx="38290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276652"/>
            <a:ext cx="5967095" cy="10256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2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accompanying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bar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graph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shows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percentage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reservations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canceled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4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those</a:t>
            </a:r>
            <a:r>
              <a:rPr sz="1200" spc="4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4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4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not.</a:t>
            </a:r>
            <a:r>
              <a:rPr sz="1200" spc="4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4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4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obvious</a:t>
            </a:r>
            <a:r>
              <a:rPr sz="1200" spc="3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3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there</a:t>
            </a:r>
            <a:r>
              <a:rPr sz="1200" spc="3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3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still</a:t>
            </a:r>
            <a:r>
              <a:rPr sz="1200" spc="3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3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significant</a:t>
            </a:r>
            <a:r>
              <a:rPr sz="1200" spc="3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number</a:t>
            </a:r>
            <a:r>
              <a:rPr sz="1200" spc="37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of </a:t>
            </a:r>
            <a:r>
              <a:rPr sz="1200" dirty="0">
                <a:latin typeface="Arial"/>
                <a:cs typeface="Arial"/>
              </a:rPr>
              <a:t>reservations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have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been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canceled.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There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still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37%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clients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who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canceled </a:t>
            </a:r>
            <a:r>
              <a:rPr sz="1200" dirty="0">
                <a:latin typeface="Arial"/>
                <a:cs typeface="Arial"/>
              </a:rPr>
              <a:t>their reservation, which has a significant impact on the hotels' </a:t>
            </a:r>
            <a:r>
              <a:rPr sz="1200" spc="-10" dirty="0">
                <a:latin typeface="Arial"/>
                <a:cs typeface="Arial"/>
              </a:rPr>
              <a:t>earnings.</a:t>
            </a:r>
            <a:endParaRPr lang="en-US" sz="1200" spc="-10" dirty="0">
              <a:latin typeface="Arial"/>
              <a:cs typeface="Arial"/>
            </a:endParaRPr>
          </a:p>
          <a:p>
            <a:pPr marL="12700" marR="5080" algn="just">
              <a:lnSpc>
                <a:spcPct val="110200"/>
              </a:lnSpc>
              <a:spcBef>
                <a:spcPts val="100"/>
              </a:spcBef>
            </a:pP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5506704"/>
            <a:ext cx="5814695" cy="428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comparison to resort hotels,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city hotels have more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bookings. It's possible that </a:t>
            </a:r>
            <a:r>
              <a:rPr sz="1200" spc="-10" dirty="0">
                <a:latin typeface="Arial"/>
                <a:cs typeface="Arial"/>
              </a:rPr>
              <a:t>resort </a:t>
            </a:r>
            <a:r>
              <a:rPr sz="1200" dirty="0">
                <a:latin typeface="Arial"/>
                <a:cs typeface="Arial"/>
              </a:rPr>
              <a:t>hotels are more expensive than those in </a:t>
            </a:r>
            <a:r>
              <a:rPr sz="1200" spc="-10" dirty="0">
                <a:latin typeface="Arial"/>
                <a:cs typeface="Arial"/>
              </a:rPr>
              <a:t>cities.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B222B7-05A8-2516-29DD-6B78AFD9C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19" y="2590801"/>
            <a:ext cx="7277418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D8CC325-A48D-F8CD-209D-F7AF2C73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0" y="6096000"/>
            <a:ext cx="6630775" cy="310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3596"/>
            <a:ext cx="5967095" cy="63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2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line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graph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above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shows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that,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certain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days, 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average daily rate for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 city </a:t>
            </a:r>
            <a:r>
              <a:rPr sz="1200" spc="-10" dirty="0">
                <a:latin typeface="Arial"/>
                <a:cs typeface="Arial"/>
              </a:rPr>
              <a:t>hotel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less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than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resort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hotel,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other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days,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even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less.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goes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without </a:t>
            </a:r>
            <a:r>
              <a:rPr sz="1200" dirty="0">
                <a:latin typeface="Arial"/>
                <a:cs typeface="Arial"/>
              </a:rPr>
              <a:t>saying that weekends and holidays may see a rise in resort hotel </a:t>
            </a:r>
            <a:r>
              <a:rPr sz="1200" spc="-10" dirty="0">
                <a:latin typeface="Arial"/>
                <a:cs typeface="Arial"/>
              </a:rPr>
              <a:t>rates.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4726" y="2286000"/>
            <a:ext cx="5967095" cy="10127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200"/>
              </a:lnSpc>
              <a:spcBef>
                <a:spcPts val="100"/>
              </a:spcBef>
            </a:pPr>
            <a:r>
              <a:rPr lang="en-US" sz="1200" dirty="0">
                <a:latin typeface="Arial"/>
                <a:cs typeface="Arial"/>
              </a:rPr>
              <a:t>We</a:t>
            </a:r>
            <a:r>
              <a:rPr lang="en-US" sz="1200" spc="7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have</a:t>
            </a:r>
            <a:r>
              <a:rPr lang="en-US" sz="1200" spc="7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developed</a:t>
            </a:r>
            <a:r>
              <a:rPr lang="en-US" sz="1200" spc="7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the</a:t>
            </a:r>
            <a:r>
              <a:rPr lang="en-US" sz="1200" spc="7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grouped</a:t>
            </a:r>
            <a:r>
              <a:rPr lang="en-US" sz="1200" spc="7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bar</a:t>
            </a:r>
            <a:r>
              <a:rPr lang="en-US" sz="1200" spc="7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graph</a:t>
            </a:r>
            <a:r>
              <a:rPr lang="en-US" sz="1200" spc="7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to</a:t>
            </a:r>
            <a:r>
              <a:rPr lang="en-US" sz="1200" spc="7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analyze</a:t>
            </a:r>
            <a:r>
              <a:rPr lang="en-US" sz="1200" spc="7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the</a:t>
            </a:r>
            <a:r>
              <a:rPr lang="en-US" sz="1200" spc="7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months</a:t>
            </a:r>
            <a:r>
              <a:rPr lang="en-US" sz="1200" spc="7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with</a:t>
            </a:r>
            <a:r>
              <a:rPr lang="en-US" sz="1200" spc="7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the highest</a:t>
            </a:r>
            <a:r>
              <a:rPr lang="en-US" sz="1200" spc="-5" dirty="0">
                <a:latin typeface="Arial"/>
                <a:cs typeface="Arial"/>
              </a:rPr>
              <a:t> </a:t>
            </a:r>
            <a:r>
              <a:rPr lang="en-US" sz="1200" spc="-25" dirty="0">
                <a:latin typeface="Arial"/>
                <a:cs typeface="Arial"/>
              </a:rPr>
              <a:t>and </a:t>
            </a:r>
            <a:r>
              <a:rPr lang="en-US" sz="1200" dirty="0">
                <a:latin typeface="Arial"/>
                <a:cs typeface="Arial"/>
              </a:rPr>
              <a:t>lowest</a:t>
            </a:r>
            <a:r>
              <a:rPr lang="en-US" sz="1200" spc="29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reservation</a:t>
            </a:r>
            <a:r>
              <a:rPr lang="en-US" sz="1200" spc="29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levels</a:t>
            </a:r>
            <a:r>
              <a:rPr lang="en-US" sz="1200" spc="30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according</a:t>
            </a:r>
            <a:r>
              <a:rPr lang="en-US" sz="1200" spc="29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to</a:t>
            </a:r>
            <a:r>
              <a:rPr lang="en-US" sz="1200" spc="29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reservation</a:t>
            </a:r>
            <a:r>
              <a:rPr lang="en-US" sz="1200" spc="22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status.</a:t>
            </a:r>
            <a:r>
              <a:rPr lang="en-US" sz="1200" spc="22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As</a:t>
            </a:r>
            <a:r>
              <a:rPr lang="en-US" sz="1200" spc="22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can</a:t>
            </a:r>
            <a:r>
              <a:rPr lang="en-US" sz="1200" spc="22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be</a:t>
            </a:r>
            <a:r>
              <a:rPr lang="en-US" sz="1200" spc="22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seen,</a:t>
            </a:r>
            <a:r>
              <a:rPr lang="en-US" sz="1200" spc="22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both</a:t>
            </a:r>
            <a:r>
              <a:rPr lang="en-US" sz="1200" spc="220" dirty="0">
                <a:latin typeface="Arial"/>
                <a:cs typeface="Arial"/>
              </a:rPr>
              <a:t> </a:t>
            </a:r>
            <a:r>
              <a:rPr lang="en-US" sz="1200" spc="-25" dirty="0">
                <a:latin typeface="Arial"/>
                <a:cs typeface="Arial"/>
              </a:rPr>
              <a:t>the </a:t>
            </a:r>
            <a:r>
              <a:rPr lang="en-US" sz="1200" dirty="0">
                <a:latin typeface="Arial"/>
                <a:cs typeface="Arial"/>
              </a:rPr>
              <a:t>number</a:t>
            </a:r>
            <a:r>
              <a:rPr lang="en-US" sz="1200" spc="6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of</a:t>
            </a:r>
            <a:r>
              <a:rPr lang="en-US" sz="1200" spc="7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confirmed</a:t>
            </a:r>
            <a:r>
              <a:rPr lang="en-US" sz="1200" spc="7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reservations</a:t>
            </a:r>
            <a:r>
              <a:rPr lang="en-US" sz="1200" spc="7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and</a:t>
            </a:r>
            <a:r>
              <a:rPr lang="en-US" sz="1200" spc="7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the</a:t>
            </a:r>
            <a:r>
              <a:rPr lang="en-US" sz="1200" spc="7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number</a:t>
            </a:r>
            <a:r>
              <a:rPr lang="en-US" sz="1200" spc="7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of</a:t>
            </a:r>
            <a:r>
              <a:rPr lang="en-US" sz="1200" spc="7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canceled</a:t>
            </a:r>
            <a:r>
              <a:rPr lang="en-US" sz="1200" spc="7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reservations</a:t>
            </a:r>
            <a:r>
              <a:rPr lang="en-US" sz="1200" spc="7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are</a:t>
            </a:r>
            <a:r>
              <a:rPr lang="en-US" sz="1200" spc="75" dirty="0">
                <a:latin typeface="Arial"/>
                <a:cs typeface="Arial"/>
              </a:rPr>
              <a:t> </a:t>
            </a:r>
            <a:r>
              <a:rPr lang="en-US" sz="1200" spc="-10" dirty="0">
                <a:latin typeface="Arial"/>
                <a:cs typeface="Arial"/>
              </a:rPr>
              <a:t>largest </a:t>
            </a:r>
            <a:r>
              <a:rPr lang="en-US" sz="1200" dirty="0">
                <a:latin typeface="Arial"/>
                <a:cs typeface="Arial"/>
              </a:rPr>
              <a:t>in</a:t>
            </a:r>
            <a:r>
              <a:rPr lang="en-US" sz="1200" spc="45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the</a:t>
            </a:r>
            <a:r>
              <a:rPr lang="en-US" sz="1200" spc="45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month</a:t>
            </a:r>
            <a:r>
              <a:rPr lang="en-US" sz="1200" spc="45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of</a:t>
            </a:r>
            <a:r>
              <a:rPr lang="en-US" sz="1200" spc="45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August.</a:t>
            </a:r>
            <a:r>
              <a:rPr lang="en-US" sz="1200" spc="45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whereas</a:t>
            </a:r>
            <a:r>
              <a:rPr lang="en-US" sz="1200" spc="45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January</a:t>
            </a:r>
            <a:r>
              <a:rPr lang="en-US" sz="1200" spc="45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is</a:t>
            </a:r>
            <a:r>
              <a:rPr lang="en-US" sz="1200" spc="45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the</a:t>
            </a:r>
            <a:r>
              <a:rPr lang="en-US" sz="1200" spc="45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month</a:t>
            </a:r>
            <a:r>
              <a:rPr lang="en-US" sz="1200" spc="37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with</a:t>
            </a:r>
            <a:r>
              <a:rPr lang="en-US" sz="1200" spc="37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the</a:t>
            </a:r>
            <a:r>
              <a:rPr lang="en-US" sz="1200" spc="37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most</a:t>
            </a:r>
            <a:r>
              <a:rPr lang="en-US" sz="1200" spc="375" dirty="0">
                <a:latin typeface="Arial"/>
                <a:cs typeface="Arial"/>
              </a:rPr>
              <a:t> </a:t>
            </a:r>
            <a:r>
              <a:rPr lang="en-US" sz="1200" spc="-10" dirty="0">
                <a:latin typeface="Arial"/>
                <a:cs typeface="Arial"/>
              </a:rPr>
              <a:t>canceled reservations.</a:t>
            </a:r>
            <a:endParaRPr lang="en-US" sz="1200" dirty="0">
              <a:latin typeface="Arial"/>
              <a:cs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A4B7869-614E-323C-CFCB-6B5BFEB6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675249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4DCA127-4AFB-1D17-B104-6262A66F6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92" y="4038600"/>
            <a:ext cx="6330018" cy="256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3596"/>
            <a:ext cx="5969000" cy="123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2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This</a:t>
            </a:r>
            <a:r>
              <a:rPr sz="1200" spc="3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bar</a:t>
            </a:r>
            <a:r>
              <a:rPr sz="1200" spc="3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graph</a:t>
            </a:r>
            <a:r>
              <a:rPr sz="1200" spc="3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demonstrates</a:t>
            </a:r>
            <a:r>
              <a:rPr sz="1200" spc="3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3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cancellations</a:t>
            </a:r>
            <a:r>
              <a:rPr sz="1200" spc="3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3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most</a:t>
            </a:r>
            <a:r>
              <a:rPr sz="1200" spc="3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common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when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prices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are </a:t>
            </a:r>
            <a:r>
              <a:rPr sz="1200" dirty="0">
                <a:latin typeface="Arial"/>
                <a:cs typeface="Arial"/>
              </a:rPr>
              <a:t>greatest</a:t>
            </a:r>
            <a:r>
              <a:rPr sz="1200" spc="3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3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3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least</a:t>
            </a:r>
            <a:r>
              <a:rPr sz="1200" spc="3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common</a:t>
            </a:r>
            <a:r>
              <a:rPr sz="1200" spc="3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when</a:t>
            </a:r>
            <a:r>
              <a:rPr sz="1200" spc="3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they</a:t>
            </a:r>
            <a:r>
              <a:rPr sz="1200" spc="3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3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lowest.</a:t>
            </a:r>
            <a:r>
              <a:rPr sz="1200" spc="3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Therefore,</a:t>
            </a:r>
            <a:r>
              <a:rPr sz="1200" spc="3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3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cost</a:t>
            </a:r>
            <a:r>
              <a:rPr sz="1200" spc="3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3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accommodation is solely responsible for the </a:t>
            </a:r>
            <a:r>
              <a:rPr sz="1200" spc="-10" dirty="0">
                <a:latin typeface="Arial"/>
                <a:cs typeface="Arial"/>
              </a:rPr>
              <a:t>cancellation.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200">
              <a:latin typeface="Arial"/>
              <a:cs typeface="Arial"/>
            </a:endParaRPr>
          </a:p>
          <a:p>
            <a:pPr marL="12700" marR="220345">
              <a:lnSpc>
                <a:spcPct val="110200"/>
              </a:lnSpc>
            </a:pPr>
            <a:r>
              <a:rPr sz="1200" dirty="0">
                <a:latin typeface="Arial"/>
                <a:cs typeface="Arial"/>
              </a:rPr>
              <a:t>Now,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let's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which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country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highest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reservation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canceled.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top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country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Portugal with the highest number of </a:t>
            </a:r>
            <a:r>
              <a:rPr sz="1200" spc="-10" dirty="0">
                <a:latin typeface="Arial"/>
                <a:cs typeface="Arial"/>
              </a:rPr>
              <a:t>cancellations.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2081" y="6096000"/>
            <a:ext cx="5901690" cy="83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Let’s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check 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area from where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guests are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visiting the hotels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 making </a:t>
            </a:r>
            <a:r>
              <a:rPr sz="1200" spc="-10" dirty="0">
                <a:latin typeface="Arial"/>
                <a:cs typeface="Arial"/>
              </a:rPr>
              <a:t>reservations.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coming from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Direct 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Groups, Online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 Offline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Travel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Agents?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Around 46%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2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clients come from online travel agencies, whereas 27% come from groups. Only 4% </a:t>
            </a:r>
            <a:r>
              <a:rPr sz="1200" spc="-25" dirty="0">
                <a:latin typeface="Arial"/>
                <a:cs typeface="Arial"/>
              </a:rPr>
              <a:t>of </a:t>
            </a:r>
            <a:r>
              <a:rPr sz="1200" dirty="0">
                <a:latin typeface="Arial"/>
                <a:cs typeface="Arial"/>
              </a:rPr>
              <a:t>clients book hotels directly by visiting them and making </a:t>
            </a:r>
            <a:r>
              <a:rPr sz="1200" spc="-10" dirty="0">
                <a:latin typeface="Arial"/>
                <a:cs typeface="Arial"/>
              </a:rPr>
              <a:t>reservations.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15CB181-D304-D514-C309-B37E17704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45" y="2286000"/>
            <a:ext cx="578130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762000"/>
            <a:ext cx="5967730" cy="63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2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As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seen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graph</a:t>
            </a:r>
            <a:r>
              <a:rPr lang="en-US" sz="1200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reservations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canceled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when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average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daily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rate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higher </a:t>
            </a:r>
            <a:r>
              <a:rPr sz="1200" dirty="0">
                <a:latin typeface="Arial"/>
                <a:cs typeface="Arial"/>
              </a:rPr>
              <a:t>than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when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canceled.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clearly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proves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above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analysis,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higher </a:t>
            </a:r>
            <a:r>
              <a:rPr sz="1200" dirty="0">
                <a:latin typeface="Arial"/>
                <a:cs typeface="Arial"/>
              </a:rPr>
              <a:t>price leads to higher </a:t>
            </a:r>
            <a:r>
              <a:rPr sz="1200" spc="-10" dirty="0">
                <a:latin typeface="Arial"/>
                <a:cs typeface="Arial"/>
              </a:rPr>
              <a:t>cancellation.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1981200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Suggestions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57200" y="2667000"/>
            <a:ext cx="5740400" cy="3048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10200"/>
              </a:lnSpc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dirty="0"/>
              <a:t>Cancellation</a:t>
            </a:r>
            <a:r>
              <a:rPr spc="300" dirty="0"/>
              <a:t> </a:t>
            </a:r>
            <a:r>
              <a:rPr dirty="0"/>
              <a:t>rates</a:t>
            </a:r>
            <a:r>
              <a:rPr spc="225" dirty="0"/>
              <a:t> </a:t>
            </a:r>
            <a:r>
              <a:rPr dirty="0"/>
              <a:t>rise</a:t>
            </a:r>
            <a:r>
              <a:rPr spc="225" dirty="0"/>
              <a:t> </a:t>
            </a:r>
            <a:r>
              <a:rPr dirty="0"/>
              <a:t>as</a:t>
            </a:r>
            <a:r>
              <a:rPr spc="225" dirty="0"/>
              <a:t> </a:t>
            </a:r>
            <a:r>
              <a:rPr dirty="0"/>
              <a:t>the</a:t>
            </a:r>
            <a:r>
              <a:rPr spc="225" dirty="0"/>
              <a:t> </a:t>
            </a:r>
            <a:r>
              <a:rPr dirty="0"/>
              <a:t>price</a:t>
            </a:r>
            <a:r>
              <a:rPr spc="225" dirty="0"/>
              <a:t> </a:t>
            </a:r>
            <a:r>
              <a:rPr dirty="0"/>
              <a:t>does.</a:t>
            </a:r>
            <a:r>
              <a:rPr spc="225" dirty="0"/>
              <a:t> </a:t>
            </a:r>
            <a:r>
              <a:rPr dirty="0"/>
              <a:t>In</a:t>
            </a:r>
            <a:r>
              <a:rPr spc="225" dirty="0"/>
              <a:t> </a:t>
            </a:r>
            <a:r>
              <a:rPr dirty="0"/>
              <a:t>order</a:t>
            </a:r>
            <a:r>
              <a:rPr spc="225" dirty="0"/>
              <a:t> </a:t>
            </a:r>
            <a:r>
              <a:rPr dirty="0"/>
              <a:t>to</a:t>
            </a:r>
            <a:r>
              <a:rPr spc="225" dirty="0"/>
              <a:t> </a:t>
            </a:r>
            <a:r>
              <a:rPr dirty="0"/>
              <a:t>prevent</a:t>
            </a:r>
            <a:r>
              <a:rPr spc="225" dirty="0"/>
              <a:t> </a:t>
            </a:r>
            <a:r>
              <a:rPr dirty="0"/>
              <a:t>cancellations</a:t>
            </a:r>
            <a:r>
              <a:rPr spc="225" dirty="0"/>
              <a:t> </a:t>
            </a:r>
            <a:r>
              <a:rPr spc="-25" dirty="0"/>
              <a:t>of </a:t>
            </a:r>
            <a:r>
              <a:rPr dirty="0"/>
              <a:t>reservations,</a:t>
            </a:r>
            <a:r>
              <a:rPr spc="220" dirty="0"/>
              <a:t> </a:t>
            </a:r>
            <a:r>
              <a:rPr dirty="0"/>
              <a:t>hotels</a:t>
            </a:r>
            <a:r>
              <a:rPr spc="225" dirty="0"/>
              <a:t> </a:t>
            </a:r>
            <a:r>
              <a:rPr dirty="0"/>
              <a:t>could</a:t>
            </a:r>
            <a:r>
              <a:rPr spc="225" dirty="0"/>
              <a:t> </a:t>
            </a:r>
            <a:r>
              <a:rPr dirty="0"/>
              <a:t>work</a:t>
            </a:r>
            <a:r>
              <a:rPr spc="225" dirty="0"/>
              <a:t> </a:t>
            </a:r>
            <a:r>
              <a:rPr dirty="0"/>
              <a:t>on</a:t>
            </a:r>
            <a:r>
              <a:rPr spc="220" dirty="0"/>
              <a:t> </a:t>
            </a:r>
            <a:r>
              <a:rPr dirty="0"/>
              <a:t>their</a:t>
            </a:r>
            <a:r>
              <a:rPr spc="225" dirty="0"/>
              <a:t> </a:t>
            </a:r>
            <a:r>
              <a:rPr dirty="0"/>
              <a:t>pricing</a:t>
            </a:r>
            <a:r>
              <a:rPr spc="225" dirty="0"/>
              <a:t> </a:t>
            </a:r>
            <a:r>
              <a:rPr dirty="0"/>
              <a:t>strategies</a:t>
            </a:r>
            <a:r>
              <a:rPr spc="225" dirty="0"/>
              <a:t> </a:t>
            </a:r>
            <a:r>
              <a:rPr dirty="0"/>
              <a:t>and</a:t>
            </a:r>
            <a:r>
              <a:rPr spc="145" dirty="0"/>
              <a:t> </a:t>
            </a:r>
            <a:r>
              <a:rPr dirty="0"/>
              <a:t>try</a:t>
            </a:r>
            <a:r>
              <a:rPr spc="150" dirty="0"/>
              <a:t> </a:t>
            </a:r>
            <a:r>
              <a:rPr dirty="0"/>
              <a:t>to</a:t>
            </a:r>
            <a:r>
              <a:rPr spc="150" dirty="0"/>
              <a:t> </a:t>
            </a:r>
            <a:r>
              <a:rPr dirty="0"/>
              <a:t>lower</a:t>
            </a:r>
            <a:r>
              <a:rPr spc="150" dirty="0"/>
              <a:t> </a:t>
            </a:r>
            <a:r>
              <a:rPr spc="-25" dirty="0"/>
              <a:t>the </a:t>
            </a:r>
            <a:r>
              <a:rPr dirty="0"/>
              <a:t>rates</a:t>
            </a:r>
            <a:r>
              <a:rPr spc="450" dirty="0"/>
              <a:t> </a:t>
            </a:r>
            <a:r>
              <a:rPr dirty="0"/>
              <a:t>for</a:t>
            </a:r>
            <a:r>
              <a:rPr spc="450" dirty="0"/>
              <a:t> </a:t>
            </a:r>
            <a:r>
              <a:rPr dirty="0"/>
              <a:t>specific</a:t>
            </a:r>
            <a:r>
              <a:rPr spc="450" dirty="0"/>
              <a:t> </a:t>
            </a:r>
            <a:r>
              <a:rPr dirty="0"/>
              <a:t>hotels</a:t>
            </a:r>
            <a:r>
              <a:rPr spc="450" dirty="0"/>
              <a:t> </a:t>
            </a:r>
            <a:r>
              <a:rPr dirty="0"/>
              <a:t>based</a:t>
            </a:r>
            <a:r>
              <a:rPr spc="450" dirty="0"/>
              <a:t> </a:t>
            </a:r>
            <a:r>
              <a:rPr dirty="0"/>
              <a:t>on</a:t>
            </a:r>
            <a:r>
              <a:rPr spc="450" dirty="0"/>
              <a:t> </a:t>
            </a:r>
            <a:r>
              <a:rPr dirty="0"/>
              <a:t>locations.</a:t>
            </a:r>
            <a:r>
              <a:rPr spc="450" dirty="0"/>
              <a:t> </a:t>
            </a:r>
            <a:r>
              <a:rPr dirty="0"/>
              <a:t>They</a:t>
            </a:r>
            <a:r>
              <a:rPr spc="450" dirty="0"/>
              <a:t> </a:t>
            </a:r>
            <a:r>
              <a:rPr dirty="0"/>
              <a:t>can</a:t>
            </a:r>
            <a:r>
              <a:rPr spc="450" dirty="0"/>
              <a:t> </a:t>
            </a:r>
            <a:r>
              <a:rPr dirty="0"/>
              <a:t>also</a:t>
            </a:r>
            <a:r>
              <a:rPr spc="450" dirty="0"/>
              <a:t> </a:t>
            </a:r>
            <a:r>
              <a:rPr dirty="0"/>
              <a:t>provide</a:t>
            </a:r>
            <a:r>
              <a:rPr spc="375" dirty="0"/>
              <a:t> </a:t>
            </a:r>
            <a:r>
              <a:rPr spc="-20" dirty="0"/>
              <a:t>some </a:t>
            </a:r>
            <a:r>
              <a:rPr dirty="0"/>
              <a:t>discounts to the </a:t>
            </a:r>
            <a:r>
              <a:rPr spc="-10" dirty="0"/>
              <a:t>consumers.</a:t>
            </a:r>
          </a:p>
          <a:p>
            <a:pPr>
              <a:lnSpc>
                <a:spcPct val="100000"/>
              </a:lnSpc>
              <a:spcBef>
                <a:spcPts val="204"/>
              </a:spcBef>
              <a:buFont typeface="Arial"/>
              <a:buAutoNum type="arabicPeriod"/>
            </a:pPr>
            <a:endParaRPr spc="-10" dirty="0"/>
          </a:p>
          <a:p>
            <a:pPr marL="241300" marR="5080" indent="-228600" algn="just">
              <a:lnSpc>
                <a:spcPct val="110200"/>
              </a:lnSpc>
              <a:buAutoNum type="arabicPeriod"/>
              <a:tabLst>
                <a:tab pos="241300" algn="l"/>
              </a:tabLst>
            </a:pPr>
            <a:r>
              <a:rPr dirty="0"/>
              <a:t>As</a:t>
            </a:r>
            <a:r>
              <a:rPr spc="75" dirty="0"/>
              <a:t> </a:t>
            </a:r>
            <a:r>
              <a:rPr dirty="0"/>
              <a:t>the</a:t>
            </a:r>
            <a:r>
              <a:rPr spc="75" dirty="0"/>
              <a:t> </a:t>
            </a:r>
            <a:r>
              <a:rPr dirty="0"/>
              <a:t>ratio</a:t>
            </a:r>
            <a:r>
              <a:rPr spc="75" dirty="0"/>
              <a:t> </a:t>
            </a:r>
            <a:r>
              <a:rPr dirty="0"/>
              <a:t>of</a:t>
            </a:r>
            <a:r>
              <a:rPr spc="75" dirty="0"/>
              <a:t> </a:t>
            </a:r>
            <a:r>
              <a:rPr dirty="0"/>
              <a:t>the cancellation and not cancellation of the resort hotel is higher </a:t>
            </a:r>
            <a:r>
              <a:rPr spc="-25" dirty="0"/>
              <a:t>in </a:t>
            </a:r>
            <a:r>
              <a:rPr dirty="0"/>
              <a:t>the</a:t>
            </a:r>
            <a:r>
              <a:rPr spc="150" dirty="0"/>
              <a:t> </a:t>
            </a:r>
            <a:r>
              <a:rPr dirty="0"/>
              <a:t>resort</a:t>
            </a:r>
            <a:r>
              <a:rPr spc="150" dirty="0"/>
              <a:t> </a:t>
            </a:r>
            <a:r>
              <a:rPr dirty="0"/>
              <a:t>hotel</a:t>
            </a:r>
            <a:r>
              <a:rPr spc="150" dirty="0"/>
              <a:t> </a:t>
            </a:r>
            <a:r>
              <a:rPr dirty="0"/>
              <a:t>than</a:t>
            </a:r>
            <a:r>
              <a:rPr spc="150" dirty="0"/>
              <a:t> </a:t>
            </a:r>
            <a:r>
              <a:rPr dirty="0"/>
              <a:t>the</a:t>
            </a:r>
            <a:r>
              <a:rPr spc="150" dirty="0"/>
              <a:t> </a:t>
            </a:r>
            <a:r>
              <a:rPr dirty="0"/>
              <a:t>city</a:t>
            </a:r>
            <a:r>
              <a:rPr spc="150" dirty="0"/>
              <a:t> </a:t>
            </a:r>
            <a:r>
              <a:rPr dirty="0"/>
              <a:t>hotels.</a:t>
            </a:r>
            <a:r>
              <a:rPr spc="150" dirty="0"/>
              <a:t> </a:t>
            </a:r>
            <a:r>
              <a:rPr dirty="0"/>
              <a:t>So</a:t>
            </a:r>
            <a:r>
              <a:rPr spc="150" dirty="0"/>
              <a:t> </a:t>
            </a:r>
            <a:r>
              <a:rPr dirty="0"/>
              <a:t>the</a:t>
            </a:r>
            <a:r>
              <a:rPr spc="150" dirty="0"/>
              <a:t> </a:t>
            </a:r>
            <a:r>
              <a:rPr dirty="0"/>
              <a:t>hotels</a:t>
            </a:r>
            <a:r>
              <a:rPr spc="150" dirty="0"/>
              <a:t> </a:t>
            </a:r>
            <a:r>
              <a:rPr dirty="0"/>
              <a:t>should</a:t>
            </a:r>
            <a:r>
              <a:rPr spc="75" dirty="0"/>
              <a:t> </a:t>
            </a:r>
            <a:r>
              <a:rPr dirty="0"/>
              <a:t>provide</a:t>
            </a:r>
            <a:r>
              <a:rPr spc="75" dirty="0"/>
              <a:t> </a:t>
            </a:r>
            <a:r>
              <a:rPr dirty="0"/>
              <a:t>a</a:t>
            </a:r>
            <a:r>
              <a:rPr spc="75" dirty="0"/>
              <a:t> </a:t>
            </a:r>
            <a:r>
              <a:rPr spc="-10" dirty="0"/>
              <a:t>reasonable </a:t>
            </a:r>
            <a:r>
              <a:rPr dirty="0"/>
              <a:t>discount on the room prices on weekends or on </a:t>
            </a:r>
            <a:r>
              <a:rPr spc="-10" dirty="0"/>
              <a:t>holidays.</a:t>
            </a:r>
          </a:p>
          <a:p>
            <a:pPr>
              <a:lnSpc>
                <a:spcPct val="100000"/>
              </a:lnSpc>
              <a:spcBef>
                <a:spcPts val="204"/>
              </a:spcBef>
              <a:buFont typeface="Arial"/>
              <a:buAutoNum type="arabicPeriod"/>
            </a:pPr>
            <a:endParaRPr spc="-10" dirty="0"/>
          </a:p>
          <a:p>
            <a:pPr marL="241300" marR="6985" indent="-228600" algn="just">
              <a:lnSpc>
                <a:spcPct val="110200"/>
              </a:lnSpc>
              <a:buAutoNum type="arabicPeriod"/>
              <a:tabLst>
                <a:tab pos="241300" algn="l"/>
              </a:tabLst>
            </a:pPr>
            <a:r>
              <a:rPr dirty="0"/>
              <a:t>In</a:t>
            </a:r>
            <a:r>
              <a:rPr spc="434" dirty="0"/>
              <a:t> </a:t>
            </a:r>
            <a:r>
              <a:rPr dirty="0"/>
              <a:t>the</a:t>
            </a:r>
            <a:r>
              <a:rPr spc="440" dirty="0"/>
              <a:t> </a:t>
            </a:r>
            <a:r>
              <a:rPr dirty="0"/>
              <a:t>month</a:t>
            </a:r>
            <a:r>
              <a:rPr spc="440" dirty="0"/>
              <a:t> </a:t>
            </a:r>
            <a:r>
              <a:rPr dirty="0"/>
              <a:t>of</a:t>
            </a:r>
            <a:r>
              <a:rPr spc="440" dirty="0"/>
              <a:t> </a:t>
            </a:r>
            <a:r>
              <a:rPr dirty="0"/>
              <a:t>January,</a:t>
            </a:r>
            <a:r>
              <a:rPr spc="440" dirty="0"/>
              <a:t> </a:t>
            </a:r>
            <a:r>
              <a:rPr dirty="0"/>
              <a:t>hotels</a:t>
            </a:r>
            <a:r>
              <a:rPr spc="440" dirty="0"/>
              <a:t> </a:t>
            </a:r>
            <a:r>
              <a:rPr dirty="0"/>
              <a:t>can</a:t>
            </a:r>
            <a:r>
              <a:rPr spc="440" dirty="0"/>
              <a:t> </a:t>
            </a:r>
            <a:r>
              <a:rPr dirty="0"/>
              <a:t>start</a:t>
            </a:r>
            <a:r>
              <a:rPr spc="440" dirty="0"/>
              <a:t> </a:t>
            </a:r>
            <a:r>
              <a:rPr dirty="0"/>
              <a:t>campaigns</a:t>
            </a:r>
            <a:r>
              <a:rPr spc="440" dirty="0"/>
              <a:t> </a:t>
            </a:r>
            <a:r>
              <a:rPr dirty="0"/>
              <a:t>or</a:t>
            </a:r>
            <a:r>
              <a:rPr spc="440" dirty="0"/>
              <a:t> </a:t>
            </a:r>
            <a:r>
              <a:rPr dirty="0"/>
              <a:t>marketing</a:t>
            </a:r>
            <a:r>
              <a:rPr spc="365" dirty="0"/>
              <a:t> </a:t>
            </a:r>
            <a:r>
              <a:rPr dirty="0"/>
              <a:t>with</a:t>
            </a:r>
            <a:r>
              <a:rPr spc="365" dirty="0"/>
              <a:t> </a:t>
            </a:r>
            <a:r>
              <a:rPr spc="-50" dirty="0"/>
              <a:t>a </a:t>
            </a:r>
            <a:r>
              <a:rPr dirty="0"/>
              <a:t>reasonable</a:t>
            </a:r>
            <a:r>
              <a:rPr spc="75" dirty="0"/>
              <a:t> </a:t>
            </a:r>
            <a:r>
              <a:rPr dirty="0"/>
              <a:t>amount</a:t>
            </a:r>
            <a:r>
              <a:rPr spc="75" dirty="0"/>
              <a:t> </a:t>
            </a:r>
            <a:r>
              <a:rPr dirty="0"/>
              <a:t>to</a:t>
            </a:r>
            <a:r>
              <a:rPr spc="75" dirty="0"/>
              <a:t> </a:t>
            </a:r>
            <a:r>
              <a:rPr dirty="0"/>
              <a:t>increase</a:t>
            </a:r>
            <a:r>
              <a:rPr spc="75" dirty="0"/>
              <a:t> </a:t>
            </a:r>
            <a:r>
              <a:rPr dirty="0"/>
              <a:t>their</a:t>
            </a:r>
            <a:r>
              <a:rPr spc="75" dirty="0"/>
              <a:t> </a:t>
            </a:r>
            <a:r>
              <a:rPr dirty="0"/>
              <a:t>revenue as</a:t>
            </a:r>
            <a:r>
              <a:rPr spc="-5" dirty="0"/>
              <a:t> </a:t>
            </a:r>
            <a:r>
              <a:rPr dirty="0"/>
              <a:t>the cancellation is the highest </a:t>
            </a:r>
            <a:r>
              <a:rPr spc="-25" dirty="0"/>
              <a:t>in </a:t>
            </a:r>
            <a:r>
              <a:rPr dirty="0"/>
              <a:t>this </a:t>
            </a:r>
            <a:r>
              <a:rPr spc="-10" dirty="0"/>
              <a:t>month.</a:t>
            </a:r>
          </a:p>
          <a:p>
            <a:pPr>
              <a:lnSpc>
                <a:spcPct val="100000"/>
              </a:lnSpc>
              <a:spcBef>
                <a:spcPts val="210"/>
              </a:spcBef>
              <a:buFont typeface="Arial"/>
              <a:buAutoNum type="arabicPeriod"/>
            </a:pPr>
            <a:endParaRPr spc="-10" dirty="0"/>
          </a:p>
          <a:p>
            <a:pPr marL="241300" marR="5715" indent="-228600" algn="just">
              <a:lnSpc>
                <a:spcPct val="110200"/>
              </a:lnSpc>
              <a:buAutoNum type="arabicPeriod"/>
              <a:tabLst>
                <a:tab pos="241300" algn="l"/>
              </a:tabLst>
            </a:pPr>
            <a:r>
              <a:rPr dirty="0"/>
              <a:t>They</a:t>
            </a:r>
            <a:r>
              <a:rPr spc="225" dirty="0"/>
              <a:t> </a:t>
            </a:r>
            <a:r>
              <a:rPr dirty="0"/>
              <a:t>can</a:t>
            </a:r>
            <a:r>
              <a:rPr spc="225" dirty="0"/>
              <a:t> </a:t>
            </a:r>
            <a:r>
              <a:rPr dirty="0"/>
              <a:t>also</a:t>
            </a:r>
            <a:r>
              <a:rPr spc="225" dirty="0"/>
              <a:t> </a:t>
            </a:r>
            <a:r>
              <a:rPr dirty="0"/>
              <a:t>increase</a:t>
            </a:r>
            <a:r>
              <a:rPr spc="225" dirty="0"/>
              <a:t> </a:t>
            </a:r>
            <a:r>
              <a:rPr dirty="0"/>
              <a:t>the</a:t>
            </a:r>
            <a:r>
              <a:rPr spc="225" dirty="0"/>
              <a:t> </a:t>
            </a:r>
            <a:r>
              <a:rPr dirty="0"/>
              <a:t>quality</a:t>
            </a:r>
            <a:r>
              <a:rPr spc="225" dirty="0"/>
              <a:t> </a:t>
            </a:r>
            <a:r>
              <a:rPr dirty="0"/>
              <a:t>of</a:t>
            </a:r>
            <a:r>
              <a:rPr spc="225" dirty="0"/>
              <a:t> </a:t>
            </a:r>
            <a:r>
              <a:rPr dirty="0"/>
              <a:t>their</a:t>
            </a:r>
            <a:r>
              <a:rPr spc="225" dirty="0"/>
              <a:t> </a:t>
            </a:r>
            <a:r>
              <a:rPr dirty="0"/>
              <a:t>hotels</a:t>
            </a:r>
            <a:r>
              <a:rPr spc="225" dirty="0"/>
              <a:t> </a:t>
            </a:r>
            <a:r>
              <a:rPr dirty="0"/>
              <a:t>and</a:t>
            </a:r>
            <a:r>
              <a:rPr spc="225" dirty="0"/>
              <a:t> </a:t>
            </a:r>
            <a:r>
              <a:rPr dirty="0"/>
              <a:t>their</a:t>
            </a:r>
            <a:r>
              <a:rPr spc="150" dirty="0"/>
              <a:t> </a:t>
            </a:r>
            <a:r>
              <a:rPr dirty="0"/>
              <a:t>services</a:t>
            </a:r>
            <a:r>
              <a:rPr spc="150" dirty="0"/>
              <a:t> </a:t>
            </a:r>
            <a:r>
              <a:rPr dirty="0"/>
              <a:t>mainly</a:t>
            </a:r>
            <a:r>
              <a:rPr spc="150" dirty="0"/>
              <a:t> </a:t>
            </a:r>
            <a:r>
              <a:rPr spc="-25" dirty="0"/>
              <a:t>in </a:t>
            </a:r>
            <a:r>
              <a:rPr dirty="0"/>
              <a:t>Portugal to reduce the cancellation </a:t>
            </a:r>
            <a:r>
              <a:rPr spc="-10" dirty="0"/>
              <a:t>rate.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782</Words>
  <Application>Microsoft Office PowerPoint</Application>
  <PresentationFormat>Custom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Office Theme</vt:lpstr>
      <vt:lpstr>Business Problem</vt:lpstr>
      <vt:lpstr>PowerPoint Presentation</vt:lpstr>
      <vt:lpstr>PowerPoint Presentation</vt:lpstr>
      <vt:lpstr>PowerPoint Presentation</vt:lpstr>
      <vt:lpstr>PowerPoint Presentation</vt:lpstr>
      <vt:lpstr>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</dc:title>
  <dc:creator>nayan srivastava</dc:creator>
  <cp:lastModifiedBy>nayan srivastava</cp:lastModifiedBy>
  <cp:revision>1</cp:revision>
  <dcterms:created xsi:type="dcterms:W3CDTF">2024-04-28T11:52:39Z</dcterms:created>
  <dcterms:modified xsi:type="dcterms:W3CDTF">2024-04-28T12:12:13Z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2024-04-28T00:00:00Z</vt:filetime>
  </property>
  <property fmtid="{D5CDD505-2E9C-101B-9397-08002B2CF9AE}" pid="3" name="Producer">
    <vt:lpwstr>3-Heights(TM) PDF Security Shell 4.8.25.2 (http://www.pdf-tools.com)</vt:lpwstr>
  </property>
</Properties>
</file>