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72" r:id="rId7"/>
    <p:sldId id="273" r:id="rId8"/>
    <p:sldId id="274" r:id="rId9"/>
    <p:sldId id="263" r:id="rId10"/>
    <p:sldId id="264" r:id="rId11"/>
    <p:sldId id="262" r:id="rId12"/>
    <p:sldId id="261"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0" d="100"/>
          <a:sy n="70" d="100"/>
        </p:scale>
        <p:origin x="46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4DE4D94-7C32-4E61-A05F-10746AC8772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16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2D189-EF85-47E3-8315-7202478F8144}"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E4D94-7C32-4E61-A05F-10746AC8772A}" type="slidenum">
              <a:rPr lang="en-IN" smtClean="0"/>
              <a:t>‹#›</a:t>
            </a:fld>
            <a:endParaRPr lang="en-IN"/>
          </a:p>
        </p:txBody>
      </p:sp>
    </p:spTree>
    <p:extLst>
      <p:ext uri="{BB962C8B-B14F-4D97-AF65-F5344CB8AC3E}">
        <p14:creationId xmlns:p14="http://schemas.microsoft.com/office/powerpoint/2010/main" val="232932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90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492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spTree>
    <p:extLst>
      <p:ext uri="{BB962C8B-B14F-4D97-AF65-F5344CB8AC3E}">
        <p14:creationId xmlns:p14="http://schemas.microsoft.com/office/powerpoint/2010/main" val="313445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203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02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593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4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spTree>
    <p:extLst>
      <p:ext uri="{BB962C8B-B14F-4D97-AF65-F5344CB8AC3E}">
        <p14:creationId xmlns:p14="http://schemas.microsoft.com/office/powerpoint/2010/main" val="358511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2D189-EF85-47E3-8315-7202478F8144}"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E4D94-7C32-4E61-A05F-10746AC8772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43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2D189-EF85-47E3-8315-7202478F8144}"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E4D94-7C32-4E61-A05F-10746AC8772A}"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2D189-EF85-47E3-8315-7202478F8144}"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DE4D94-7C32-4E61-A05F-10746AC8772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76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2D189-EF85-47E3-8315-7202478F8144}"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DE4D94-7C32-4E61-A05F-10746AC8772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69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2D189-EF85-47E3-8315-7202478F8144}"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DE4D94-7C32-4E61-A05F-10746AC8772A}" type="slidenum">
              <a:rPr lang="en-IN" smtClean="0"/>
              <a:t>‹#›</a:t>
            </a:fld>
            <a:endParaRPr lang="en-IN"/>
          </a:p>
        </p:txBody>
      </p:sp>
    </p:spTree>
    <p:extLst>
      <p:ext uri="{BB962C8B-B14F-4D97-AF65-F5344CB8AC3E}">
        <p14:creationId xmlns:p14="http://schemas.microsoft.com/office/powerpoint/2010/main" val="132413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2D189-EF85-47E3-8315-7202478F8144}"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E4D94-7C32-4E61-A05F-10746AC8772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2D189-EF85-47E3-8315-7202478F8144}"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E4D94-7C32-4E61-A05F-10746AC8772A}" type="slidenum">
              <a:rPr lang="en-IN" smtClean="0"/>
              <a:t>‹#›</a:t>
            </a:fld>
            <a:endParaRPr lang="en-IN"/>
          </a:p>
        </p:txBody>
      </p:sp>
    </p:spTree>
    <p:extLst>
      <p:ext uri="{BB962C8B-B14F-4D97-AF65-F5344CB8AC3E}">
        <p14:creationId xmlns:p14="http://schemas.microsoft.com/office/powerpoint/2010/main" val="330455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A2D189-EF85-47E3-8315-7202478F8144}" type="datetimeFigureOut">
              <a:rPr lang="en-IN" smtClean="0"/>
              <a:t>08-07-2023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DE4D94-7C32-4E61-A05F-10746AC8772A}" type="slidenum">
              <a:rPr lang="en-IN" smtClean="0"/>
              <a:t>‹#›</a:t>
            </a:fld>
            <a:endParaRPr lang="en-IN"/>
          </a:p>
        </p:txBody>
      </p:sp>
    </p:spTree>
    <p:extLst>
      <p:ext uri="{BB962C8B-B14F-4D97-AF65-F5344CB8AC3E}">
        <p14:creationId xmlns:p14="http://schemas.microsoft.com/office/powerpoint/2010/main" val="7396873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ayan27103/mental-fitnes-tracker" TargetMode="External" /><Relationship Id="rId2" Type="http://schemas.openxmlformats.org/officeDocument/2006/relationships/hyperlink" Target="https://www.kaggle.com/datasets/osmi/mental-health-in-tech-survey"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aniel_Kahneman"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C487-A837-7A5B-3152-B58BA6164952}"/>
              </a:ext>
            </a:extLst>
          </p:cNvPr>
          <p:cNvSpPr>
            <a:spLocks noGrp="1"/>
          </p:cNvSpPr>
          <p:nvPr>
            <p:ph type="ctrTitle"/>
          </p:nvPr>
        </p:nvSpPr>
        <p:spPr>
          <a:xfrm>
            <a:off x="4528045" y="1844701"/>
            <a:ext cx="3135908" cy="604299"/>
          </a:xfrm>
        </p:spPr>
        <p:txBody>
          <a:bodyPr/>
          <a:lstStyle/>
          <a:p>
            <a:r>
              <a:rPr lang="en-US" dirty="0"/>
              <a:t>DETAILS</a:t>
            </a:r>
            <a:endParaRPr lang="en-IN" dirty="0"/>
          </a:p>
        </p:txBody>
      </p:sp>
      <p:sp>
        <p:nvSpPr>
          <p:cNvPr id="3" name="Subtitle 2">
            <a:extLst>
              <a:ext uri="{FF2B5EF4-FFF2-40B4-BE49-F238E27FC236}">
                <a16:creationId xmlns:a16="http://schemas.microsoft.com/office/drawing/2014/main" id="{ADC2F2C7-B6C2-81D0-F928-F131BC371DF4}"/>
              </a:ext>
            </a:extLst>
          </p:cNvPr>
          <p:cNvSpPr>
            <a:spLocks noGrp="1"/>
          </p:cNvSpPr>
          <p:nvPr>
            <p:ph type="subTitle" idx="1"/>
          </p:nvPr>
        </p:nvSpPr>
        <p:spPr>
          <a:xfrm>
            <a:off x="2616445" y="2587256"/>
            <a:ext cx="6959109" cy="2790476"/>
          </a:xfrm>
        </p:spPr>
        <p:txBody>
          <a:bodyPr>
            <a:normAutofit fontScale="77500" lnSpcReduction="20000"/>
          </a:bodyPr>
          <a:lstStyle/>
          <a:p>
            <a:pPr algn="l"/>
            <a:r>
              <a:rPr lang="en-US" dirty="0"/>
              <a:t>Name : Nayan Patel</a:t>
            </a:r>
          </a:p>
          <a:p>
            <a:pPr algn="l"/>
            <a:r>
              <a:rPr lang="en-US" dirty="0" err="1"/>
              <a:t>SkillsBuild</a:t>
            </a:r>
            <a:r>
              <a:rPr lang="en-US" dirty="0"/>
              <a:t> email ID :en21cs304069@medicaps.ac.in</a:t>
            </a:r>
          </a:p>
          <a:p>
            <a:pPr algn="l"/>
            <a:r>
              <a:rPr lang="en-US" sz="2100" dirty="0"/>
              <a:t>AICTE Student ID : STU6417f1b19a3111679290801</a:t>
            </a:r>
          </a:p>
          <a:p>
            <a:pPr algn="l"/>
            <a:r>
              <a:rPr lang="en-US" dirty="0"/>
              <a:t>Internship ID : INTERNSHIP_</a:t>
            </a:r>
            <a:r>
              <a:rPr lang="en-IN" sz="2400" b="0" i="0" u="none" strike="noStrike" baseline="0" dirty="0"/>
              <a:t>_168198413964410a8b547b1</a:t>
            </a:r>
            <a:endParaRPr lang="en-US" dirty="0"/>
          </a:p>
          <a:p>
            <a:pPr algn="l"/>
            <a:r>
              <a:rPr lang="en-US" dirty="0"/>
              <a:t>Collage Name : Medi-Caps University Indore</a:t>
            </a:r>
          </a:p>
          <a:p>
            <a:pPr algn="l"/>
            <a:r>
              <a:rPr lang="en-US" dirty="0"/>
              <a:t>Collage State : Madhya Pradesh</a:t>
            </a:r>
          </a:p>
          <a:p>
            <a:pPr algn="l"/>
            <a:r>
              <a:rPr lang="en-US" dirty="0"/>
              <a:t>Internship Domain : Artificial Intelligence  </a:t>
            </a:r>
          </a:p>
          <a:p>
            <a:pPr algn="l"/>
            <a:r>
              <a:rPr lang="en-US" dirty="0"/>
              <a:t>Internship start and end date : 12-06-23 TO 24-07-23</a:t>
            </a:r>
            <a:endParaRPr lang="en-IN" dirty="0"/>
          </a:p>
        </p:txBody>
      </p:sp>
      <p:pic>
        <p:nvPicPr>
          <p:cNvPr id="5" name="Picture 4">
            <a:extLst>
              <a:ext uri="{FF2B5EF4-FFF2-40B4-BE49-F238E27FC236}">
                <a16:creationId xmlns:a16="http://schemas.microsoft.com/office/drawing/2014/main" id="{FA15BCE1-635D-0354-1B6C-6FD85303E0E9}"/>
              </a:ext>
            </a:extLst>
          </p:cNvPr>
          <p:cNvPicPr>
            <a:picLocks noChangeAspect="1"/>
          </p:cNvPicPr>
          <p:nvPr/>
        </p:nvPicPr>
        <p:blipFill rotWithShape="1">
          <a:blip r:embed="rId2">
            <a:extLst>
              <a:ext uri="{28A0092B-C50C-407E-A947-70E740481C1C}">
                <a14:useLocalDpi xmlns:a14="http://schemas.microsoft.com/office/drawing/2010/main" val="0"/>
              </a:ext>
            </a:extLst>
          </a:blip>
          <a:srcRect l="-1526" t="12989" r="1526"/>
          <a:stretch/>
        </p:blipFill>
        <p:spPr>
          <a:xfrm>
            <a:off x="8167066" y="1642730"/>
            <a:ext cx="1617819" cy="1731335"/>
          </a:xfrm>
          <a:prstGeom prst="rect">
            <a:avLst/>
          </a:prstGeom>
        </p:spPr>
      </p:pic>
    </p:spTree>
    <p:extLst>
      <p:ext uri="{BB962C8B-B14F-4D97-AF65-F5344CB8AC3E}">
        <p14:creationId xmlns:p14="http://schemas.microsoft.com/office/powerpoint/2010/main" val="121077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1D6F-C957-9851-17F0-A7B7C937E020}"/>
              </a:ext>
            </a:extLst>
          </p:cNvPr>
          <p:cNvSpPr>
            <a:spLocks noGrp="1"/>
          </p:cNvSpPr>
          <p:nvPr>
            <p:ph type="title"/>
          </p:nvPr>
        </p:nvSpPr>
        <p:spPr>
          <a:xfrm>
            <a:off x="1359012" y="1157061"/>
            <a:ext cx="9601196" cy="1268087"/>
          </a:xfrm>
        </p:spPr>
        <p:txBody>
          <a:bodyPr>
            <a:normAutofit/>
          </a:bodyPr>
          <a:lstStyle/>
          <a:p>
            <a:r>
              <a:rPr lang="en-US" i="0" dirty="0">
                <a:solidFill>
                  <a:srgbClr val="C00000"/>
                </a:solidFill>
                <a:effectLst/>
                <a:latin typeface="+mn-lt"/>
              </a:rPr>
              <a:t>What are the benefits of Mental Fitness?</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AA242B00-3786-98B1-2535-3CBACE8DC629}"/>
              </a:ext>
            </a:extLst>
          </p:cNvPr>
          <p:cNvSpPr>
            <a:spLocks noGrp="1"/>
          </p:cNvSpPr>
          <p:nvPr>
            <p:ph idx="1"/>
          </p:nvPr>
        </p:nvSpPr>
        <p:spPr/>
        <p:txBody>
          <a:bodyPr>
            <a:normAutofit lnSpcReduction="10000"/>
          </a:bodyPr>
          <a:lstStyle/>
          <a:p>
            <a:r>
              <a:rPr lang="en-US" dirty="0"/>
              <a:t>Being present.</a:t>
            </a:r>
          </a:p>
          <a:p>
            <a:r>
              <a:rPr lang="en-IN" i="0" dirty="0">
                <a:solidFill>
                  <a:srgbClr val="000000"/>
                </a:solidFill>
                <a:effectLst/>
              </a:rPr>
              <a:t>Improved cognitive function.</a:t>
            </a:r>
            <a:endParaRPr lang="en-US" i="0" dirty="0">
              <a:solidFill>
                <a:srgbClr val="000000"/>
              </a:solidFill>
              <a:effectLst/>
            </a:endParaRPr>
          </a:p>
          <a:p>
            <a:r>
              <a:rPr lang="en-IN" i="0" dirty="0">
                <a:solidFill>
                  <a:srgbClr val="000000"/>
                </a:solidFill>
                <a:effectLst/>
              </a:rPr>
              <a:t>Increased positive emotions: optimism.</a:t>
            </a:r>
            <a:endParaRPr lang="en-US" dirty="0">
              <a:solidFill>
                <a:srgbClr val="000000"/>
              </a:solidFill>
            </a:endParaRPr>
          </a:p>
          <a:p>
            <a:r>
              <a:rPr lang="en-IN" i="0" dirty="0">
                <a:solidFill>
                  <a:srgbClr val="000000"/>
                </a:solidFill>
                <a:effectLst/>
              </a:rPr>
              <a:t>More confidence.</a:t>
            </a:r>
            <a:endParaRPr lang="en-US" i="0" dirty="0">
              <a:solidFill>
                <a:srgbClr val="000000"/>
              </a:solidFill>
              <a:effectLst/>
            </a:endParaRPr>
          </a:p>
          <a:p>
            <a:r>
              <a:rPr lang="en-US" i="0" dirty="0">
                <a:solidFill>
                  <a:srgbClr val="000000"/>
                </a:solidFill>
                <a:effectLst/>
              </a:rPr>
              <a:t>Ability to develop positive habits in all areas of life.</a:t>
            </a:r>
            <a:endParaRPr lang="en-US" dirty="0">
              <a:solidFill>
                <a:srgbClr val="000000"/>
              </a:solidFill>
            </a:endParaRPr>
          </a:p>
          <a:p>
            <a:r>
              <a:rPr lang="en-IN" i="0" dirty="0">
                <a:solidFill>
                  <a:srgbClr val="000000"/>
                </a:solidFill>
                <a:effectLst/>
              </a:rPr>
              <a:t>Improved sleep.</a:t>
            </a:r>
            <a:endParaRPr lang="en-US" dirty="0"/>
          </a:p>
          <a:p>
            <a:r>
              <a:rPr lang="en-US" dirty="0"/>
              <a:t>The ability to respond , not to reach.</a:t>
            </a:r>
            <a:endParaRPr lang="en-IN" dirty="0"/>
          </a:p>
        </p:txBody>
      </p:sp>
    </p:spTree>
    <p:extLst>
      <p:ext uri="{BB962C8B-B14F-4D97-AF65-F5344CB8AC3E}">
        <p14:creationId xmlns:p14="http://schemas.microsoft.com/office/powerpoint/2010/main" val="317975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1A50-FD8B-D6AB-FBA2-3E697F45D899}"/>
              </a:ext>
            </a:extLst>
          </p:cNvPr>
          <p:cNvSpPr>
            <a:spLocks noGrp="1"/>
          </p:cNvSpPr>
          <p:nvPr>
            <p:ph type="title"/>
          </p:nvPr>
        </p:nvSpPr>
        <p:spPr>
          <a:xfrm>
            <a:off x="1295401" y="1125256"/>
            <a:ext cx="9601196" cy="1303867"/>
          </a:xfrm>
        </p:spPr>
        <p:txBody>
          <a:bodyPr/>
          <a:lstStyle/>
          <a:p>
            <a:r>
              <a:rPr lang="en-US" dirty="0">
                <a:solidFill>
                  <a:srgbClr val="C00000"/>
                </a:solidFill>
              </a:rPr>
              <a:t>REFERENCE</a:t>
            </a:r>
            <a:endParaRPr lang="en-IN" dirty="0">
              <a:solidFill>
                <a:srgbClr val="C00000"/>
              </a:solidFill>
            </a:endParaRPr>
          </a:p>
        </p:txBody>
      </p:sp>
      <p:sp>
        <p:nvSpPr>
          <p:cNvPr id="3" name="Content Placeholder 2">
            <a:extLst>
              <a:ext uri="{FF2B5EF4-FFF2-40B4-BE49-F238E27FC236}">
                <a16:creationId xmlns:a16="http://schemas.microsoft.com/office/drawing/2014/main" id="{029416C5-667F-6974-F3C5-D8C03E87FEB8}"/>
              </a:ext>
            </a:extLst>
          </p:cNvPr>
          <p:cNvSpPr>
            <a:spLocks noGrp="1"/>
          </p:cNvSpPr>
          <p:nvPr>
            <p:ph idx="1"/>
          </p:nvPr>
        </p:nvSpPr>
        <p:spPr>
          <a:xfrm>
            <a:off x="1295401" y="2793264"/>
            <a:ext cx="9601196" cy="3318936"/>
          </a:xfrm>
        </p:spPr>
        <p:txBody>
          <a:bodyPr/>
          <a:lstStyle/>
          <a:p>
            <a:r>
              <a:rPr lang="en-US" sz="2400" dirty="0"/>
              <a:t>Datasets that were used here were take from Kaggle.com .</a:t>
            </a:r>
          </a:p>
          <a:p>
            <a:r>
              <a:rPr lang="en-US" dirty="0"/>
              <a:t>In this project </a:t>
            </a:r>
            <a:r>
              <a:rPr lang="en-US" dirty="0" err="1"/>
              <a:t>i</a:t>
            </a:r>
            <a:r>
              <a:rPr lang="en-US" dirty="0"/>
              <a:t> take dataset in which peoples of different places and diseases are here and gives the information and various graph that can make use understand all that very easily.</a:t>
            </a:r>
            <a:endParaRPr lang="en-US" sz="2400" dirty="0"/>
          </a:p>
          <a:p>
            <a:r>
              <a:rPr lang="en-US" sz="2400" dirty="0"/>
              <a:t>This project was made during my internship period for </a:t>
            </a:r>
            <a:r>
              <a:rPr lang="en-US" sz="2400" dirty="0" err="1"/>
              <a:t>Edunet</a:t>
            </a:r>
            <a:r>
              <a:rPr lang="en-US" sz="2400" dirty="0"/>
              <a:t> Foundation in association with IBM SKILLBUILD and AICTE.</a:t>
            </a:r>
          </a:p>
          <a:p>
            <a:endParaRPr lang="en-IN" dirty="0"/>
          </a:p>
        </p:txBody>
      </p:sp>
    </p:spTree>
    <p:extLst>
      <p:ext uri="{BB962C8B-B14F-4D97-AF65-F5344CB8AC3E}">
        <p14:creationId xmlns:p14="http://schemas.microsoft.com/office/powerpoint/2010/main" val="11843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0A60-C5FE-952F-6B5B-9DC9EBA34E19}"/>
              </a:ext>
            </a:extLst>
          </p:cNvPr>
          <p:cNvSpPr>
            <a:spLocks noGrp="1"/>
          </p:cNvSpPr>
          <p:nvPr>
            <p:ph type="title"/>
          </p:nvPr>
        </p:nvSpPr>
        <p:spPr>
          <a:xfrm>
            <a:off x="1295401" y="1117304"/>
            <a:ext cx="9601196" cy="1303867"/>
          </a:xfrm>
        </p:spPr>
        <p:txBody>
          <a:bodyPr/>
          <a:lstStyle/>
          <a:p>
            <a:r>
              <a:rPr lang="en-US" dirty="0">
                <a:solidFill>
                  <a:srgbClr val="C00000"/>
                </a:solidFill>
              </a:rPr>
              <a:t>MODELS USED :-</a:t>
            </a:r>
            <a:endParaRPr lang="en-IN" dirty="0">
              <a:solidFill>
                <a:srgbClr val="C00000"/>
              </a:solidFill>
            </a:endParaRPr>
          </a:p>
        </p:txBody>
      </p:sp>
      <p:sp>
        <p:nvSpPr>
          <p:cNvPr id="3" name="Content Placeholder 2">
            <a:extLst>
              <a:ext uri="{FF2B5EF4-FFF2-40B4-BE49-F238E27FC236}">
                <a16:creationId xmlns:a16="http://schemas.microsoft.com/office/drawing/2014/main" id="{FF0A903F-1DA0-F7B2-6519-F3F5F2E26E0D}"/>
              </a:ext>
            </a:extLst>
          </p:cNvPr>
          <p:cNvSpPr>
            <a:spLocks noGrp="1"/>
          </p:cNvSpPr>
          <p:nvPr>
            <p:ph idx="1"/>
          </p:nvPr>
        </p:nvSpPr>
        <p:spPr/>
        <p:txBody>
          <a:bodyPr/>
          <a:lstStyle/>
          <a:p>
            <a:r>
              <a:rPr lang="en-US" sz="2400" b="1" dirty="0"/>
              <a:t>Linear Regression Model </a:t>
            </a:r>
            <a:r>
              <a:rPr lang="en-US" b="1" dirty="0"/>
              <a:t>:</a:t>
            </a:r>
            <a:r>
              <a:rPr lang="en-US" sz="2400" dirty="0"/>
              <a:t> </a:t>
            </a:r>
            <a:r>
              <a:rPr lang="en-US" b="0" i="0" dirty="0">
                <a:solidFill>
                  <a:schemeClr val="tx1">
                    <a:lumMod val="95000"/>
                    <a:lumOff val="5000"/>
                  </a:schemeClr>
                </a:solidFill>
                <a:effectLst/>
              </a:rPr>
              <a:t>A linear regression model describes the relationship between a dependent variable, y, and one or more independent variables, X. The dependent variable is also called the response variable. Independent variables are also called explanatory or predictor variables.</a:t>
            </a:r>
            <a:endParaRPr lang="en-US" sz="2400" dirty="0">
              <a:solidFill>
                <a:schemeClr val="tx1">
                  <a:lumMod val="95000"/>
                  <a:lumOff val="5000"/>
                </a:schemeClr>
              </a:solidFill>
            </a:endParaRPr>
          </a:p>
          <a:p>
            <a:r>
              <a:rPr lang="en-US" sz="2400" b="1" dirty="0"/>
              <a:t>Random Forest Regressor : </a:t>
            </a:r>
            <a:r>
              <a:rPr lang="en-US" b="0" i="0" dirty="0">
                <a:solidFill>
                  <a:schemeClr val="tx1">
                    <a:lumMod val="95000"/>
                    <a:lumOff val="5000"/>
                  </a:schemeClr>
                </a:solidFill>
                <a:effectLst/>
              </a:rPr>
              <a:t>A random forest regressor. A random forest is a meta estimator that fits a number of classifying decision trees on various sub-samples of the dataset and uses averaging to improve the predictive accuracy and control over-fitting.</a:t>
            </a:r>
            <a:endParaRPr lang="en-US" sz="2400" b="1"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333269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BA25-082E-B63F-28A0-7A4DF00F8D6C}"/>
              </a:ext>
            </a:extLst>
          </p:cNvPr>
          <p:cNvSpPr>
            <a:spLocks noGrp="1"/>
          </p:cNvSpPr>
          <p:nvPr>
            <p:ph type="title"/>
          </p:nvPr>
        </p:nvSpPr>
        <p:spPr>
          <a:xfrm>
            <a:off x="1295402" y="1301377"/>
            <a:ext cx="9601196" cy="1303867"/>
          </a:xfrm>
        </p:spPr>
        <p:txBody>
          <a:bodyPr/>
          <a:lstStyle/>
          <a:p>
            <a:r>
              <a:rPr lang="en-US" sz="4400" dirty="0">
                <a:solidFill>
                  <a:srgbClr val="C00000"/>
                </a:solidFill>
                <a:latin typeface="+mn-lt"/>
              </a:rPr>
              <a:t>Linear Regression Model</a:t>
            </a:r>
            <a:endParaRPr lang="en-IN" dirty="0">
              <a:solidFill>
                <a:srgbClr val="C00000"/>
              </a:solidFill>
              <a:latin typeface="+mn-lt"/>
            </a:endParaRPr>
          </a:p>
        </p:txBody>
      </p:sp>
      <p:sp>
        <p:nvSpPr>
          <p:cNvPr id="7" name="Content Placeholder 6">
            <a:extLst>
              <a:ext uri="{FF2B5EF4-FFF2-40B4-BE49-F238E27FC236}">
                <a16:creationId xmlns:a16="http://schemas.microsoft.com/office/drawing/2014/main" id="{82BD76F0-00D5-F60F-319D-7D8DD4D6C881}"/>
              </a:ext>
            </a:extLst>
          </p:cNvPr>
          <p:cNvSpPr>
            <a:spLocks noGrp="1"/>
          </p:cNvSpPr>
          <p:nvPr>
            <p:ph idx="1"/>
          </p:nvPr>
        </p:nvSpPr>
        <p:spPr>
          <a:xfrm>
            <a:off x="1295402" y="2650168"/>
            <a:ext cx="9601196" cy="3318936"/>
          </a:xfrm>
        </p:spPr>
        <p:txBody>
          <a:bodyPr>
            <a:normAutofit fontScale="92500" lnSpcReduction="20000"/>
          </a:bodyPr>
          <a:lstStyle/>
          <a:p>
            <a:pPr algn="l"/>
            <a:r>
              <a:rPr lang="en-US" b="0" i="0" dirty="0">
                <a:solidFill>
                  <a:schemeClr val="tx1">
                    <a:lumMod val="95000"/>
                    <a:lumOff val="5000"/>
                  </a:schemeClr>
                </a:solidFill>
                <a:effectLst/>
              </a:rPr>
              <a:t>Linear Regression analysis is used to predict the value of a variable bases on the value of another variable .The variable you want to predict is called the dependent variable . The variable you are using to predict other variables value called the independent variable.</a:t>
            </a:r>
          </a:p>
          <a:p>
            <a:pPr algn="l"/>
            <a:r>
              <a:rPr lang="en-US" b="0" i="0" dirty="0">
                <a:solidFill>
                  <a:schemeClr val="tx1">
                    <a:lumMod val="95000"/>
                    <a:lumOff val="5000"/>
                  </a:schemeClr>
                </a:solidFill>
                <a:effectLst/>
              </a:rPr>
              <a:t>Y=AX +B</a:t>
            </a:r>
          </a:p>
          <a:p>
            <a:pPr algn="l"/>
            <a:r>
              <a:rPr lang="en-US" b="0" i="0" dirty="0">
                <a:solidFill>
                  <a:schemeClr val="tx1">
                    <a:lumMod val="95000"/>
                    <a:lumOff val="5000"/>
                  </a:schemeClr>
                </a:solidFill>
                <a:effectLst/>
              </a:rPr>
              <a:t>Y :Dependent Variable</a:t>
            </a:r>
          </a:p>
          <a:p>
            <a:pPr algn="l"/>
            <a:r>
              <a:rPr lang="en-US" b="0" i="0" dirty="0">
                <a:solidFill>
                  <a:schemeClr val="tx1">
                    <a:lumMod val="95000"/>
                    <a:lumOff val="5000"/>
                  </a:schemeClr>
                </a:solidFill>
                <a:effectLst/>
              </a:rPr>
              <a:t>A : Slope</a:t>
            </a:r>
          </a:p>
          <a:p>
            <a:pPr algn="l"/>
            <a:r>
              <a:rPr lang="en-US" b="0" i="0" dirty="0">
                <a:solidFill>
                  <a:schemeClr val="tx1">
                    <a:lumMod val="95000"/>
                    <a:lumOff val="5000"/>
                  </a:schemeClr>
                </a:solidFill>
                <a:effectLst/>
              </a:rPr>
              <a:t>X :Independent Variable</a:t>
            </a:r>
          </a:p>
          <a:p>
            <a:pPr algn="l"/>
            <a:r>
              <a:rPr lang="en-US" b="0" i="0" dirty="0">
                <a:solidFill>
                  <a:schemeClr val="tx1">
                    <a:lumMod val="95000"/>
                    <a:lumOff val="5000"/>
                  </a:schemeClr>
                </a:solidFill>
                <a:effectLst/>
              </a:rPr>
              <a:t>B : y-Intercept</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287439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5DBC-51A5-C3AD-776A-769AA69682E2}"/>
              </a:ext>
            </a:extLst>
          </p:cNvPr>
          <p:cNvSpPr>
            <a:spLocks noGrp="1"/>
          </p:cNvSpPr>
          <p:nvPr>
            <p:ph type="title"/>
          </p:nvPr>
        </p:nvSpPr>
        <p:spPr>
          <a:xfrm>
            <a:off x="1295401" y="1253065"/>
            <a:ext cx="9601196" cy="1303867"/>
          </a:xfrm>
        </p:spPr>
        <p:txBody>
          <a:bodyPr/>
          <a:lstStyle/>
          <a:p>
            <a:r>
              <a:rPr lang="en-US" sz="4400" dirty="0">
                <a:solidFill>
                  <a:srgbClr val="C00000"/>
                </a:solidFill>
              </a:rPr>
              <a:t>Random Forest Regressor</a:t>
            </a:r>
            <a:endParaRPr lang="en-IN" dirty="0">
              <a:solidFill>
                <a:srgbClr val="C00000"/>
              </a:solidFill>
            </a:endParaRPr>
          </a:p>
        </p:txBody>
      </p:sp>
      <p:sp>
        <p:nvSpPr>
          <p:cNvPr id="7" name="Content Placeholder 6">
            <a:extLst>
              <a:ext uri="{FF2B5EF4-FFF2-40B4-BE49-F238E27FC236}">
                <a16:creationId xmlns:a16="http://schemas.microsoft.com/office/drawing/2014/main" id="{EB853CB1-63B3-5FC6-D23A-74C205494A05}"/>
              </a:ext>
            </a:extLst>
          </p:cNvPr>
          <p:cNvSpPr>
            <a:spLocks noGrp="1"/>
          </p:cNvSpPr>
          <p:nvPr>
            <p:ph idx="1"/>
          </p:nvPr>
        </p:nvSpPr>
        <p:spPr>
          <a:xfrm>
            <a:off x="1295401" y="2913548"/>
            <a:ext cx="9601196" cy="3318936"/>
          </a:xfrm>
        </p:spPr>
        <p:txBody>
          <a:bodyPr/>
          <a:lstStyle/>
          <a:p>
            <a:r>
              <a:rPr lang="en-US" b="0" i="0" dirty="0">
                <a:solidFill>
                  <a:schemeClr val="tx1">
                    <a:lumMod val="95000"/>
                    <a:lumOff val="5000"/>
                  </a:schemeClr>
                </a:solidFill>
                <a:effectLst/>
              </a:rPr>
              <a:t>A Random Forest is a meta estimator that fits a number of classifying decision trees on various sub-samples of the dataset .It is used to solve both regression and classification problems.</a:t>
            </a:r>
            <a:endParaRPr lang="en-IN" dirty="0">
              <a:solidFill>
                <a:schemeClr val="tx1">
                  <a:lumMod val="95000"/>
                  <a:lumOff val="5000"/>
                </a:schemeClr>
              </a:solidFill>
            </a:endParaRPr>
          </a:p>
        </p:txBody>
      </p:sp>
    </p:spTree>
    <p:extLst>
      <p:ext uri="{BB962C8B-B14F-4D97-AF65-F5344CB8AC3E}">
        <p14:creationId xmlns:p14="http://schemas.microsoft.com/office/powerpoint/2010/main" val="3822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40E1-4DDC-CAD5-FC86-51256DCDE730}"/>
              </a:ext>
            </a:extLst>
          </p:cNvPr>
          <p:cNvSpPr>
            <a:spLocks noGrp="1"/>
          </p:cNvSpPr>
          <p:nvPr>
            <p:ph type="title"/>
          </p:nvPr>
        </p:nvSpPr>
        <p:spPr>
          <a:xfrm>
            <a:off x="1288408" y="762676"/>
            <a:ext cx="9601196" cy="1303867"/>
          </a:xfrm>
        </p:spPr>
        <p:txBody>
          <a:bodyPr/>
          <a:lstStyle/>
          <a:p>
            <a:r>
              <a:rPr lang="en-US" dirty="0">
                <a:solidFill>
                  <a:srgbClr val="C00000"/>
                </a:solidFill>
              </a:rPr>
              <a:t>RESULTS</a:t>
            </a:r>
            <a:endParaRPr lang="en-IN" dirty="0">
              <a:solidFill>
                <a:srgbClr val="C00000"/>
              </a:solidFill>
            </a:endParaRPr>
          </a:p>
        </p:txBody>
      </p:sp>
      <p:sp>
        <p:nvSpPr>
          <p:cNvPr id="3" name="Content Placeholder 2">
            <a:extLst>
              <a:ext uri="{FF2B5EF4-FFF2-40B4-BE49-F238E27FC236}">
                <a16:creationId xmlns:a16="http://schemas.microsoft.com/office/drawing/2014/main" id="{0F1C1328-42E1-1956-AF44-6AEA989A042A}"/>
              </a:ext>
            </a:extLst>
          </p:cNvPr>
          <p:cNvSpPr>
            <a:spLocks noGrp="1"/>
          </p:cNvSpPr>
          <p:nvPr>
            <p:ph idx="1"/>
          </p:nvPr>
        </p:nvSpPr>
        <p:spPr>
          <a:xfrm>
            <a:off x="1037397" y="1953428"/>
            <a:ext cx="9601196" cy="3318936"/>
          </a:xfrm>
        </p:spPr>
        <p:txBody>
          <a:bodyPr/>
          <a:lstStyle/>
          <a:p>
            <a:r>
              <a:rPr lang="en-IN" b="0" dirty="0">
                <a:solidFill>
                  <a:schemeClr val="tx1">
                    <a:lumMod val="95000"/>
                    <a:lumOff val="5000"/>
                  </a:schemeClr>
                </a:solidFill>
                <a:effectLst/>
              </a:rPr>
              <a:t>Linear Regression: model evaluation for training set</a:t>
            </a:r>
            <a:r>
              <a:rPr lang="en-IN" dirty="0">
                <a:solidFill>
                  <a:schemeClr val="tx1">
                    <a:lumMod val="95000"/>
                    <a:lumOff val="5000"/>
                  </a:schemeClr>
                </a:solidFill>
              </a:rPr>
              <a:t> and </a:t>
            </a:r>
            <a:r>
              <a:rPr lang="en-IN" b="0" dirty="0">
                <a:solidFill>
                  <a:schemeClr val="tx1">
                    <a:lumMod val="95000"/>
                    <a:lumOff val="5000"/>
                  </a:schemeClr>
                </a:solidFill>
                <a:effectLst/>
              </a:rPr>
              <a:t> testing set.</a:t>
            </a:r>
          </a:p>
          <a:p>
            <a:endParaRPr lang="en-IN" b="0" dirty="0">
              <a:solidFill>
                <a:schemeClr val="tx1">
                  <a:lumMod val="95000"/>
                  <a:lumOff val="5000"/>
                </a:schemeClr>
              </a:solidFill>
              <a:effectLst/>
            </a:endParaRPr>
          </a:p>
          <a:p>
            <a:endParaRPr lang="en-IN" b="0" dirty="0">
              <a:solidFill>
                <a:srgbClr val="D4D4D4"/>
              </a:solidFill>
              <a:effectLst/>
              <a:latin typeface="Courier New" panose="02070309020205020404" pitchFamily="49" charset="0"/>
            </a:endParaRPr>
          </a:p>
          <a:p>
            <a:pPr marL="0" indent="0">
              <a:buNone/>
            </a:pPr>
            <a:endParaRPr lang="en-IN" dirty="0"/>
          </a:p>
        </p:txBody>
      </p:sp>
      <p:pic>
        <p:nvPicPr>
          <p:cNvPr id="5" name="Picture 4">
            <a:extLst>
              <a:ext uri="{FF2B5EF4-FFF2-40B4-BE49-F238E27FC236}">
                <a16:creationId xmlns:a16="http://schemas.microsoft.com/office/drawing/2014/main" id="{571B8841-83FA-E119-BB70-2481AB21A658}"/>
              </a:ext>
            </a:extLst>
          </p:cNvPr>
          <p:cNvPicPr>
            <a:picLocks noChangeAspect="1"/>
          </p:cNvPicPr>
          <p:nvPr/>
        </p:nvPicPr>
        <p:blipFill>
          <a:blip r:embed="rId2"/>
          <a:stretch>
            <a:fillRect/>
          </a:stretch>
        </p:blipFill>
        <p:spPr>
          <a:xfrm>
            <a:off x="6096001" y="2486416"/>
            <a:ext cx="5361432" cy="3637390"/>
          </a:xfrm>
          <a:prstGeom prst="rect">
            <a:avLst/>
          </a:prstGeom>
        </p:spPr>
      </p:pic>
      <p:pic>
        <p:nvPicPr>
          <p:cNvPr id="7" name="Picture 6">
            <a:extLst>
              <a:ext uri="{FF2B5EF4-FFF2-40B4-BE49-F238E27FC236}">
                <a16:creationId xmlns:a16="http://schemas.microsoft.com/office/drawing/2014/main" id="{EA38D71C-3F03-A352-FA2A-3AC13AB8B980}"/>
              </a:ext>
            </a:extLst>
          </p:cNvPr>
          <p:cNvPicPr>
            <a:picLocks noChangeAspect="1"/>
          </p:cNvPicPr>
          <p:nvPr/>
        </p:nvPicPr>
        <p:blipFill>
          <a:blip r:embed="rId3"/>
          <a:stretch>
            <a:fillRect/>
          </a:stretch>
        </p:blipFill>
        <p:spPr>
          <a:xfrm>
            <a:off x="1400620" y="2486415"/>
            <a:ext cx="4188513" cy="3620646"/>
          </a:xfrm>
          <a:prstGeom prst="rect">
            <a:avLst/>
          </a:prstGeom>
        </p:spPr>
      </p:pic>
    </p:spTree>
    <p:extLst>
      <p:ext uri="{BB962C8B-B14F-4D97-AF65-F5344CB8AC3E}">
        <p14:creationId xmlns:p14="http://schemas.microsoft.com/office/powerpoint/2010/main" val="311676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2ADA-AACE-8853-68DD-CE9EBABA18F7}"/>
              </a:ext>
            </a:extLst>
          </p:cNvPr>
          <p:cNvSpPr>
            <a:spLocks noGrp="1"/>
          </p:cNvSpPr>
          <p:nvPr>
            <p:ph type="title"/>
          </p:nvPr>
        </p:nvSpPr>
        <p:spPr>
          <a:xfrm>
            <a:off x="1295402" y="1311316"/>
            <a:ext cx="9601196" cy="1303867"/>
          </a:xfrm>
        </p:spPr>
        <p:txBody>
          <a:bodyPr>
            <a:normAutofit/>
          </a:bodyPr>
          <a:lstStyle/>
          <a:p>
            <a:r>
              <a:rPr lang="en-US" sz="2800" dirty="0">
                <a:solidFill>
                  <a:schemeClr val="tx1">
                    <a:lumMod val="95000"/>
                    <a:lumOff val="5000"/>
                  </a:schemeClr>
                </a:solidFill>
              </a:rPr>
              <a:t>Random Forest Regressor :</a:t>
            </a:r>
            <a:r>
              <a:rPr lang="en-IN" sz="2700" b="0" dirty="0">
                <a:solidFill>
                  <a:schemeClr val="tx1">
                    <a:lumMod val="95000"/>
                    <a:lumOff val="5000"/>
                  </a:schemeClr>
                </a:solidFill>
                <a:effectLst/>
              </a:rPr>
              <a:t>model evaluation for training set</a:t>
            </a:r>
            <a:r>
              <a:rPr lang="en-IN" sz="2700" dirty="0">
                <a:solidFill>
                  <a:schemeClr val="tx1">
                    <a:lumMod val="95000"/>
                    <a:lumOff val="5000"/>
                  </a:schemeClr>
                </a:solidFill>
              </a:rPr>
              <a:t> and </a:t>
            </a:r>
            <a:r>
              <a:rPr lang="en-IN" sz="2700" b="0" dirty="0">
                <a:solidFill>
                  <a:schemeClr val="tx1">
                    <a:lumMod val="95000"/>
                    <a:lumOff val="5000"/>
                  </a:schemeClr>
                </a:solidFill>
                <a:effectLst/>
              </a:rPr>
              <a:t> testing set.</a:t>
            </a:r>
            <a:endParaRPr lang="en-IN"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EED09DF0-F577-46E2-1E9F-1621FDD0C6BB}"/>
              </a:ext>
            </a:extLst>
          </p:cNvPr>
          <p:cNvPicPr>
            <a:picLocks noGrp="1" noChangeAspect="1"/>
          </p:cNvPicPr>
          <p:nvPr>
            <p:ph idx="1"/>
          </p:nvPr>
        </p:nvPicPr>
        <p:blipFill>
          <a:blip r:embed="rId2"/>
          <a:stretch>
            <a:fillRect/>
          </a:stretch>
        </p:blipFill>
        <p:spPr>
          <a:xfrm>
            <a:off x="1898527" y="2496313"/>
            <a:ext cx="4042402" cy="3379556"/>
          </a:xfrm>
        </p:spPr>
      </p:pic>
      <p:pic>
        <p:nvPicPr>
          <p:cNvPr id="7" name="Picture 6">
            <a:extLst>
              <a:ext uri="{FF2B5EF4-FFF2-40B4-BE49-F238E27FC236}">
                <a16:creationId xmlns:a16="http://schemas.microsoft.com/office/drawing/2014/main" id="{27897A19-40FB-19C4-6AD6-7EB4196F9084}"/>
              </a:ext>
            </a:extLst>
          </p:cNvPr>
          <p:cNvPicPr>
            <a:picLocks noChangeAspect="1"/>
          </p:cNvPicPr>
          <p:nvPr/>
        </p:nvPicPr>
        <p:blipFill>
          <a:blip r:embed="rId3"/>
          <a:stretch>
            <a:fillRect/>
          </a:stretch>
        </p:blipFill>
        <p:spPr>
          <a:xfrm>
            <a:off x="6722522" y="2285998"/>
            <a:ext cx="4105776" cy="2157985"/>
          </a:xfrm>
          <a:prstGeom prst="rect">
            <a:avLst/>
          </a:prstGeom>
        </p:spPr>
      </p:pic>
      <p:pic>
        <p:nvPicPr>
          <p:cNvPr id="9" name="Picture 8">
            <a:extLst>
              <a:ext uri="{FF2B5EF4-FFF2-40B4-BE49-F238E27FC236}">
                <a16:creationId xmlns:a16="http://schemas.microsoft.com/office/drawing/2014/main" id="{3B1AF33A-BB47-D98E-8041-87CFD69A8F38}"/>
              </a:ext>
            </a:extLst>
          </p:cNvPr>
          <p:cNvPicPr>
            <a:picLocks noChangeAspect="1"/>
          </p:cNvPicPr>
          <p:nvPr/>
        </p:nvPicPr>
        <p:blipFill>
          <a:blip r:embed="rId4"/>
          <a:stretch>
            <a:fillRect/>
          </a:stretch>
        </p:blipFill>
        <p:spPr>
          <a:xfrm>
            <a:off x="6722522" y="4443983"/>
            <a:ext cx="4105776" cy="1356104"/>
          </a:xfrm>
          <a:prstGeom prst="rect">
            <a:avLst/>
          </a:prstGeom>
        </p:spPr>
      </p:pic>
    </p:spTree>
    <p:extLst>
      <p:ext uri="{BB962C8B-B14F-4D97-AF65-F5344CB8AC3E}">
        <p14:creationId xmlns:p14="http://schemas.microsoft.com/office/powerpoint/2010/main" val="189991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4A9-F2F8-E453-5620-222A19F59E83}"/>
              </a:ext>
            </a:extLst>
          </p:cNvPr>
          <p:cNvSpPr>
            <a:spLocks noGrp="1"/>
          </p:cNvSpPr>
          <p:nvPr>
            <p:ph type="title"/>
          </p:nvPr>
        </p:nvSpPr>
        <p:spPr>
          <a:xfrm>
            <a:off x="1295402" y="1101004"/>
            <a:ext cx="9601196" cy="1303867"/>
          </a:xfrm>
        </p:spPr>
        <p:txBody>
          <a:bodyPr/>
          <a:lstStyle/>
          <a:p>
            <a:r>
              <a:rPr lang="en-US" dirty="0">
                <a:solidFill>
                  <a:srgbClr val="C00000"/>
                </a:solidFill>
              </a:rPr>
              <a:t>RESULT</a:t>
            </a:r>
            <a:endParaRPr lang="en-IN" dirty="0">
              <a:solidFill>
                <a:srgbClr val="C00000"/>
              </a:solidFill>
            </a:endParaRPr>
          </a:p>
        </p:txBody>
      </p:sp>
      <p:sp>
        <p:nvSpPr>
          <p:cNvPr id="3" name="Content Placeholder 2">
            <a:extLst>
              <a:ext uri="{FF2B5EF4-FFF2-40B4-BE49-F238E27FC236}">
                <a16:creationId xmlns:a16="http://schemas.microsoft.com/office/drawing/2014/main" id="{B9BC1AA2-F122-F6AD-165D-9D03B87F75E6}"/>
              </a:ext>
            </a:extLst>
          </p:cNvPr>
          <p:cNvSpPr>
            <a:spLocks noGrp="1"/>
          </p:cNvSpPr>
          <p:nvPr>
            <p:ph idx="1"/>
          </p:nvPr>
        </p:nvSpPr>
        <p:spPr>
          <a:xfrm>
            <a:off x="1295402" y="3040550"/>
            <a:ext cx="9601196" cy="3318936"/>
          </a:xfrm>
        </p:spPr>
        <p:txBody>
          <a:bodyPr/>
          <a:lstStyle/>
          <a:p>
            <a:r>
              <a:rPr lang="en-US" dirty="0"/>
              <a:t>RANDOM FOREST PERFORMS WELL ON BOTH TRAINING AND TESTING DATA.</a:t>
            </a:r>
            <a:endParaRPr lang="en-IN" dirty="0"/>
          </a:p>
        </p:txBody>
      </p:sp>
    </p:spTree>
    <p:extLst>
      <p:ext uri="{BB962C8B-B14F-4D97-AF65-F5344CB8AC3E}">
        <p14:creationId xmlns:p14="http://schemas.microsoft.com/office/powerpoint/2010/main" val="95354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73E9-D5AE-9B43-F5F6-5E93395FDAF5}"/>
              </a:ext>
            </a:extLst>
          </p:cNvPr>
          <p:cNvSpPr>
            <a:spLocks noGrp="1"/>
          </p:cNvSpPr>
          <p:nvPr>
            <p:ph type="title"/>
          </p:nvPr>
        </p:nvSpPr>
        <p:spPr>
          <a:xfrm>
            <a:off x="1295401" y="1101004"/>
            <a:ext cx="9601196" cy="1303867"/>
          </a:xfrm>
        </p:spPr>
        <p:txBody>
          <a:bodyPr/>
          <a:lstStyle/>
          <a:p>
            <a:r>
              <a:rPr lang="en-US" dirty="0">
                <a:solidFill>
                  <a:srgbClr val="C00000"/>
                </a:solidFill>
                <a:latin typeface="+mn-lt"/>
              </a:rPr>
              <a:t>LINKS </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4EB25959-2689-3CA7-1BCF-356D0A84A7AE}"/>
              </a:ext>
            </a:extLst>
          </p:cNvPr>
          <p:cNvSpPr>
            <a:spLocks noGrp="1"/>
          </p:cNvSpPr>
          <p:nvPr>
            <p:ph idx="1"/>
          </p:nvPr>
        </p:nvSpPr>
        <p:spPr/>
        <p:txBody>
          <a:bodyPr/>
          <a:lstStyle/>
          <a:p>
            <a:r>
              <a:rPr lang="en-US" dirty="0"/>
              <a:t>Dataset taken from : </a:t>
            </a:r>
            <a:r>
              <a:rPr lang="en-US" dirty="0">
                <a:hlinkClick r:id="rId2"/>
              </a:rPr>
              <a:t>https://www.kaggle.com/datasets/osmi/mental-health-in-tech-survey</a:t>
            </a:r>
            <a:endParaRPr lang="en-US" dirty="0"/>
          </a:p>
          <a:p>
            <a:endParaRPr lang="en-IN" dirty="0"/>
          </a:p>
          <a:p>
            <a:r>
              <a:rPr lang="en-US" dirty="0"/>
              <a:t>Project Link : </a:t>
            </a:r>
            <a:r>
              <a:rPr lang="en-US" dirty="0">
                <a:hlinkClick r:id="rId3"/>
              </a:rPr>
              <a:t>https://github.com/Nayan27103/mental-fitnes-tracker</a:t>
            </a:r>
            <a:endParaRPr lang="en-US" dirty="0"/>
          </a:p>
          <a:p>
            <a:endParaRPr lang="en-US" dirty="0"/>
          </a:p>
        </p:txBody>
      </p:sp>
    </p:spTree>
    <p:extLst>
      <p:ext uri="{BB962C8B-B14F-4D97-AF65-F5344CB8AC3E}">
        <p14:creationId xmlns:p14="http://schemas.microsoft.com/office/powerpoint/2010/main" val="97114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3D1D-0CBE-E3BF-E085-E5C2F0D95B3C}"/>
              </a:ext>
            </a:extLst>
          </p:cNvPr>
          <p:cNvSpPr>
            <a:spLocks noGrp="1"/>
          </p:cNvSpPr>
          <p:nvPr>
            <p:ph type="title"/>
          </p:nvPr>
        </p:nvSpPr>
        <p:spPr/>
        <p:txBody>
          <a:bodyPr/>
          <a:lstStyle/>
          <a:p>
            <a:r>
              <a:rPr lang="en-US" dirty="0">
                <a:solidFill>
                  <a:srgbClr val="C00000"/>
                </a:solidFill>
              </a:rPr>
              <a:t>THANK YOU </a:t>
            </a:r>
            <a:endParaRPr lang="en-IN" dirty="0">
              <a:solidFill>
                <a:srgbClr val="C00000"/>
              </a:solidFill>
            </a:endParaRPr>
          </a:p>
        </p:txBody>
      </p:sp>
      <p:sp>
        <p:nvSpPr>
          <p:cNvPr id="3" name="Content Placeholder 2">
            <a:extLst>
              <a:ext uri="{FF2B5EF4-FFF2-40B4-BE49-F238E27FC236}">
                <a16:creationId xmlns:a16="http://schemas.microsoft.com/office/drawing/2014/main" id="{5E6B60EC-F5F0-7399-E512-094B445F8028}"/>
              </a:ext>
            </a:extLst>
          </p:cNvPr>
          <p:cNvSpPr>
            <a:spLocks noGrp="1"/>
          </p:cNvSpPr>
          <p:nvPr>
            <p:ph idx="1"/>
          </p:nvPr>
        </p:nvSpPr>
        <p:spPr/>
        <p:txBody>
          <a:bodyPr/>
          <a:lstStyle/>
          <a:p>
            <a:r>
              <a:rPr lang="en-US" dirty="0">
                <a:solidFill>
                  <a:srgbClr val="C00000"/>
                </a:solidFill>
              </a:rPr>
              <a:t> </a:t>
            </a:r>
            <a:endParaRPr lang="en-IN" dirty="0"/>
          </a:p>
        </p:txBody>
      </p:sp>
      <p:pic>
        <p:nvPicPr>
          <p:cNvPr id="5" name="Picture 4">
            <a:extLst>
              <a:ext uri="{FF2B5EF4-FFF2-40B4-BE49-F238E27FC236}">
                <a16:creationId xmlns:a16="http://schemas.microsoft.com/office/drawing/2014/main" id="{6C98C51C-8623-1698-A027-37A43478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459589"/>
            <a:ext cx="11237975" cy="5938822"/>
          </a:xfrm>
          <a:prstGeom prst="rect">
            <a:avLst/>
          </a:prstGeom>
        </p:spPr>
      </p:pic>
    </p:spTree>
    <p:extLst>
      <p:ext uri="{BB962C8B-B14F-4D97-AF65-F5344CB8AC3E}">
        <p14:creationId xmlns:p14="http://schemas.microsoft.com/office/powerpoint/2010/main" val="385964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C85D-20A9-4A75-820B-DFE23CD52B03}"/>
              </a:ext>
            </a:extLst>
          </p:cNvPr>
          <p:cNvSpPr>
            <a:spLocks noGrp="1"/>
          </p:cNvSpPr>
          <p:nvPr>
            <p:ph type="title"/>
          </p:nvPr>
        </p:nvSpPr>
        <p:spPr>
          <a:xfrm>
            <a:off x="1295402" y="1123886"/>
            <a:ext cx="9601196" cy="1303867"/>
          </a:xfrm>
        </p:spPr>
        <p:txBody>
          <a:bodyPr/>
          <a:lstStyle/>
          <a:p>
            <a:r>
              <a:rPr lang="en-US" sz="4400" dirty="0">
                <a:solidFill>
                  <a:srgbClr val="C00000"/>
                </a:solidFill>
              </a:rPr>
              <a:t>MENTAL FITNESS TRACKER</a:t>
            </a:r>
            <a:endParaRPr lang="en-IN" dirty="0">
              <a:solidFill>
                <a:srgbClr val="C00000"/>
              </a:solidFill>
            </a:endParaRPr>
          </a:p>
        </p:txBody>
      </p:sp>
      <p:sp>
        <p:nvSpPr>
          <p:cNvPr id="3" name="Content Placeholder 2">
            <a:extLst>
              <a:ext uri="{FF2B5EF4-FFF2-40B4-BE49-F238E27FC236}">
                <a16:creationId xmlns:a16="http://schemas.microsoft.com/office/drawing/2014/main" id="{0EF94F08-D4A9-0CF8-66E6-A14936B6D4B6}"/>
              </a:ext>
            </a:extLst>
          </p:cNvPr>
          <p:cNvSpPr>
            <a:spLocks noGrp="1"/>
          </p:cNvSpPr>
          <p:nvPr>
            <p:ph idx="1"/>
          </p:nvPr>
        </p:nvSpPr>
        <p:spPr>
          <a:xfrm>
            <a:off x="1295402" y="2910177"/>
            <a:ext cx="9601196" cy="3318936"/>
          </a:xfrm>
        </p:spPr>
        <p:txBody>
          <a:bodyPr/>
          <a:lstStyle/>
          <a:p>
            <a:r>
              <a:rPr lang="en-US" b="0" i="0" dirty="0">
                <a:solidFill>
                  <a:schemeClr val="tx1">
                    <a:lumMod val="95000"/>
                    <a:lumOff val="5000"/>
                  </a:schemeClr>
                </a:solidFill>
                <a:effectLst/>
              </a:rPr>
              <a:t>The Mental Health Fitness Tracker project focuses on analyzing and predicting mental fitness levels of individuals from various countries with different mental disorders. It utilizes regression techniques to provide insights into mental health and make predictions based on the available data. The project also provides a platform for users to track their mental health and fitness levels. The project is built using Python.</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8BCD2B90-31CA-08DB-DFC6-B60FEB623C9C}"/>
              </a:ext>
            </a:extLst>
          </p:cNvPr>
          <p:cNvPicPr>
            <a:picLocks noChangeAspect="1"/>
          </p:cNvPicPr>
          <p:nvPr/>
        </p:nvPicPr>
        <p:blipFill rotWithShape="1">
          <a:blip r:embed="rId2">
            <a:extLst>
              <a:ext uri="{28A0092B-C50C-407E-A947-70E740481C1C}">
                <a14:useLocalDpi xmlns:a14="http://schemas.microsoft.com/office/drawing/2010/main" val="0"/>
              </a:ext>
            </a:extLst>
          </a:blip>
          <a:srcRect l="35806" t="6649" r="13709"/>
          <a:stretch/>
        </p:blipFill>
        <p:spPr>
          <a:xfrm>
            <a:off x="9859617" y="705971"/>
            <a:ext cx="1630017" cy="2011680"/>
          </a:xfrm>
          <a:prstGeom prst="rect">
            <a:avLst/>
          </a:prstGeom>
        </p:spPr>
      </p:pic>
    </p:spTree>
    <p:extLst>
      <p:ext uri="{BB962C8B-B14F-4D97-AF65-F5344CB8AC3E}">
        <p14:creationId xmlns:p14="http://schemas.microsoft.com/office/powerpoint/2010/main" val="319090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733B-9F4B-0DFB-1E4D-1627877C15DE}"/>
              </a:ext>
            </a:extLst>
          </p:cNvPr>
          <p:cNvSpPr>
            <a:spLocks noGrp="1"/>
          </p:cNvSpPr>
          <p:nvPr>
            <p:ph type="title"/>
          </p:nvPr>
        </p:nvSpPr>
        <p:spPr>
          <a:xfrm>
            <a:off x="1295401" y="1109942"/>
            <a:ext cx="9601196" cy="1303867"/>
          </a:xfrm>
        </p:spPr>
        <p:txBody>
          <a:bodyPr/>
          <a:lstStyle/>
          <a:p>
            <a:r>
              <a:rPr lang="en-US" dirty="0">
                <a:solidFill>
                  <a:srgbClr val="C00000"/>
                </a:solidFill>
              </a:rPr>
              <a:t>AGENDA OF MENTAL FITNESS</a:t>
            </a:r>
            <a:endParaRPr lang="en-IN" dirty="0">
              <a:solidFill>
                <a:srgbClr val="C00000"/>
              </a:solidFill>
            </a:endParaRPr>
          </a:p>
        </p:txBody>
      </p:sp>
      <p:sp>
        <p:nvSpPr>
          <p:cNvPr id="3" name="Content Placeholder 2">
            <a:extLst>
              <a:ext uri="{FF2B5EF4-FFF2-40B4-BE49-F238E27FC236}">
                <a16:creationId xmlns:a16="http://schemas.microsoft.com/office/drawing/2014/main" id="{267CC98E-935A-5594-BF77-3C17D9E63511}"/>
              </a:ext>
            </a:extLst>
          </p:cNvPr>
          <p:cNvSpPr>
            <a:spLocks noGrp="1"/>
          </p:cNvSpPr>
          <p:nvPr>
            <p:ph idx="1"/>
          </p:nvPr>
        </p:nvSpPr>
        <p:spPr>
          <a:xfrm>
            <a:off x="1295401" y="2882935"/>
            <a:ext cx="9601196" cy="3318936"/>
          </a:xfrm>
        </p:spPr>
        <p:txBody>
          <a:bodyPr/>
          <a:lstStyle/>
          <a:p>
            <a:r>
              <a:rPr lang="en-US" b="0" i="0" dirty="0">
                <a:solidFill>
                  <a:schemeClr val="tx1">
                    <a:lumMod val="95000"/>
                    <a:lumOff val="5000"/>
                  </a:schemeClr>
                </a:solidFill>
                <a:effectLst/>
              </a:rPr>
              <a:t>Research has found that higher levels of mental fitness are tied to better psychological resilience. Additionally, there seems to be a mind and body connection between better physical fitness and better mental fitness. Improving your mental fitness could help you learn to better manage challenges in your life.</a:t>
            </a:r>
            <a:endParaRPr lang="en-US"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117114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D12D-F57A-7DCE-9A46-B6E498CD72DB}"/>
              </a:ext>
            </a:extLst>
          </p:cNvPr>
          <p:cNvSpPr>
            <a:spLocks noGrp="1"/>
          </p:cNvSpPr>
          <p:nvPr>
            <p:ph type="title"/>
          </p:nvPr>
        </p:nvSpPr>
        <p:spPr>
          <a:xfrm>
            <a:off x="1295402" y="1101401"/>
            <a:ext cx="9601196" cy="1303867"/>
          </a:xfrm>
        </p:spPr>
        <p:txBody>
          <a:bodyPr/>
          <a:lstStyle/>
          <a:p>
            <a:r>
              <a:rPr lang="en-US" dirty="0">
                <a:solidFill>
                  <a:srgbClr val="C00000"/>
                </a:solidFill>
              </a:rPr>
              <a:t>Overview of Mental Fitness Tracker</a:t>
            </a:r>
            <a:endParaRPr lang="en-IN" dirty="0">
              <a:solidFill>
                <a:srgbClr val="C00000"/>
              </a:solidFill>
            </a:endParaRPr>
          </a:p>
        </p:txBody>
      </p:sp>
      <p:sp>
        <p:nvSpPr>
          <p:cNvPr id="3" name="Content Placeholder 2">
            <a:extLst>
              <a:ext uri="{FF2B5EF4-FFF2-40B4-BE49-F238E27FC236}">
                <a16:creationId xmlns:a16="http://schemas.microsoft.com/office/drawing/2014/main" id="{9A09E600-5BCD-C79D-443F-6D8527B546C6}"/>
              </a:ext>
            </a:extLst>
          </p:cNvPr>
          <p:cNvSpPr>
            <a:spLocks noGrp="1"/>
          </p:cNvSpPr>
          <p:nvPr>
            <p:ph idx="1"/>
          </p:nvPr>
        </p:nvSpPr>
        <p:spPr>
          <a:xfrm>
            <a:off x="1295402" y="2676201"/>
            <a:ext cx="9601196" cy="3318936"/>
          </a:xfrm>
        </p:spPr>
        <p:txBody>
          <a:bodyPr>
            <a:normAutofit fontScale="92500" lnSpcReduction="10000"/>
          </a:bodyPr>
          <a:lstStyle/>
          <a:p>
            <a:pPr algn="l">
              <a:buFont typeface="Arial" panose="020B0604020202020204" pitchFamily="34" charset="0"/>
              <a:buChar char="•"/>
            </a:pPr>
            <a:r>
              <a:rPr lang="en-US" b="0" i="0" dirty="0">
                <a:solidFill>
                  <a:schemeClr val="tx1">
                    <a:lumMod val="95000"/>
                    <a:lumOff val="5000"/>
                  </a:schemeClr>
                </a:solidFill>
                <a:effectLst/>
              </a:rPr>
              <a:t>Developed a fully functional Mental Health Fitness Tracker ML model using Python and scikit-learn.</a:t>
            </a:r>
          </a:p>
          <a:p>
            <a:pPr algn="l">
              <a:buFont typeface="Arial" panose="020B0604020202020204" pitchFamily="34" charset="0"/>
              <a:buChar char="•"/>
            </a:pPr>
            <a:r>
              <a:rPr lang="en-US" b="0" i="0" dirty="0">
                <a:solidFill>
                  <a:schemeClr val="tx1">
                    <a:lumMod val="95000"/>
                    <a:lumOff val="5000"/>
                  </a:schemeClr>
                </a:solidFill>
                <a:effectLst/>
              </a:rPr>
              <a:t>Utilized 12 types of regression algorithms to achieve precise results in analyzing and predicting mental fitness levels from over 150 countries.</a:t>
            </a:r>
          </a:p>
          <a:p>
            <a:pPr algn="l">
              <a:buFont typeface="Arial" panose="020B0604020202020204" pitchFamily="34" charset="0"/>
              <a:buChar char="•"/>
            </a:pPr>
            <a:r>
              <a:rPr lang="en-US" b="0" i="0" dirty="0">
                <a:solidFill>
                  <a:schemeClr val="tx1">
                    <a:lumMod val="95000"/>
                    <a:lumOff val="5000"/>
                  </a:schemeClr>
                </a:solidFill>
                <a:effectLst/>
              </a:rPr>
              <a:t>Cleaned, preprocessed, and engineered features to enhance the model's predictive capabilities.</a:t>
            </a:r>
          </a:p>
          <a:p>
            <a:pPr algn="l">
              <a:buFont typeface="Arial" panose="020B0604020202020204" pitchFamily="34" charset="0"/>
              <a:buChar char="•"/>
            </a:pPr>
            <a:r>
              <a:rPr lang="en-US" b="0" i="0" dirty="0">
                <a:solidFill>
                  <a:schemeClr val="tx1">
                    <a:lumMod val="95000"/>
                    <a:lumOff val="5000"/>
                  </a:schemeClr>
                </a:solidFill>
                <a:effectLst/>
              </a:rPr>
              <a:t>Optimized the model's performance by fine-tuning hyperparameters and implementing ensemble methods, resulting in an impressive accuracy percentage of 98.50%.</a:t>
            </a:r>
          </a:p>
          <a:p>
            <a:endParaRPr lang="en-IN" dirty="0"/>
          </a:p>
        </p:txBody>
      </p:sp>
    </p:spTree>
    <p:extLst>
      <p:ext uri="{BB962C8B-B14F-4D97-AF65-F5344CB8AC3E}">
        <p14:creationId xmlns:p14="http://schemas.microsoft.com/office/powerpoint/2010/main" val="179960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1841-ADF3-FA40-32EF-BB8CD96048EF}"/>
              </a:ext>
            </a:extLst>
          </p:cNvPr>
          <p:cNvSpPr>
            <a:spLocks noGrp="1"/>
          </p:cNvSpPr>
          <p:nvPr>
            <p:ph type="title"/>
          </p:nvPr>
        </p:nvSpPr>
        <p:spPr>
          <a:xfrm>
            <a:off x="1295402" y="1133207"/>
            <a:ext cx="9601196" cy="1303867"/>
          </a:xfrm>
        </p:spPr>
        <p:txBody>
          <a:bodyPr/>
          <a:lstStyle/>
          <a:p>
            <a:r>
              <a:rPr lang="en-US" dirty="0">
                <a:solidFill>
                  <a:srgbClr val="C00000"/>
                </a:solidFill>
              </a:rPr>
              <a:t>End Users of This Project</a:t>
            </a:r>
            <a:endParaRPr lang="en-IN" dirty="0">
              <a:solidFill>
                <a:srgbClr val="C00000"/>
              </a:solidFill>
            </a:endParaRPr>
          </a:p>
        </p:txBody>
      </p:sp>
      <p:sp>
        <p:nvSpPr>
          <p:cNvPr id="3" name="Content Placeholder 2">
            <a:extLst>
              <a:ext uri="{FF2B5EF4-FFF2-40B4-BE49-F238E27FC236}">
                <a16:creationId xmlns:a16="http://schemas.microsoft.com/office/drawing/2014/main" id="{E00537C8-DD05-0D8A-17E9-ACFFF4C6A7A7}"/>
              </a:ext>
            </a:extLst>
          </p:cNvPr>
          <p:cNvSpPr>
            <a:spLocks noGrp="1"/>
          </p:cNvSpPr>
          <p:nvPr>
            <p:ph idx="1"/>
          </p:nvPr>
        </p:nvSpPr>
        <p:spPr>
          <a:xfrm>
            <a:off x="1295402" y="3049694"/>
            <a:ext cx="9601196" cy="3318936"/>
          </a:xfrm>
        </p:spPr>
        <p:txBody>
          <a:bodyPr/>
          <a:lstStyle/>
          <a:p>
            <a:r>
              <a:rPr lang="en-US" b="0" i="0" dirty="0">
                <a:solidFill>
                  <a:schemeClr val="tx1"/>
                </a:solidFill>
                <a:effectLst/>
              </a:rPr>
              <a:t>Mental health apps can target a wide range of audiences, including individuals with specific mental health conditions such as anxiety or depression, or those seeking general mental wellness resources to help them reduce stress and improve their overall well-being.</a:t>
            </a:r>
            <a:endParaRPr lang="en-US" dirty="0">
              <a:solidFill>
                <a:schemeClr val="tx1"/>
              </a:solidFill>
            </a:endParaRPr>
          </a:p>
          <a:p>
            <a:endParaRPr lang="en-IN" dirty="0"/>
          </a:p>
        </p:txBody>
      </p:sp>
    </p:spTree>
    <p:extLst>
      <p:ext uri="{BB962C8B-B14F-4D97-AF65-F5344CB8AC3E}">
        <p14:creationId xmlns:p14="http://schemas.microsoft.com/office/powerpoint/2010/main" val="40974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77A4-0173-5A82-2687-E507B38709B1}"/>
              </a:ext>
            </a:extLst>
          </p:cNvPr>
          <p:cNvSpPr>
            <a:spLocks noGrp="1"/>
          </p:cNvSpPr>
          <p:nvPr>
            <p:ph type="title"/>
          </p:nvPr>
        </p:nvSpPr>
        <p:spPr/>
        <p:txBody>
          <a:bodyPr>
            <a:normAutofit fontScale="90000"/>
          </a:bodyPr>
          <a:lstStyle/>
          <a:p>
            <a:r>
              <a:rPr lang="en-IN" b="0" i="0" dirty="0">
                <a:solidFill>
                  <a:srgbClr val="C00000"/>
                </a:solidFill>
                <a:effectLst/>
                <a:latin typeface="+mn-lt"/>
              </a:rPr>
              <a:t>EXPLORATORY ANALYSIS and GRAPHS</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1B01AEC5-5B78-D4A7-5A52-4147A055DB02}"/>
              </a:ext>
            </a:extLst>
          </p:cNvPr>
          <p:cNvSpPr>
            <a:spLocks noGrp="1"/>
          </p:cNvSpPr>
          <p:nvPr>
            <p:ph idx="1"/>
          </p:nvPr>
        </p:nvSpPr>
        <p:spPr>
          <a:xfrm>
            <a:off x="1176529" y="2017436"/>
            <a:ext cx="9601196" cy="3318936"/>
          </a:xfrm>
        </p:spPr>
        <p:txBody>
          <a:bodyPr/>
          <a:lstStyle/>
          <a:p>
            <a:r>
              <a:rPr lang="en-IN" b="0" i="0" dirty="0">
                <a:solidFill>
                  <a:schemeClr val="tx1">
                    <a:lumMod val="95000"/>
                    <a:lumOff val="5000"/>
                  </a:schemeClr>
                </a:solidFill>
                <a:effectLst/>
              </a:rPr>
              <a:t>Visualization</a:t>
            </a:r>
            <a:endParaRPr lang="en-IN" dirty="0">
              <a:solidFill>
                <a:schemeClr val="tx1">
                  <a:lumMod val="95000"/>
                  <a:lumOff val="5000"/>
                </a:schemeClr>
              </a:solidFill>
            </a:endParaRPr>
          </a:p>
        </p:txBody>
      </p:sp>
      <p:pic>
        <p:nvPicPr>
          <p:cNvPr id="54" name="Picture 53">
            <a:extLst>
              <a:ext uri="{FF2B5EF4-FFF2-40B4-BE49-F238E27FC236}">
                <a16:creationId xmlns:a16="http://schemas.microsoft.com/office/drawing/2014/main" id="{22290434-1E90-CAED-506A-ACE8E5234614}"/>
              </a:ext>
            </a:extLst>
          </p:cNvPr>
          <p:cNvPicPr>
            <a:picLocks noChangeAspect="1"/>
          </p:cNvPicPr>
          <p:nvPr/>
        </p:nvPicPr>
        <p:blipFill>
          <a:blip r:embed="rId2"/>
          <a:stretch>
            <a:fillRect/>
          </a:stretch>
        </p:blipFill>
        <p:spPr>
          <a:xfrm>
            <a:off x="2731106" y="2409678"/>
            <a:ext cx="6729787" cy="3961998"/>
          </a:xfrm>
          <a:prstGeom prst="rect">
            <a:avLst/>
          </a:prstGeom>
        </p:spPr>
      </p:pic>
    </p:spTree>
    <p:extLst>
      <p:ext uri="{BB962C8B-B14F-4D97-AF65-F5344CB8AC3E}">
        <p14:creationId xmlns:p14="http://schemas.microsoft.com/office/powerpoint/2010/main" val="48564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93A5-7CF8-CD8F-3047-124F231AD6E1}"/>
              </a:ext>
            </a:extLst>
          </p:cNvPr>
          <p:cNvSpPr>
            <a:spLocks noGrp="1"/>
          </p:cNvSpPr>
          <p:nvPr>
            <p:ph type="title"/>
          </p:nvPr>
        </p:nvSpPr>
        <p:spPr/>
        <p:txBody>
          <a:bodyPr/>
          <a:lstStyle/>
          <a:p>
            <a:r>
              <a:rPr lang="en-US" dirty="0">
                <a:solidFill>
                  <a:srgbClr val="C00000"/>
                </a:solidFill>
              </a:rPr>
              <a:t>Pie Chart </a:t>
            </a:r>
            <a:endParaRPr lang="en-IN" dirty="0">
              <a:solidFill>
                <a:srgbClr val="C00000"/>
              </a:solidFill>
            </a:endParaRPr>
          </a:p>
        </p:txBody>
      </p:sp>
      <p:pic>
        <p:nvPicPr>
          <p:cNvPr id="5" name="Content Placeholder 4">
            <a:extLst>
              <a:ext uri="{FF2B5EF4-FFF2-40B4-BE49-F238E27FC236}">
                <a16:creationId xmlns:a16="http://schemas.microsoft.com/office/drawing/2014/main" id="{C9B5C119-9095-BC2A-0C0F-3FEDDBCD4E8D}"/>
              </a:ext>
            </a:extLst>
          </p:cNvPr>
          <p:cNvPicPr>
            <a:picLocks noGrp="1" noChangeAspect="1"/>
          </p:cNvPicPr>
          <p:nvPr>
            <p:ph idx="1"/>
          </p:nvPr>
        </p:nvPicPr>
        <p:blipFill>
          <a:blip r:embed="rId2"/>
          <a:stretch>
            <a:fillRect/>
          </a:stretch>
        </p:blipFill>
        <p:spPr>
          <a:xfrm>
            <a:off x="4084320" y="2458105"/>
            <a:ext cx="4023360" cy="3778349"/>
          </a:xfrm>
        </p:spPr>
      </p:pic>
    </p:spTree>
    <p:extLst>
      <p:ext uri="{BB962C8B-B14F-4D97-AF65-F5344CB8AC3E}">
        <p14:creationId xmlns:p14="http://schemas.microsoft.com/office/powerpoint/2010/main" val="3830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646F-3244-AA31-A597-4857837F3487}"/>
              </a:ext>
            </a:extLst>
          </p:cNvPr>
          <p:cNvSpPr>
            <a:spLocks noGrp="1"/>
          </p:cNvSpPr>
          <p:nvPr>
            <p:ph type="title"/>
          </p:nvPr>
        </p:nvSpPr>
        <p:spPr/>
        <p:txBody>
          <a:bodyPr>
            <a:normAutofit/>
          </a:bodyPr>
          <a:lstStyle/>
          <a:p>
            <a:r>
              <a:rPr lang="en-US" sz="2400" b="0" dirty="0">
                <a:solidFill>
                  <a:schemeClr val="tx1">
                    <a:lumMod val="95000"/>
                    <a:lumOff val="5000"/>
                  </a:schemeClr>
                </a:solidFill>
                <a:effectLst/>
                <a:latin typeface="+mn-lt"/>
              </a:rPr>
              <a:t>YEARWISE VARIATIONS IN MENTAL FITNESS OF DIFFERENT COUNTRIES</a:t>
            </a:r>
            <a:endParaRPr lang="en-IN" sz="2400" dirty="0">
              <a:solidFill>
                <a:schemeClr val="tx1">
                  <a:lumMod val="95000"/>
                  <a:lumOff val="5000"/>
                </a:schemeClr>
              </a:solidFill>
              <a:latin typeface="+mn-lt"/>
            </a:endParaRPr>
          </a:p>
        </p:txBody>
      </p:sp>
      <p:pic>
        <p:nvPicPr>
          <p:cNvPr id="5" name="Content Placeholder 4">
            <a:extLst>
              <a:ext uri="{FF2B5EF4-FFF2-40B4-BE49-F238E27FC236}">
                <a16:creationId xmlns:a16="http://schemas.microsoft.com/office/drawing/2014/main" id="{949D13DA-E645-6E98-D686-91B21B1665F8}"/>
              </a:ext>
            </a:extLst>
          </p:cNvPr>
          <p:cNvPicPr>
            <a:picLocks noGrp="1" noChangeAspect="1"/>
          </p:cNvPicPr>
          <p:nvPr>
            <p:ph idx="1"/>
          </p:nvPr>
        </p:nvPicPr>
        <p:blipFill>
          <a:blip r:embed="rId2"/>
          <a:stretch>
            <a:fillRect/>
          </a:stretch>
        </p:blipFill>
        <p:spPr>
          <a:xfrm>
            <a:off x="791436" y="2472678"/>
            <a:ext cx="10609128" cy="3626370"/>
          </a:xfrm>
        </p:spPr>
      </p:pic>
    </p:spTree>
    <p:extLst>
      <p:ext uri="{BB962C8B-B14F-4D97-AF65-F5344CB8AC3E}">
        <p14:creationId xmlns:p14="http://schemas.microsoft.com/office/powerpoint/2010/main" val="536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1C97-1CB9-7945-63F4-8616CB70EC18}"/>
              </a:ext>
            </a:extLst>
          </p:cNvPr>
          <p:cNvSpPr>
            <a:spLocks noGrp="1"/>
          </p:cNvSpPr>
          <p:nvPr>
            <p:ph type="title"/>
          </p:nvPr>
        </p:nvSpPr>
        <p:spPr>
          <a:xfrm>
            <a:off x="2337023" y="1117304"/>
            <a:ext cx="9601196" cy="1303867"/>
          </a:xfrm>
        </p:spPr>
        <p:txBody>
          <a:bodyPr/>
          <a:lstStyle/>
          <a:p>
            <a:pPr algn="l"/>
            <a:r>
              <a:rPr lang="en-US" i="0" dirty="0">
                <a:solidFill>
                  <a:srgbClr val="C00000"/>
                </a:solidFill>
                <a:effectLst/>
                <a:latin typeface="+mn-lt"/>
              </a:rPr>
              <a:t>How does Mental </a:t>
            </a:r>
            <a:r>
              <a:rPr lang="en-US" dirty="0">
                <a:solidFill>
                  <a:srgbClr val="C00000"/>
                </a:solidFill>
                <a:latin typeface="+mn-lt"/>
              </a:rPr>
              <a:t>F</a:t>
            </a:r>
            <a:r>
              <a:rPr lang="en-US" i="0" dirty="0">
                <a:solidFill>
                  <a:srgbClr val="C00000"/>
                </a:solidFill>
                <a:effectLst/>
                <a:latin typeface="+mn-lt"/>
              </a:rPr>
              <a:t>itness work?</a:t>
            </a:r>
          </a:p>
        </p:txBody>
      </p:sp>
      <p:sp>
        <p:nvSpPr>
          <p:cNvPr id="3" name="Content Placeholder 2">
            <a:extLst>
              <a:ext uri="{FF2B5EF4-FFF2-40B4-BE49-F238E27FC236}">
                <a16:creationId xmlns:a16="http://schemas.microsoft.com/office/drawing/2014/main" id="{0E8E986C-A4CC-9D0A-287E-778603052E52}"/>
              </a:ext>
            </a:extLst>
          </p:cNvPr>
          <p:cNvSpPr>
            <a:spLocks noGrp="1"/>
          </p:cNvSpPr>
          <p:nvPr>
            <p:ph idx="1"/>
          </p:nvPr>
        </p:nvSpPr>
        <p:spPr>
          <a:xfrm>
            <a:off x="1295402" y="2712380"/>
            <a:ext cx="9601196" cy="3318936"/>
          </a:xfrm>
        </p:spPr>
        <p:txBody>
          <a:bodyPr>
            <a:normAutofit fontScale="85000" lnSpcReduction="10000"/>
          </a:bodyPr>
          <a:lstStyle/>
          <a:p>
            <a:pPr algn="l"/>
            <a:r>
              <a:rPr lang="en-US" b="0" i="0" dirty="0">
                <a:solidFill>
                  <a:srgbClr val="000000"/>
                </a:solidFill>
                <a:effectLst/>
              </a:rPr>
              <a:t>Our brains carry thoughts along neural pathways. These pathways are like ruts that have been created and reinforced over time. If you always take the same route to work, you may notice that you can get there on "autopilot." When we repeat a certain thought pattern many times, that neural pathway is reinforced, and the thinking becomes automatic.</a:t>
            </a:r>
          </a:p>
          <a:p>
            <a:pPr algn="l"/>
            <a:r>
              <a:rPr lang="en-US" b="0" i="0" dirty="0">
                <a:solidFill>
                  <a:srgbClr val="000000"/>
                </a:solidFill>
                <a:effectLst/>
              </a:rPr>
              <a:t>While a daily routine can be good, when it comes to our thought patterns, we need to be aware of what our routines are and what pathways we're inadvertently reinforcing.</a:t>
            </a:r>
          </a:p>
          <a:p>
            <a:pPr algn="l"/>
            <a:r>
              <a:rPr lang="en-US" b="0" i="0" dirty="0">
                <a:solidFill>
                  <a:srgbClr val="000000"/>
                </a:solidFill>
                <a:effectLst/>
              </a:rPr>
              <a:t>The issue with automatic thinking (or </a:t>
            </a:r>
            <a:r>
              <a:rPr lang="en-US" b="0" i="0" u="sng" dirty="0">
                <a:solidFill>
                  <a:srgbClr val="C91459"/>
                </a:solidFill>
                <a:effectLst/>
                <a:hlinkClick r:id="rId2"/>
              </a:rPr>
              <a:t>thinking fast, as Daniel </a:t>
            </a:r>
            <a:r>
              <a:rPr lang="en-US" b="0" i="0" u="sng" dirty="0" err="1">
                <a:solidFill>
                  <a:srgbClr val="C91459"/>
                </a:solidFill>
                <a:effectLst/>
                <a:hlinkClick r:id="rId2"/>
              </a:rPr>
              <a:t>Kahnemann</a:t>
            </a:r>
            <a:r>
              <a:rPr lang="en-US" b="0" i="0" dirty="0">
                <a:solidFill>
                  <a:srgbClr val="000000"/>
                </a:solidFill>
                <a:effectLst/>
              </a:rPr>
              <a:t> calls it) is when it causes us to react in ways that are unhelpful in the current situation. Our reactions are based on well-worn pathways to past emotions or triggers.</a:t>
            </a:r>
          </a:p>
          <a:p>
            <a:endParaRPr lang="en-IN" dirty="0"/>
          </a:p>
        </p:txBody>
      </p:sp>
    </p:spTree>
    <p:extLst>
      <p:ext uri="{BB962C8B-B14F-4D97-AF65-F5344CB8AC3E}">
        <p14:creationId xmlns:p14="http://schemas.microsoft.com/office/powerpoint/2010/main" val="783924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TM02900743[[fn=Organic]]</Template>
  <TotalTime>131</TotalTime>
  <Words>849</Words>
  <Application>Microsoft Office PowerPoint</Application>
  <PresentationFormat>Widescreen</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DETAILS</vt:lpstr>
      <vt:lpstr>MENTAL FITNESS TRACKER</vt:lpstr>
      <vt:lpstr>AGENDA OF MENTAL FITNESS</vt:lpstr>
      <vt:lpstr>Overview of Mental Fitness Tracker</vt:lpstr>
      <vt:lpstr>End Users of This Project</vt:lpstr>
      <vt:lpstr>EXPLORATORY ANALYSIS and GRAPHS</vt:lpstr>
      <vt:lpstr>Pie Chart </vt:lpstr>
      <vt:lpstr>YEARWISE VARIATIONS IN MENTAL FITNESS OF DIFFERENT COUNTRIES</vt:lpstr>
      <vt:lpstr>How does Mental Fitness work?</vt:lpstr>
      <vt:lpstr>What are the benefits of Mental Fitness?</vt:lpstr>
      <vt:lpstr>REFERENCE</vt:lpstr>
      <vt:lpstr>MODELS USED :-</vt:lpstr>
      <vt:lpstr>Linear Regression Model</vt:lpstr>
      <vt:lpstr>Random Forest Regressor</vt:lpstr>
      <vt:lpstr>RESULTS</vt:lpstr>
      <vt:lpstr>Random Forest Regressor :model evaluation for training set and  testing set.</vt:lpstr>
      <vt:lpstr>RESULT</vt:lpstr>
      <vt:lpstr>LINKS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DETAILS</dc:title>
  <dc:creator>NAYAN PATEL</dc:creator>
  <cp:lastModifiedBy>Nayan Patel</cp:lastModifiedBy>
  <cp:revision>3</cp:revision>
  <dcterms:created xsi:type="dcterms:W3CDTF">2023-07-08T09:39:48Z</dcterms:created>
  <dcterms:modified xsi:type="dcterms:W3CDTF">2023-07-08T12:02:29Z</dcterms:modified>
</cp:coreProperties>
</file>