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5"/>
  </p:handoutMasterIdLst>
  <p:sldIdLst>
    <p:sldId id="256" r:id="rId2"/>
    <p:sldId id="257" r:id="rId3"/>
    <p:sldId id="263" r:id="rId4"/>
    <p:sldId id="265" r:id="rId5"/>
    <p:sldId id="259" r:id="rId6"/>
    <p:sldId id="260" r:id="rId7"/>
    <p:sldId id="267" r:id="rId8"/>
    <p:sldId id="266" r:id="rId9"/>
    <p:sldId id="268" r:id="rId10"/>
    <p:sldId id="269" r:id="rId11"/>
    <p:sldId id="271" r:id="rId12"/>
    <p:sldId id="270"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115AED-CBE1-111F-2DAB-18362DBB55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9347A32-B230-7580-8F9F-5856F94C76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6F788C-1043-4C93-9C9B-46A20EE30B6B}" type="datetimeFigureOut">
              <a:rPr lang="en-IN" smtClean="0"/>
              <a:t>09-06-2024</a:t>
            </a:fld>
            <a:endParaRPr lang="en-IN"/>
          </a:p>
        </p:txBody>
      </p:sp>
      <p:sp>
        <p:nvSpPr>
          <p:cNvPr id="4" name="Footer Placeholder 3">
            <a:extLst>
              <a:ext uri="{FF2B5EF4-FFF2-40B4-BE49-F238E27FC236}">
                <a16:creationId xmlns:a16="http://schemas.microsoft.com/office/drawing/2014/main" id="{332D51E2-F25F-5F94-3A2C-B118515B7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8D952B5-CDE4-6EC5-CAD3-0AEC4ABFDF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B3998-5C01-4A04-8289-04174E5B5DCE}" type="slidenum">
              <a:rPr lang="en-IN" smtClean="0"/>
              <a:t>‹#›</a:t>
            </a:fld>
            <a:endParaRPr lang="en-IN"/>
          </a:p>
        </p:txBody>
      </p:sp>
    </p:spTree>
    <p:extLst>
      <p:ext uri="{BB962C8B-B14F-4D97-AF65-F5344CB8AC3E}">
        <p14:creationId xmlns:p14="http://schemas.microsoft.com/office/powerpoint/2010/main" val="15488791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13716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524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547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329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902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1143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563544" y="4928702"/>
            <a:ext cx="609600" cy="517524"/>
          </a:xfrm>
          <a:prstGeom prst="rect">
            <a:avLst/>
          </a:prstGeom>
        </p:spPr>
        <p:txBody>
          <a:bodyPr/>
          <a:lstStyle/>
          <a:p>
            <a:fld id="{887AD0C3-A6CB-4159-9A76-79D14AD01D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fld id="{E1819B75-30BA-4859-A201-5085836932AB}" type="datetimeFigureOut">
              <a:rPr lang="en-US" smtClean="0"/>
              <a:t>6/8/2024</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340616" y="4928702"/>
            <a:ext cx="609600" cy="517524"/>
          </a:xfrm>
          <a:prstGeom prst="rect">
            <a:avLst/>
          </a:prstGeom>
        </p:spPr>
        <p:txBody>
          <a:bodyPr/>
          <a:lstStyle/>
          <a:p>
            <a:fld id="{887AD0C3-A6CB-4159-9A76-79D14AD01D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316504"/>
            <a:ext cx="7696200" cy="2308324"/>
          </a:xfrm>
          <a:prstGeom prst="rect">
            <a:avLst/>
          </a:prstGeom>
        </p:spPr>
        <p:txBody>
          <a:bodyPr wrap="square">
            <a:spAutoFit/>
          </a:bodyPr>
          <a:lstStyle/>
          <a:p>
            <a:pPr algn="ctr"/>
            <a:r>
              <a:rPr lang="en-US" sz="2400" b="1" dirty="0"/>
              <a:t>Draft Proposal for </a:t>
            </a:r>
          </a:p>
          <a:p>
            <a:pPr algn="ctr"/>
            <a:endParaRPr lang="en-US" sz="2400" b="1" dirty="0"/>
          </a:p>
          <a:p>
            <a:pPr algn="ctr"/>
            <a:r>
              <a:rPr lang="en-US" sz="2400" b="1" dirty="0"/>
              <a:t>Setup Of MADHUGRAM (Honey Bee Village) </a:t>
            </a:r>
          </a:p>
          <a:p>
            <a:pPr algn="ctr"/>
            <a:endParaRPr lang="en-US" sz="2400" b="1" dirty="0"/>
          </a:p>
          <a:p>
            <a:pPr algn="ctr"/>
            <a:r>
              <a:rPr lang="en-US" sz="2400" b="1" dirty="0"/>
              <a:t>Build Sustainable Livelihood of Self Helping Groups and Tribals through Beekeeping</a:t>
            </a:r>
            <a:endParaRPr lang="en-US" sz="2400" dirty="0"/>
          </a:p>
        </p:txBody>
      </p:sp>
      <p:sp>
        <p:nvSpPr>
          <p:cNvPr id="5" name="Rectangle 4"/>
          <p:cNvSpPr/>
          <p:nvPr/>
        </p:nvSpPr>
        <p:spPr>
          <a:xfrm>
            <a:off x="1676400" y="4572000"/>
            <a:ext cx="7315200" cy="1323439"/>
          </a:xfrm>
          <a:prstGeom prst="rect">
            <a:avLst/>
          </a:prstGeom>
        </p:spPr>
        <p:txBody>
          <a:bodyPr wrap="square">
            <a:spAutoFit/>
          </a:bodyPr>
          <a:lstStyle/>
          <a:p>
            <a:r>
              <a:rPr lang="en-US" sz="2000" i="1" dirty="0">
                <a:solidFill>
                  <a:srgbClr val="FF0000"/>
                </a:solidFill>
              </a:rPr>
              <a:t>“If the bee disappears from the surface of the earth, man would have not more than four years to live..." </a:t>
            </a:r>
          </a:p>
          <a:p>
            <a:endParaRPr lang="en-US" sz="2000" i="1" dirty="0">
              <a:solidFill>
                <a:srgbClr val="FF0000"/>
              </a:solidFill>
            </a:endParaRPr>
          </a:p>
          <a:p>
            <a:pPr algn="r"/>
            <a:r>
              <a:rPr lang="en-US" sz="2000" dirty="0">
                <a:solidFill>
                  <a:srgbClr val="FF0000"/>
                </a:solidFill>
              </a:rPr>
              <a:t>Albert Einstein</a:t>
            </a:r>
            <a:endParaRPr lang="en-US" sz="2000" dirty="0"/>
          </a:p>
        </p:txBody>
      </p:sp>
    </p:spTree>
    <p:extLst>
      <p:ext uri="{BB962C8B-B14F-4D97-AF65-F5344CB8AC3E}">
        <p14:creationId xmlns:p14="http://schemas.microsoft.com/office/powerpoint/2010/main" val="420206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87D2F3-3F72-57BA-2AA9-E8834B3D68CF}"/>
              </a:ext>
            </a:extLst>
          </p:cNvPr>
          <p:cNvSpPr txBox="1"/>
          <p:nvPr/>
        </p:nvSpPr>
        <p:spPr>
          <a:xfrm>
            <a:off x="201978" y="-30866"/>
            <a:ext cx="8458200" cy="609398"/>
          </a:xfrm>
          <a:prstGeom prst="rect">
            <a:avLst/>
          </a:prstGeom>
          <a:noFill/>
        </p:spPr>
        <p:txBody>
          <a:bodyPr wrap="square">
            <a:spAutoFit/>
          </a:bodyPr>
          <a:lstStyle/>
          <a:p>
            <a:pPr lvl="0">
              <a:lnSpc>
                <a:spcPct val="200000"/>
              </a:lnSpc>
              <a:spcBef>
                <a:spcPts val="15"/>
              </a:spcBef>
              <a:spcAft>
                <a:spcPts val="0"/>
              </a:spcAft>
            </a:pPr>
            <a:r>
              <a:rPr lang="en-US" sz="2000" b="1" i="1" dirty="0">
                <a:solidFill>
                  <a:srgbClr val="FF0000"/>
                </a:solidFill>
              </a:rPr>
              <a:t>3. Exports through traditional &amp; evolving channels</a:t>
            </a:r>
            <a:endParaRPr lang="en-IN" sz="2000" b="1" i="1" dirty="0">
              <a:solidFill>
                <a:srgbClr val="FF0000"/>
              </a:solidFill>
            </a:endParaRPr>
          </a:p>
        </p:txBody>
      </p:sp>
      <p:sp>
        <p:nvSpPr>
          <p:cNvPr id="3" name="TextBox 2">
            <a:extLst>
              <a:ext uri="{FF2B5EF4-FFF2-40B4-BE49-F238E27FC236}">
                <a16:creationId xmlns:a16="http://schemas.microsoft.com/office/drawing/2014/main" id="{C2458A90-EEF1-B264-E23F-AD9AA4148415}"/>
              </a:ext>
            </a:extLst>
          </p:cNvPr>
          <p:cNvSpPr txBox="1"/>
          <p:nvPr/>
        </p:nvSpPr>
        <p:spPr>
          <a:xfrm>
            <a:off x="457200" y="687717"/>
            <a:ext cx="8001000" cy="1522083"/>
          </a:xfrm>
          <a:prstGeom prst="rect">
            <a:avLst/>
          </a:prstGeom>
          <a:noFill/>
        </p:spPr>
        <p:txBody>
          <a:bodyPr wrap="square">
            <a:spAutoFit/>
          </a:bodyPr>
          <a:lstStyle/>
          <a:p>
            <a:pPr algn="just">
              <a:lnSpc>
                <a:spcPct val="150000"/>
              </a:lnSpc>
              <a:spcBef>
                <a:spcPts val="15"/>
              </a:spcBef>
              <a:spcAft>
                <a:spcPts val="0"/>
              </a:spcAft>
            </a:pPr>
            <a:r>
              <a:rPr lang="en-US" sz="1600" b="1" dirty="0">
                <a:ea typeface="Times New Roman" panose="02020603050405020304" pitchFamily="18" charset="0"/>
              </a:rPr>
              <a:t>E</a:t>
            </a:r>
            <a:r>
              <a:rPr lang="en-US" sz="1600" b="1" dirty="0">
                <a:effectLst/>
                <a:ea typeface="Times New Roman" panose="02020603050405020304" pitchFamily="18" charset="0"/>
              </a:rPr>
              <a:t>xports is one of the primary goals of Madhugram. We understand the importance of exports in the growth of Beehive produce, its role in the upliftment of beekeeper’s socio-economic growth and the role it plays in nation’s economic goals… </a:t>
            </a:r>
            <a:endParaRPr lang="en-IN" sz="1600" dirty="0">
              <a:effectLst/>
              <a:ea typeface="Times New Roman" panose="02020603050405020304" pitchFamily="18" charset="0"/>
            </a:endParaRPr>
          </a:p>
        </p:txBody>
      </p:sp>
      <p:sp>
        <p:nvSpPr>
          <p:cNvPr id="6" name="TextBox 5">
            <a:extLst>
              <a:ext uri="{FF2B5EF4-FFF2-40B4-BE49-F238E27FC236}">
                <a16:creationId xmlns:a16="http://schemas.microsoft.com/office/drawing/2014/main" id="{23D75BBE-CFC3-063B-5959-E58F2F3AF13B}"/>
              </a:ext>
            </a:extLst>
          </p:cNvPr>
          <p:cNvSpPr txBox="1"/>
          <p:nvPr/>
        </p:nvSpPr>
        <p:spPr>
          <a:xfrm>
            <a:off x="201978" y="2522506"/>
            <a:ext cx="8484822" cy="4106894"/>
          </a:xfrm>
          <a:prstGeom prst="rect">
            <a:avLst/>
          </a:prstGeom>
          <a:noFill/>
        </p:spPr>
        <p:txBody>
          <a:bodyPr wrap="square">
            <a:spAutoFit/>
          </a:bodyPr>
          <a:lstStyle/>
          <a:p>
            <a:pPr marL="263525" lvl="1" indent="-263525"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Exports of high quality raw/ processed Bee Hive produce to international pharma, food processing and cosmetic companies.  </a:t>
            </a:r>
            <a:endParaRPr lang="en-IN" sz="1600" dirty="0">
              <a:effectLst/>
              <a:ea typeface="Times New Roman" panose="02020603050405020304" pitchFamily="18" charset="0"/>
            </a:endParaRPr>
          </a:p>
          <a:p>
            <a:pPr marL="263525" lvl="1" indent="-263525"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Develop, produce and offer through e-commerce exports for value added products specifically oriented towards targeted markets and product categories</a:t>
            </a:r>
            <a:endParaRPr lang="en-IN" sz="1600" dirty="0">
              <a:effectLst/>
              <a:ea typeface="Times New Roman" panose="02020603050405020304" pitchFamily="18" charset="0"/>
            </a:endParaRPr>
          </a:p>
          <a:p>
            <a:pPr marL="263525" lvl="1" indent="-263525" algn="just">
              <a:lnSpc>
                <a:spcPct val="150000"/>
              </a:lnSpc>
              <a:spcBef>
                <a:spcPts val="15"/>
              </a:spcBef>
              <a:spcAft>
                <a:spcPts val="0"/>
              </a:spcAft>
              <a:buFont typeface="+mj-lt"/>
              <a:buAutoNum type="alphaLcPeriod"/>
            </a:pPr>
            <a:r>
              <a:rPr lang="en-US" sz="1600" dirty="0">
                <a:ea typeface="Times New Roman" panose="02020603050405020304" pitchFamily="18" charset="0"/>
              </a:rPr>
              <a:t>C</a:t>
            </a:r>
            <a:r>
              <a:rPr lang="en-US" sz="1600" dirty="0">
                <a:effectLst/>
                <a:ea typeface="Times New Roman" panose="02020603050405020304" pitchFamily="18" charset="0"/>
              </a:rPr>
              <a:t>reate a certified network of suppliers and experts through our proposed online platform, to ensure quality produce and services to international markets on subscriber charges (Backward and forward linkages).</a:t>
            </a:r>
            <a:endParaRPr lang="en-IN" sz="1600" dirty="0">
              <a:effectLst/>
              <a:ea typeface="Times New Roman" panose="02020603050405020304" pitchFamily="18" charset="0"/>
            </a:endParaRPr>
          </a:p>
          <a:p>
            <a:pPr marL="263525" lvl="1" indent="-263525"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Training and orienting our trainees towards beehive produce exports, with special focus on international guidelines, standards, documentations, quality certifications and compliances required. We will provide training on marketing, branding and packaging for exports of Beehive produce and value-added products.   </a:t>
            </a:r>
            <a:endParaRPr lang="en-IN" sz="1600" dirty="0">
              <a:effectLst/>
              <a:ea typeface="Times New Roman" panose="02020603050405020304" pitchFamily="18" charset="0"/>
            </a:endParaRPr>
          </a:p>
        </p:txBody>
      </p:sp>
    </p:spTree>
    <p:extLst>
      <p:ext uri="{BB962C8B-B14F-4D97-AF65-F5344CB8AC3E}">
        <p14:creationId xmlns:p14="http://schemas.microsoft.com/office/powerpoint/2010/main" val="109453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712E7-B4A5-F23A-F652-FA9027E6C18E}"/>
              </a:ext>
            </a:extLst>
          </p:cNvPr>
          <p:cNvSpPr txBox="1"/>
          <p:nvPr/>
        </p:nvSpPr>
        <p:spPr>
          <a:xfrm>
            <a:off x="152400" y="1905000"/>
            <a:ext cx="8610600" cy="4574522"/>
          </a:xfrm>
          <a:prstGeom prst="rect">
            <a:avLst/>
          </a:prstGeom>
          <a:noFill/>
        </p:spPr>
        <p:txBody>
          <a:bodyPr wrap="square">
            <a:spAutoFit/>
          </a:bodyPr>
          <a:lstStyle/>
          <a:p>
            <a:pPr marL="342900" lvl="0" indent="-342900" algn="just">
              <a:lnSpc>
                <a:spcPct val="150000"/>
              </a:lnSpc>
              <a:spcBef>
                <a:spcPts val="15"/>
              </a:spcBef>
              <a:spcAft>
                <a:spcPts val="0"/>
              </a:spcAft>
              <a:buFont typeface="Wingdings" panose="05000000000000000000" pitchFamily="2" charset="2"/>
              <a:buChar char="Ø"/>
            </a:pPr>
            <a:r>
              <a:rPr lang="en-US" sz="1400" dirty="0">
                <a:ea typeface="Times New Roman" panose="02020603050405020304" pitchFamily="18" charset="0"/>
              </a:rPr>
              <a:t>D</a:t>
            </a:r>
            <a:r>
              <a:rPr lang="en-US" sz="1400" dirty="0">
                <a:effectLst/>
                <a:ea typeface="Times New Roman" panose="02020603050405020304" pitchFamily="18" charset="0"/>
              </a:rPr>
              <a:t>esign, develop and conduct itself as a Brand, that can reflect the ethos and values that India represents</a:t>
            </a:r>
          </a:p>
          <a:p>
            <a:pPr marL="800100" lvl="1" indent="-342900" algn="just">
              <a:lnSpc>
                <a:spcPct val="150000"/>
              </a:lnSpc>
              <a:spcBef>
                <a:spcPts val="15"/>
              </a:spcBef>
              <a:buFont typeface="Arial" panose="020B0604020202020204" pitchFamily="34" charset="0"/>
              <a:buChar char="•"/>
            </a:pPr>
            <a:r>
              <a:rPr lang="en-US" sz="1400" dirty="0">
                <a:solidFill>
                  <a:srgbClr val="FF0000"/>
                </a:solidFill>
                <a:effectLst/>
                <a:ea typeface="Times New Roman" panose="02020603050405020304" pitchFamily="18" charset="0"/>
              </a:rPr>
              <a:t>Brand Identity of Madhugram would be developed, including its brand architecture for Indian and International Markets. Logo’s, retail-identity, IP identity, packaging etc. will be developed, registered and copyrighted to ensure tight control on quality commitments.</a:t>
            </a:r>
            <a:endParaRPr lang="en-IN" sz="1400" dirty="0">
              <a:solidFill>
                <a:srgbClr val="FF0000"/>
              </a:solidFill>
              <a:effectLst/>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400" dirty="0">
                <a:effectLst/>
                <a:ea typeface="Times New Roman" panose="02020603050405020304" pitchFamily="18" charset="0"/>
              </a:rPr>
              <a:t>Madhugram’s website and 24x7 online platform will be created to support wholistic objectives of the project. It would extend itself as a e-commerce platform</a:t>
            </a:r>
            <a:r>
              <a:rPr lang="en-US" sz="1400" dirty="0">
                <a:ea typeface="Times New Roman" panose="02020603050405020304" pitchFamily="18" charset="0"/>
              </a:rPr>
              <a:t> and</a:t>
            </a:r>
            <a:r>
              <a:rPr lang="en-US" sz="1400" dirty="0">
                <a:effectLst/>
                <a:ea typeface="Times New Roman" panose="02020603050405020304" pitchFamily="18" charset="0"/>
              </a:rPr>
              <a:t> bridge backward and forward linkages</a:t>
            </a:r>
            <a:endParaRPr lang="en-IN" sz="1400" dirty="0">
              <a:effectLst/>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400" dirty="0">
                <a:ea typeface="Times New Roman" panose="02020603050405020304" pitchFamily="18" charset="0"/>
              </a:rPr>
              <a:t>A</a:t>
            </a:r>
            <a:r>
              <a:rPr lang="en-US" sz="1400" dirty="0">
                <a:effectLst/>
                <a:ea typeface="Times New Roman" panose="02020603050405020304" pitchFamily="18" charset="0"/>
              </a:rPr>
              <a:t>dvertise its products and services through local, national and international media channels</a:t>
            </a:r>
          </a:p>
          <a:p>
            <a:pPr marL="800100" lvl="1" indent="-342900" algn="just">
              <a:lnSpc>
                <a:spcPct val="150000"/>
              </a:lnSpc>
              <a:spcBef>
                <a:spcPts val="15"/>
              </a:spcBef>
              <a:buFont typeface="Arial" panose="020B0604020202020204" pitchFamily="34" charset="0"/>
              <a:buChar char="•"/>
            </a:pPr>
            <a:r>
              <a:rPr lang="en-US" sz="1400" dirty="0">
                <a:effectLst/>
                <a:ea typeface="Times New Roman" panose="02020603050405020304" pitchFamily="18" charset="0"/>
              </a:rPr>
              <a:t>magazines, journals social media, TV, radio, out of home, events etc. to attract visibility to its brand, products and services</a:t>
            </a:r>
            <a:endParaRPr lang="en-IN" sz="1400" dirty="0">
              <a:effectLst/>
              <a:ea typeface="Times New Roman" panose="02020603050405020304" pitchFamily="18" charset="0"/>
            </a:endParaRPr>
          </a:p>
          <a:p>
            <a:pPr marL="342900" lvl="0" indent="-342900">
              <a:lnSpc>
                <a:spcPct val="150000"/>
              </a:lnSpc>
              <a:spcBef>
                <a:spcPts val="15"/>
              </a:spcBef>
              <a:spcAft>
                <a:spcPts val="0"/>
              </a:spcAft>
              <a:buFont typeface="Wingdings" panose="05000000000000000000" pitchFamily="2" charset="2"/>
              <a:buChar char="Ø"/>
            </a:pPr>
            <a:r>
              <a:rPr lang="en-US" sz="1400" dirty="0">
                <a:ea typeface="Times New Roman" panose="02020603050405020304" pitchFamily="18" charset="0"/>
              </a:rPr>
              <a:t>Participate</a:t>
            </a:r>
            <a:r>
              <a:rPr lang="en-US" sz="1400" dirty="0">
                <a:effectLst/>
                <a:ea typeface="Times New Roman" panose="02020603050405020304" pitchFamily="18" charset="0"/>
              </a:rPr>
              <a:t> in domestic and international fairs/ conventions to increase awareness about apiculture, beehive products and value-added products and expose its members to international markets for boosting exports from India</a:t>
            </a:r>
            <a:endParaRPr lang="en-IN" sz="1400" dirty="0">
              <a:effectLst/>
              <a:ea typeface="Times New Roman" panose="02020603050405020304" pitchFamily="18" charset="0"/>
            </a:endParaRPr>
          </a:p>
        </p:txBody>
      </p:sp>
      <p:sp>
        <p:nvSpPr>
          <p:cNvPr id="2" name="TextBox 1">
            <a:extLst>
              <a:ext uri="{FF2B5EF4-FFF2-40B4-BE49-F238E27FC236}">
                <a16:creationId xmlns:a16="http://schemas.microsoft.com/office/drawing/2014/main" id="{979E4999-8ED3-356E-354E-5D022888001E}"/>
              </a:ext>
            </a:extLst>
          </p:cNvPr>
          <p:cNvSpPr txBox="1"/>
          <p:nvPr/>
        </p:nvSpPr>
        <p:spPr>
          <a:xfrm>
            <a:off x="416689" y="298278"/>
            <a:ext cx="4572000" cy="400110"/>
          </a:xfrm>
          <a:prstGeom prst="rect">
            <a:avLst/>
          </a:prstGeom>
          <a:noFill/>
        </p:spPr>
        <p:txBody>
          <a:bodyPr wrap="square">
            <a:spAutoFit/>
          </a:bodyPr>
          <a:lstStyle/>
          <a:p>
            <a:r>
              <a:rPr lang="en-US" sz="2000" b="1" i="1" dirty="0">
                <a:solidFill>
                  <a:srgbClr val="FF0000"/>
                </a:solidFill>
              </a:rPr>
              <a:t>Marketing Plan</a:t>
            </a:r>
          </a:p>
        </p:txBody>
      </p:sp>
      <p:sp>
        <p:nvSpPr>
          <p:cNvPr id="5" name="TextBox 4">
            <a:extLst>
              <a:ext uri="{FF2B5EF4-FFF2-40B4-BE49-F238E27FC236}">
                <a16:creationId xmlns:a16="http://schemas.microsoft.com/office/drawing/2014/main" id="{80AD22BB-A905-6406-49B4-0CA5E9E01DC7}"/>
              </a:ext>
            </a:extLst>
          </p:cNvPr>
          <p:cNvSpPr txBox="1"/>
          <p:nvPr/>
        </p:nvSpPr>
        <p:spPr>
          <a:xfrm>
            <a:off x="304800" y="762000"/>
            <a:ext cx="8458200" cy="955518"/>
          </a:xfrm>
          <a:prstGeom prst="rect">
            <a:avLst/>
          </a:prstGeom>
          <a:noFill/>
        </p:spPr>
        <p:txBody>
          <a:bodyPr wrap="square">
            <a:spAutoFit/>
          </a:bodyPr>
          <a:lstStyle/>
          <a:p>
            <a:pPr lvl="0" algn="ctr">
              <a:lnSpc>
                <a:spcPct val="150000"/>
              </a:lnSpc>
              <a:spcBef>
                <a:spcPts val="15"/>
              </a:spcBef>
              <a:spcAft>
                <a:spcPts val="0"/>
              </a:spcAft>
            </a:pPr>
            <a:r>
              <a:rPr lang="en-US" sz="2000" b="1" dirty="0">
                <a:effectLst/>
                <a:ea typeface="Times New Roman" panose="02020603050405020304" pitchFamily="18" charset="0"/>
              </a:rPr>
              <a:t>Madhugram intends to be an established Brand .</a:t>
            </a:r>
          </a:p>
          <a:p>
            <a:pPr lvl="0" algn="ctr">
              <a:lnSpc>
                <a:spcPct val="150000"/>
              </a:lnSpc>
              <a:spcBef>
                <a:spcPts val="15"/>
              </a:spcBef>
              <a:spcAft>
                <a:spcPts val="0"/>
              </a:spcAft>
            </a:pPr>
            <a:r>
              <a:rPr lang="en-US" sz="2000" b="1" dirty="0">
                <a:effectLst/>
                <a:ea typeface="Times New Roman" panose="02020603050405020304" pitchFamily="18" charset="0"/>
              </a:rPr>
              <a:t>in the area of Apiculture </a:t>
            </a:r>
          </a:p>
        </p:txBody>
      </p:sp>
    </p:spTree>
    <p:extLst>
      <p:ext uri="{BB962C8B-B14F-4D97-AF65-F5344CB8AC3E}">
        <p14:creationId xmlns:p14="http://schemas.microsoft.com/office/powerpoint/2010/main" val="294650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712E7-B4A5-F23A-F652-FA9027E6C18E}"/>
              </a:ext>
            </a:extLst>
          </p:cNvPr>
          <p:cNvSpPr txBox="1"/>
          <p:nvPr/>
        </p:nvSpPr>
        <p:spPr>
          <a:xfrm>
            <a:off x="228600" y="914400"/>
            <a:ext cx="8458200" cy="5815053"/>
          </a:xfrm>
          <a:prstGeom prst="rect">
            <a:avLst/>
          </a:prstGeom>
          <a:noFill/>
        </p:spPr>
        <p:txBody>
          <a:bodyPr wrap="square">
            <a:spAutoFit/>
          </a:bodyPr>
          <a:lstStyle/>
          <a:p>
            <a:pPr marL="342900" lvl="0" indent="-342900" algn="just">
              <a:lnSpc>
                <a:spcPct val="150000"/>
              </a:lnSpc>
              <a:spcBef>
                <a:spcPts val="15"/>
              </a:spcBef>
              <a:spcAft>
                <a:spcPts val="0"/>
              </a:spcAft>
              <a:buFont typeface="Wingdings" panose="05000000000000000000" pitchFamily="2" charset="2"/>
              <a:buChar char="Ø"/>
            </a:pPr>
            <a:r>
              <a:rPr lang="en-US" sz="1600" dirty="0">
                <a:ea typeface="Times New Roman" panose="02020603050405020304" pitchFamily="18" charset="0"/>
              </a:rPr>
              <a:t>O</a:t>
            </a:r>
            <a:r>
              <a:rPr lang="en-US" sz="1600" dirty="0">
                <a:effectLst/>
                <a:ea typeface="Times New Roman" panose="02020603050405020304" pitchFamily="18" charset="0"/>
              </a:rPr>
              <a:t>rganize training camps for self help groups at its own facility in the area of quality control, international standards, compliances and certification, packaging and legal requirements specific to Bee hive produce</a:t>
            </a:r>
            <a:endParaRPr lang="en-IN" sz="1600" dirty="0">
              <a:effectLst/>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600" dirty="0">
                <a:ea typeface="Times New Roman" panose="02020603050405020304" pitchFamily="18" charset="0"/>
              </a:rPr>
              <a:t>P</a:t>
            </a:r>
            <a:r>
              <a:rPr lang="en-US" sz="1600" dirty="0">
                <a:effectLst/>
                <a:ea typeface="Times New Roman" panose="02020603050405020304" pitchFamily="18" charset="0"/>
              </a:rPr>
              <a:t>articipate, organize or sponsor events related to apiculture</a:t>
            </a:r>
            <a:endParaRPr lang="en-US" sz="1600" dirty="0">
              <a:ea typeface="Times New Roman" panose="02020603050405020304" pitchFamily="18" charset="0"/>
            </a:endParaRPr>
          </a:p>
          <a:p>
            <a:pPr marL="800100" lvl="1" indent="-342900" algn="just">
              <a:lnSpc>
                <a:spcPct val="150000"/>
              </a:lnSpc>
              <a:spcBef>
                <a:spcPts val="15"/>
              </a:spcBef>
              <a:buFont typeface="Arial" panose="020B0604020202020204" pitchFamily="34" charset="0"/>
              <a:buChar char="•"/>
            </a:pPr>
            <a:r>
              <a:rPr lang="en-US" sz="1400" dirty="0">
                <a:solidFill>
                  <a:srgbClr val="FF0000"/>
                </a:solidFill>
                <a:effectLst/>
                <a:ea typeface="Times New Roman" panose="02020603050405020304" pitchFamily="18" charset="0"/>
              </a:rPr>
              <a:t>Organize recipe/ cookery competition to develop new products using honey, or develop new flavors, blends etc. for honey. Another example is candle design competition using bee hive wax etc. blending it with new fragrances, forms and shapes etc.   </a:t>
            </a:r>
            <a:endParaRPr lang="en-IN" sz="1400" dirty="0">
              <a:solidFill>
                <a:srgbClr val="FF0000"/>
              </a:solidFill>
              <a:effectLst/>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600" dirty="0">
                <a:effectLst/>
                <a:ea typeface="Times New Roman" panose="02020603050405020304" pitchFamily="18" charset="0"/>
              </a:rPr>
              <a:t>Create a talent pool and Talent recognition plan, reward and sponsor key talent to gain international experience in the area of Apiculture, they would further share their learnings and knowledge to improve, develop new products etc.</a:t>
            </a:r>
            <a:endParaRPr lang="en-IN" sz="1600" dirty="0">
              <a:effectLst/>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600" dirty="0">
                <a:effectLst/>
                <a:ea typeface="Times New Roman" panose="02020603050405020304" pitchFamily="18" charset="0"/>
              </a:rPr>
              <a:t>Invite international domain experts in the area of Apiculture to its centre and help them train Indian Bee Keepers on latest technologies and processes</a:t>
            </a:r>
          </a:p>
          <a:p>
            <a:pPr marL="342900" lvl="0" indent="-342900" algn="just">
              <a:lnSpc>
                <a:spcPct val="150000"/>
              </a:lnSpc>
              <a:spcBef>
                <a:spcPts val="15"/>
              </a:spcBef>
              <a:spcAft>
                <a:spcPts val="0"/>
              </a:spcAft>
              <a:buFont typeface="Wingdings" panose="05000000000000000000" pitchFamily="2" charset="2"/>
              <a:buChar char="Ø"/>
            </a:pPr>
            <a:r>
              <a:rPr lang="en-US" sz="1600" dirty="0">
                <a:ea typeface="Times New Roman" panose="02020603050405020304" pitchFamily="18" charset="0"/>
              </a:rPr>
              <a:t>S</a:t>
            </a:r>
            <a:r>
              <a:rPr lang="en-US" sz="1600" dirty="0">
                <a:effectLst/>
                <a:ea typeface="Times New Roman" panose="02020603050405020304" pitchFamily="18" charset="0"/>
              </a:rPr>
              <a:t>ponsor research and researchers in the area of apiculture</a:t>
            </a:r>
            <a:r>
              <a:rPr lang="en-US" sz="1600" dirty="0">
                <a:ea typeface="Times New Roman" panose="02020603050405020304" pitchFamily="18" charset="0"/>
              </a:rPr>
              <a:t>, h</a:t>
            </a:r>
            <a:r>
              <a:rPr lang="en-US" sz="1600" dirty="0">
                <a:effectLst/>
                <a:ea typeface="Times New Roman" panose="02020603050405020304" pitchFamily="18" charset="0"/>
              </a:rPr>
              <a:t>elp them publish their research, present papers at domestic and international podiums</a:t>
            </a:r>
            <a:endParaRPr lang="en-IN" sz="1600" dirty="0">
              <a:ea typeface="Times New Roman" panose="02020603050405020304" pitchFamily="18" charset="0"/>
            </a:endParaRPr>
          </a:p>
          <a:p>
            <a:pPr marL="342900" lvl="0" indent="-342900" algn="just">
              <a:lnSpc>
                <a:spcPct val="150000"/>
              </a:lnSpc>
              <a:spcBef>
                <a:spcPts val="15"/>
              </a:spcBef>
              <a:spcAft>
                <a:spcPts val="0"/>
              </a:spcAft>
              <a:buFont typeface="Wingdings" panose="05000000000000000000" pitchFamily="2" charset="2"/>
              <a:buChar char="Ø"/>
            </a:pPr>
            <a:r>
              <a:rPr lang="en-US" sz="1600" dirty="0">
                <a:ea typeface="Times New Roman" panose="02020603050405020304" pitchFamily="18" charset="0"/>
              </a:rPr>
              <a:t>I</a:t>
            </a:r>
            <a:r>
              <a:rPr lang="en-US" sz="1600" dirty="0">
                <a:effectLst/>
                <a:ea typeface="Times New Roman" panose="02020603050405020304" pitchFamily="18" charset="0"/>
              </a:rPr>
              <a:t>dentifying GI in the area of apiculture, registering patents and owning copyrights and licenses for domestic and international markets</a:t>
            </a:r>
            <a:endParaRPr lang="en-IN" sz="1600" dirty="0"/>
          </a:p>
        </p:txBody>
      </p:sp>
      <p:sp>
        <p:nvSpPr>
          <p:cNvPr id="4" name="TextBox 3">
            <a:extLst>
              <a:ext uri="{FF2B5EF4-FFF2-40B4-BE49-F238E27FC236}">
                <a16:creationId xmlns:a16="http://schemas.microsoft.com/office/drawing/2014/main" id="{CC89D1DE-FE4D-9A56-1058-08DF16DA55DB}"/>
              </a:ext>
            </a:extLst>
          </p:cNvPr>
          <p:cNvSpPr txBox="1"/>
          <p:nvPr/>
        </p:nvSpPr>
        <p:spPr>
          <a:xfrm>
            <a:off x="416688" y="298278"/>
            <a:ext cx="8270111" cy="400110"/>
          </a:xfrm>
          <a:prstGeom prst="rect">
            <a:avLst/>
          </a:prstGeom>
          <a:noFill/>
        </p:spPr>
        <p:txBody>
          <a:bodyPr wrap="square">
            <a:spAutoFit/>
          </a:bodyPr>
          <a:lstStyle/>
          <a:p>
            <a:r>
              <a:rPr lang="en-US" sz="2000" b="1" i="1" dirty="0">
                <a:solidFill>
                  <a:srgbClr val="FF0000"/>
                </a:solidFill>
              </a:rPr>
              <a:t>Quality control and creating marketing disruptions…</a:t>
            </a:r>
          </a:p>
        </p:txBody>
      </p:sp>
    </p:spTree>
    <p:extLst>
      <p:ext uri="{BB962C8B-B14F-4D97-AF65-F5344CB8AC3E}">
        <p14:creationId xmlns:p14="http://schemas.microsoft.com/office/powerpoint/2010/main" val="133307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077200" cy="3505200"/>
          </a:xfrm>
        </p:spPr>
        <p:txBody>
          <a:bodyPr>
            <a:normAutofit lnSpcReduction="10000"/>
          </a:bodyPr>
          <a:lstStyle/>
          <a:p>
            <a:pPr marL="0" indent="0">
              <a:buNone/>
            </a:pPr>
            <a:r>
              <a:rPr lang="en-US" i="1" dirty="0">
                <a:solidFill>
                  <a:srgbClr val="FF0000"/>
                </a:solidFill>
              </a:rPr>
              <a:t>We are excited about the possibility of working together and create a historical landmark for the welfare of women, tribals and honey bees which need special attention in the present era…. </a:t>
            </a:r>
          </a:p>
          <a:p>
            <a:pPr marL="0" indent="0">
              <a:buNone/>
            </a:pPr>
            <a:endParaRPr lang="en-US" i="1" dirty="0">
              <a:solidFill>
                <a:srgbClr val="FF0000"/>
              </a:solidFill>
            </a:endParaRPr>
          </a:p>
          <a:p>
            <a:pPr marL="0" indent="0">
              <a:buNone/>
            </a:pPr>
            <a:r>
              <a:rPr lang="en-US" i="1" dirty="0"/>
              <a:t>The bee village could be an ecofriendly, environment friendly initiative towards enhancing the per capita income of the self-helping groups as well as play a role in our nation’s economic and intellectual development…</a:t>
            </a:r>
          </a:p>
          <a:p>
            <a:pPr marL="0" indent="0">
              <a:buNone/>
            </a:pPr>
            <a:endParaRPr lang="en-US" i="1" dirty="0">
              <a:solidFill>
                <a:srgbClr val="FF0000"/>
              </a:solidFill>
            </a:endParaRPr>
          </a:p>
          <a:p>
            <a:pPr marL="0" indent="0">
              <a:buNone/>
            </a:pPr>
            <a:endParaRPr lang="en-US" dirty="0"/>
          </a:p>
          <a:p>
            <a:pPr marL="0" indent="0">
              <a:buNone/>
            </a:pPr>
            <a:endParaRPr lang="en-US" dirty="0"/>
          </a:p>
        </p:txBody>
      </p:sp>
      <p:sp>
        <p:nvSpPr>
          <p:cNvPr id="2" name="TextBox 1">
            <a:extLst>
              <a:ext uri="{FF2B5EF4-FFF2-40B4-BE49-F238E27FC236}">
                <a16:creationId xmlns:a16="http://schemas.microsoft.com/office/drawing/2014/main" id="{4E11AF91-B460-B800-7B05-821647B153FA}"/>
              </a:ext>
            </a:extLst>
          </p:cNvPr>
          <p:cNvSpPr txBox="1"/>
          <p:nvPr/>
        </p:nvSpPr>
        <p:spPr>
          <a:xfrm>
            <a:off x="6553200" y="5667345"/>
            <a:ext cx="1981200" cy="400110"/>
          </a:xfrm>
          <a:prstGeom prst="rect">
            <a:avLst/>
          </a:prstGeom>
          <a:noFill/>
        </p:spPr>
        <p:txBody>
          <a:bodyPr wrap="square">
            <a:spAutoFit/>
          </a:bodyPr>
          <a:lstStyle/>
          <a:p>
            <a:r>
              <a:rPr lang="en-US" sz="2000" b="1" i="1" dirty="0"/>
              <a:t>Thank You</a:t>
            </a:r>
          </a:p>
        </p:txBody>
      </p:sp>
    </p:spTree>
    <p:extLst>
      <p:ext uri="{BB962C8B-B14F-4D97-AF65-F5344CB8AC3E}">
        <p14:creationId xmlns:p14="http://schemas.microsoft.com/office/powerpoint/2010/main" val="423144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1143000"/>
            <a:ext cx="8458200" cy="4278094"/>
          </a:xfrm>
          <a:prstGeom prst="rect">
            <a:avLst/>
          </a:prstGeom>
        </p:spPr>
        <p:txBody>
          <a:bodyPr wrap="square">
            <a:spAutoFit/>
          </a:bodyPr>
          <a:lstStyle/>
          <a:p>
            <a:pPr algn="ctr"/>
            <a:r>
              <a:rPr lang="en-US" sz="2400" dirty="0">
                <a:solidFill>
                  <a:srgbClr val="FF0000"/>
                </a:solidFill>
              </a:rPr>
              <a:t>The project mainly focuses on providing </a:t>
            </a:r>
          </a:p>
          <a:p>
            <a:pPr algn="ctr"/>
            <a:r>
              <a:rPr lang="en-US" sz="2400" b="1" dirty="0">
                <a:solidFill>
                  <a:srgbClr val="FF0000"/>
                </a:solidFill>
              </a:rPr>
              <a:t>Maximum Employment through Beekeeping </a:t>
            </a:r>
          </a:p>
          <a:p>
            <a:pPr algn="ctr"/>
            <a:r>
              <a:rPr lang="en-US" sz="2400" dirty="0">
                <a:solidFill>
                  <a:srgbClr val="FF0000"/>
                </a:solidFill>
              </a:rPr>
              <a:t>and also aims to develop </a:t>
            </a:r>
          </a:p>
          <a:p>
            <a:pPr algn="ctr"/>
            <a:r>
              <a:rPr lang="en-US" sz="2400" b="1" dirty="0">
                <a:solidFill>
                  <a:srgbClr val="FF0000"/>
                </a:solidFill>
              </a:rPr>
              <a:t>a sustainable source of income for the individuals</a:t>
            </a:r>
          </a:p>
          <a:p>
            <a:pPr algn="ctr"/>
            <a:endParaRPr lang="en-US" sz="2400" dirty="0"/>
          </a:p>
          <a:p>
            <a:pPr algn="ctr"/>
            <a:endParaRPr lang="en-US" sz="2400" dirty="0"/>
          </a:p>
          <a:p>
            <a:pPr algn="ctr"/>
            <a:r>
              <a:rPr lang="en-US" sz="2000" dirty="0"/>
              <a:t>The proposed project intends to extend the noble vision of </a:t>
            </a:r>
          </a:p>
          <a:p>
            <a:pPr algn="ctr"/>
            <a:r>
              <a:rPr lang="en-US" sz="2400" b="1" dirty="0"/>
              <a:t>Sweet Revolution </a:t>
            </a:r>
            <a:r>
              <a:rPr lang="en-US" sz="2400" b="1" i="1" dirty="0"/>
              <a:t>“Madhu Kranti”</a:t>
            </a:r>
            <a:r>
              <a:rPr lang="en-US" sz="2400" b="1" dirty="0"/>
              <a:t> </a:t>
            </a:r>
          </a:p>
          <a:p>
            <a:pPr algn="ctr"/>
            <a:r>
              <a:rPr lang="en-US" sz="2000" dirty="0"/>
              <a:t>of our Honorable Prime Minister </a:t>
            </a:r>
          </a:p>
          <a:p>
            <a:pPr algn="ctr"/>
            <a:r>
              <a:rPr lang="en-US" sz="2000" b="1" dirty="0"/>
              <a:t>Shri Narendra Modi ji </a:t>
            </a:r>
          </a:p>
          <a:p>
            <a:pPr algn="ctr"/>
            <a:r>
              <a:rPr lang="en-US" sz="2000" dirty="0"/>
              <a:t>by developing the proposed </a:t>
            </a:r>
          </a:p>
          <a:p>
            <a:pPr algn="ctr"/>
            <a:r>
              <a:rPr lang="en-US" sz="2400" b="1" dirty="0"/>
              <a:t>Madhugram (Bee village)</a:t>
            </a:r>
          </a:p>
        </p:txBody>
      </p:sp>
    </p:spTree>
    <p:extLst>
      <p:ext uri="{BB962C8B-B14F-4D97-AF65-F5344CB8AC3E}">
        <p14:creationId xmlns:p14="http://schemas.microsoft.com/office/powerpoint/2010/main" val="361020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2A2684E-34CA-556C-5CB6-856A9A16403A}"/>
              </a:ext>
            </a:extLst>
          </p:cNvPr>
          <p:cNvSpPr>
            <a:spLocks noChangeArrowheads="1"/>
          </p:cNvSpPr>
          <p:nvPr/>
        </p:nvSpPr>
        <p:spPr bwMode="auto">
          <a:xfrm>
            <a:off x="1235075" y="3043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2E99C273-23B6-C11F-B2F6-D85C3C04669E}"/>
              </a:ext>
            </a:extLst>
          </p:cNvPr>
          <p:cNvGraphicFramePr>
            <a:graphicFrameLocks noGrp="1"/>
          </p:cNvGraphicFramePr>
          <p:nvPr>
            <p:extLst>
              <p:ext uri="{D42A27DB-BD31-4B8C-83A1-F6EECF244321}">
                <p14:modId xmlns:p14="http://schemas.microsoft.com/office/powerpoint/2010/main" val="2638509853"/>
              </p:ext>
            </p:extLst>
          </p:nvPr>
        </p:nvGraphicFramePr>
        <p:xfrm>
          <a:off x="381001" y="3126422"/>
          <a:ext cx="8229600" cy="3579178"/>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324635679"/>
                    </a:ext>
                  </a:extLst>
                </a:gridCol>
                <a:gridCol w="1645920">
                  <a:extLst>
                    <a:ext uri="{9D8B030D-6E8A-4147-A177-3AD203B41FA5}">
                      <a16:colId xmlns:a16="http://schemas.microsoft.com/office/drawing/2014/main" val="366871472"/>
                    </a:ext>
                  </a:extLst>
                </a:gridCol>
                <a:gridCol w="1645920">
                  <a:extLst>
                    <a:ext uri="{9D8B030D-6E8A-4147-A177-3AD203B41FA5}">
                      <a16:colId xmlns:a16="http://schemas.microsoft.com/office/drawing/2014/main" val="2876028830"/>
                    </a:ext>
                  </a:extLst>
                </a:gridCol>
                <a:gridCol w="1645920">
                  <a:extLst>
                    <a:ext uri="{9D8B030D-6E8A-4147-A177-3AD203B41FA5}">
                      <a16:colId xmlns:a16="http://schemas.microsoft.com/office/drawing/2014/main" val="688488415"/>
                    </a:ext>
                  </a:extLst>
                </a:gridCol>
                <a:gridCol w="1645920">
                  <a:extLst>
                    <a:ext uri="{9D8B030D-6E8A-4147-A177-3AD203B41FA5}">
                      <a16:colId xmlns:a16="http://schemas.microsoft.com/office/drawing/2014/main" val="1441317821"/>
                    </a:ext>
                  </a:extLst>
                </a:gridCol>
              </a:tblGrid>
              <a:tr h="589643">
                <a:tc gridSpan="5">
                  <a:txBody>
                    <a:bodyPr/>
                    <a:lstStyle/>
                    <a:p>
                      <a:pPr algn="ctr">
                        <a:lnSpc>
                          <a:spcPct val="150000"/>
                        </a:lnSpc>
                        <a:spcBef>
                          <a:spcPts val="15"/>
                        </a:spcBef>
                      </a:pPr>
                      <a:r>
                        <a:rPr lang="en-US" sz="2400" dirty="0">
                          <a:effectLst/>
                        </a:rPr>
                        <a:t>Value-added Products</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6">
                        <a:lumMod val="5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70516961"/>
                  </a:ext>
                </a:extLst>
              </a:tr>
              <a:tr h="1127008">
                <a:tc>
                  <a:txBody>
                    <a:bodyPr/>
                    <a:lstStyle/>
                    <a:p>
                      <a:pPr algn="ctr">
                        <a:lnSpc>
                          <a:spcPct val="150000"/>
                        </a:lnSpc>
                        <a:spcBef>
                          <a:spcPts val="15"/>
                        </a:spcBef>
                      </a:pPr>
                      <a:r>
                        <a:rPr lang="en-US" sz="1400" b="1">
                          <a:effectLst/>
                        </a:rPr>
                        <a:t>Raw, Processed and Organic Honey varieties  </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Beeswax candles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Pollen capsules (medicines)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Propolis Hair Oil</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Bee venom medicine</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760953427"/>
                  </a:ext>
                </a:extLst>
              </a:tr>
              <a:tr h="735519">
                <a:tc>
                  <a:txBody>
                    <a:bodyPr/>
                    <a:lstStyle/>
                    <a:p>
                      <a:pPr algn="ctr">
                        <a:lnSpc>
                          <a:spcPct val="150000"/>
                        </a:lnSpc>
                        <a:spcBef>
                          <a:spcPts val="15"/>
                        </a:spcBef>
                      </a:pPr>
                      <a:r>
                        <a:rPr lang="en-US" sz="1400" b="1">
                          <a:effectLst/>
                        </a:rPr>
                        <a:t>Honey Soaps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Beeswax soap</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Pollen Dietary supplements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Propolis tooth paste</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Bee Skin Care products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546170393"/>
                  </a:ext>
                </a:extLst>
              </a:tr>
              <a:tr h="1127008">
                <a:tc>
                  <a:txBody>
                    <a:bodyPr/>
                    <a:lstStyle/>
                    <a:p>
                      <a:pPr algn="ctr">
                        <a:lnSpc>
                          <a:spcPct val="150000"/>
                        </a:lnSpc>
                        <a:spcBef>
                          <a:spcPts val="15"/>
                        </a:spcBef>
                      </a:pPr>
                      <a:r>
                        <a:rPr lang="en-US" sz="1400" b="1">
                          <a:effectLst/>
                        </a:rPr>
                        <a:t>Honey &amp; Millet Cookies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Edible Beeswax products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Royal Jelly (Alternative medicine)</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a:effectLst/>
                        </a:rPr>
                        <a:t>Propolis Bandages</a:t>
                      </a:r>
                      <a:endParaRPr lang="en-IN" sz="1400" b="1">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Bef>
                          <a:spcPts val="15"/>
                        </a:spcBef>
                      </a:pPr>
                      <a:r>
                        <a:rPr lang="en-US" sz="1400" b="1" dirty="0">
                          <a:effectLst/>
                        </a:rPr>
                        <a:t>Beeswax Lubricants and Polishes</a:t>
                      </a:r>
                      <a:endParaRPr lang="en-IN" sz="14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502713284"/>
                  </a:ext>
                </a:extLst>
              </a:tr>
            </a:tbl>
          </a:graphicData>
        </a:graphic>
      </p:graphicFrame>
      <p:sp>
        <p:nvSpPr>
          <p:cNvPr id="8" name="TextBox 7">
            <a:extLst>
              <a:ext uri="{FF2B5EF4-FFF2-40B4-BE49-F238E27FC236}">
                <a16:creationId xmlns:a16="http://schemas.microsoft.com/office/drawing/2014/main" id="{81844718-92C7-E474-8CC2-EB9DC06C5B3B}"/>
              </a:ext>
            </a:extLst>
          </p:cNvPr>
          <p:cNvSpPr txBox="1"/>
          <p:nvPr/>
        </p:nvSpPr>
        <p:spPr>
          <a:xfrm>
            <a:off x="473764" y="217944"/>
            <a:ext cx="6460435" cy="2677656"/>
          </a:xfrm>
          <a:prstGeom prst="rect">
            <a:avLst/>
          </a:prstGeom>
          <a:noFill/>
        </p:spPr>
        <p:txBody>
          <a:bodyPr wrap="square">
            <a:spAutoFit/>
          </a:bodyPr>
          <a:lstStyle/>
          <a:p>
            <a:r>
              <a:rPr lang="en-US" sz="2400" b="1" dirty="0"/>
              <a:t>Key Honey Bee products:</a:t>
            </a:r>
          </a:p>
          <a:p>
            <a:endParaRPr lang="en-US" sz="2400" dirty="0">
              <a:solidFill>
                <a:srgbClr val="0070C0"/>
              </a:solidFill>
            </a:endParaRPr>
          </a:p>
          <a:p>
            <a:pPr marL="457200" lvl="0" indent="-457200">
              <a:buFont typeface="+mj-lt"/>
              <a:buAutoNum type="arabicPeriod"/>
            </a:pPr>
            <a:r>
              <a:rPr lang="en-US" sz="2400" dirty="0">
                <a:solidFill>
                  <a:srgbClr val="FF0000"/>
                </a:solidFill>
              </a:rPr>
              <a:t>Honey</a:t>
            </a:r>
          </a:p>
          <a:p>
            <a:pPr marL="457200" lvl="0" indent="-457200">
              <a:buFont typeface="+mj-lt"/>
              <a:buAutoNum type="arabicPeriod"/>
            </a:pPr>
            <a:r>
              <a:rPr lang="en-US" sz="2400" dirty="0">
                <a:solidFill>
                  <a:srgbClr val="FF0000"/>
                </a:solidFill>
              </a:rPr>
              <a:t>Beeswax</a:t>
            </a:r>
          </a:p>
          <a:p>
            <a:pPr marL="457200" lvl="0" indent="-457200">
              <a:buFont typeface="+mj-lt"/>
              <a:buAutoNum type="arabicPeriod"/>
            </a:pPr>
            <a:r>
              <a:rPr lang="en-US" sz="2400" dirty="0">
                <a:solidFill>
                  <a:srgbClr val="FF0000"/>
                </a:solidFill>
              </a:rPr>
              <a:t>Pollen</a:t>
            </a:r>
          </a:p>
          <a:p>
            <a:pPr marL="457200" lvl="0" indent="-457200">
              <a:buFont typeface="+mj-lt"/>
              <a:buAutoNum type="arabicPeriod"/>
            </a:pPr>
            <a:r>
              <a:rPr lang="en-US" sz="2400" dirty="0">
                <a:solidFill>
                  <a:srgbClr val="FF0000"/>
                </a:solidFill>
              </a:rPr>
              <a:t>Propolis</a:t>
            </a:r>
          </a:p>
          <a:p>
            <a:pPr marL="457200" lvl="0" indent="-457200">
              <a:buFont typeface="+mj-lt"/>
              <a:buAutoNum type="arabicPeriod"/>
            </a:pPr>
            <a:r>
              <a:rPr lang="en-US" sz="2400" dirty="0">
                <a:solidFill>
                  <a:srgbClr val="FF0000"/>
                </a:solidFill>
              </a:rPr>
              <a:t>Bee venom   </a:t>
            </a:r>
            <a:r>
              <a:rPr lang="en-US" sz="2400" dirty="0"/>
              <a:t>                                                                                                                                                                                                                                                                                                                                             </a:t>
            </a:r>
          </a:p>
        </p:txBody>
      </p:sp>
    </p:spTree>
    <p:extLst>
      <p:ext uri="{BB962C8B-B14F-4D97-AF65-F5344CB8AC3E}">
        <p14:creationId xmlns:p14="http://schemas.microsoft.com/office/powerpoint/2010/main" val="369193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87BB2-B676-DB42-4310-5621CE3847F6}"/>
              </a:ext>
            </a:extLst>
          </p:cNvPr>
          <p:cNvSpPr txBox="1"/>
          <p:nvPr/>
        </p:nvSpPr>
        <p:spPr>
          <a:xfrm>
            <a:off x="381000" y="1299442"/>
            <a:ext cx="8229600" cy="2241960"/>
          </a:xfrm>
          <a:prstGeom prst="rect">
            <a:avLst/>
          </a:prstGeom>
          <a:noFill/>
        </p:spPr>
        <p:txBody>
          <a:bodyPr wrap="square">
            <a:spAutoFit/>
          </a:bodyPr>
          <a:lstStyle/>
          <a:p>
            <a:pPr marL="228600" algn="ctr">
              <a:lnSpc>
                <a:spcPct val="150000"/>
              </a:lnSpc>
              <a:spcBef>
                <a:spcPts val="15"/>
              </a:spcBef>
              <a:spcAft>
                <a:spcPts val="0"/>
              </a:spcAft>
            </a:pPr>
            <a:r>
              <a:rPr lang="en-US" sz="2400" b="1" dirty="0">
                <a:solidFill>
                  <a:srgbClr val="FF0000"/>
                </a:solidFill>
                <a:effectLst/>
                <a:latin typeface="Times New Roman" panose="02020603050405020304" pitchFamily="18" charset="0"/>
                <a:ea typeface="Times New Roman" panose="02020603050405020304" pitchFamily="18" charset="0"/>
              </a:rPr>
              <a:t>To Create a Center of Excellence in Bee Keeping</a:t>
            </a:r>
          </a:p>
          <a:p>
            <a:pPr marL="228600" algn="ctr">
              <a:lnSpc>
                <a:spcPct val="150000"/>
              </a:lnSpc>
              <a:spcBef>
                <a:spcPts val="15"/>
              </a:spcBef>
              <a:spcAft>
                <a:spcPts val="0"/>
              </a:spcAft>
            </a:pPr>
            <a:r>
              <a:rPr lang="en-US" sz="2400" b="1" dirty="0">
                <a:solidFill>
                  <a:srgbClr val="FF0000"/>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 cross learning of small and marginal bee-farmers that can get connected and integrated with the value chain of bee keeping and honey production…</a:t>
            </a:r>
            <a:endParaRPr lang="en-US" sz="2400" b="1" dirty="0">
              <a:solidFill>
                <a:srgbClr val="FF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634499C-44EE-A831-0D67-B6DA9A87C870}"/>
              </a:ext>
            </a:extLst>
          </p:cNvPr>
          <p:cNvSpPr txBox="1"/>
          <p:nvPr/>
        </p:nvSpPr>
        <p:spPr>
          <a:xfrm>
            <a:off x="416689" y="298278"/>
            <a:ext cx="4572000" cy="400110"/>
          </a:xfrm>
          <a:prstGeom prst="rect">
            <a:avLst/>
          </a:prstGeom>
          <a:noFill/>
        </p:spPr>
        <p:txBody>
          <a:bodyPr wrap="square">
            <a:spAutoFit/>
          </a:bodyPr>
          <a:lstStyle/>
          <a:p>
            <a:r>
              <a:rPr lang="en-US" sz="2000" b="1" i="1" dirty="0">
                <a:solidFill>
                  <a:srgbClr val="FF0000"/>
                </a:solidFill>
              </a:rPr>
              <a:t>Principal Aim</a:t>
            </a:r>
          </a:p>
        </p:txBody>
      </p:sp>
      <p:sp>
        <p:nvSpPr>
          <p:cNvPr id="7" name="TextBox 6">
            <a:extLst>
              <a:ext uri="{FF2B5EF4-FFF2-40B4-BE49-F238E27FC236}">
                <a16:creationId xmlns:a16="http://schemas.microsoft.com/office/drawing/2014/main" id="{721D7DD0-189E-7060-3614-3E4A7FE5FB4D}"/>
              </a:ext>
            </a:extLst>
          </p:cNvPr>
          <p:cNvSpPr txBox="1"/>
          <p:nvPr/>
        </p:nvSpPr>
        <p:spPr>
          <a:xfrm>
            <a:off x="381000" y="4343400"/>
            <a:ext cx="3886200" cy="1289071"/>
          </a:xfrm>
          <a:prstGeom prst="rect">
            <a:avLst/>
          </a:prstGeom>
          <a:noFill/>
        </p:spPr>
        <p:txBody>
          <a:bodyPr wrap="square" numCol="1">
            <a:spAutoFit/>
          </a:bodyPr>
          <a:lstStyle/>
          <a:p>
            <a:pPr marL="514350" indent="-285750">
              <a:lnSpc>
                <a:spcPct val="150000"/>
              </a:lnSpc>
              <a:spcBef>
                <a:spcPts val="1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Develop technology and processes </a:t>
            </a:r>
          </a:p>
          <a:p>
            <a:pPr marL="514350" indent="-285750">
              <a:lnSpc>
                <a:spcPct val="150000"/>
              </a:lnSpc>
              <a:spcBef>
                <a:spcPts val="1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ncrease marketing efficiency</a:t>
            </a:r>
          </a:p>
          <a:p>
            <a:pPr marL="514350" indent="-285750">
              <a:lnSpc>
                <a:spcPct val="150000"/>
              </a:lnSpc>
              <a:spcBef>
                <a:spcPts val="1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educe cost of production </a:t>
            </a:r>
          </a:p>
        </p:txBody>
      </p:sp>
      <p:sp>
        <p:nvSpPr>
          <p:cNvPr id="9" name="TextBox 8">
            <a:extLst>
              <a:ext uri="{FF2B5EF4-FFF2-40B4-BE49-F238E27FC236}">
                <a16:creationId xmlns:a16="http://schemas.microsoft.com/office/drawing/2014/main" id="{1C27164D-771C-AB11-8BAC-72BC8DFBA5D1}"/>
              </a:ext>
            </a:extLst>
          </p:cNvPr>
          <p:cNvSpPr txBox="1"/>
          <p:nvPr/>
        </p:nvSpPr>
        <p:spPr>
          <a:xfrm>
            <a:off x="4648200" y="4343400"/>
            <a:ext cx="4114799" cy="1289071"/>
          </a:xfrm>
          <a:prstGeom prst="rect">
            <a:avLst/>
          </a:prstGeom>
          <a:noFill/>
        </p:spPr>
        <p:txBody>
          <a:bodyPr wrap="square">
            <a:spAutoFit/>
          </a:bodyPr>
          <a:lstStyle/>
          <a:p>
            <a:pPr marL="514350" indent="-285750">
              <a:lnSpc>
                <a:spcPct val="150000"/>
              </a:lnSpc>
              <a:spcBef>
                <a:spcPts val="1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ncrease export</a:t>
            </a:r>
          </a:p>
          <a:p>
            <a:pPr marL="514350" indent="-285750">
              <a:lnSpc>
                <a:spcPct val="150000"/>
              </a:lnSpc>
              <a:spcBef>
                <a:spcPts val="1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Marketing</a:t>
            </a:r>
          </a:p>
          <a:p>
            <a:pPr marL="514350" indent="-285750">
              <a:lnSpc>
                <a:spcPct val="150000"/>
              </a:lnSpc>
              <a:spcBef>
                <a:spcPts val="1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Share knowledge and experiences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69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74347"/>
            <a:ext cx="8382000" cy="5993692"/>
          </a:xfrm>
          <a:prstGeom prst="rect">
            <a:avLst/>
          </a:prstGeom>
        </p:spPr>
        <p:txBody>
          <a:bodyPr wrap="square">
            <a:spAutoFit/>
          </a:bodyPr>
          <a:lstStyle/>
          <a:p>
            <a:r>
              <a:rPr lang="en-US" b="1" i="1" dirty="0">
                <a:solidFill>
                  <a:srgbClr val="FF0000"/>
                </a:solidFill>
              </a:rPr>
              <a:t>Objectives of setting up MADHUGRAM (Bee village)</a:t>
            </a:r>
          </a:p>
          <a:p>
            <a:endParaRPr lang="en-US" b="1" dirty="0">
              <a:solidFill>
                <a:srgbClr val="FF0000"/>
              </a:solidFill>
            </a:endParaRPr>
          </a:p>
          <a:p>
            <a:pPr marL="285750" indent="-285750">
              <a:lnSpc>
                <a:spcPct val="150000"/>
              </a:lnSpc>
              <a:buFont typeface="Wingdings" pitchFamily="2" charset="2"/>
              <a:buChar char="ü"/>
            </a:pPr>
            <a:r>
              <a:rPr lang="en-US" dirty="0"/>
              <a:t>To engage maximum Women of self-helping groups  for their sustainable livelihood</a:t>
            </a:r>
          </a:p>
          <a:p>
            <a:pPr marL="285750" indent="-285750">
              <a:lnSpc>
                <a:spcPct val="150000"/>
              </a:lnSpc>
              <a:buFont typeface="Wingdings" pitchFamily="2" charset="2"/>
              <a:buChar char="ü"/>
            </a:pPr>
            <a:r>
              <a:rPr lang="en-US" dirty="0"/>
              <a:t>To provide training related to bee keeping and promote beekeeping as a startup business</a:t>
            </a:r>
          </a:p>
          <a:p>
            <a:pPr marL="285750" indent="-285750">
              <a:lnSpc>
                <a:spcPct val="150000"/>
              </a:lnSpc>
              <a:buFont typeface="Wingdings" pitchFamily="2" charset="2"/>
              <a:buChar char="ü"/>
            </a:pPr>
            <a:r>
              <a:rPr lang="en-US" dirty="0"/>
              <a:t>To develop an Api-therapy center </a:t>
            </a:r>
          </a:p>
          <a:p>
            <a:pPr marL="285750" indent="-285750">
              <a:lnSpc>
                <a:spcPct val="150000"/>
              </a:lnSpc>
              <a:buFont typeface="Wingdings" pitchFamily="2" charset="2"/>
              <a:buChar char="ü"/>
            </a:pPr>
            <a:r>
              <a:rPr lang="en-US" dirty="0"/>
              <a:t>To invite research scholars of agriculture, apiculture and botany to study more on beekeeping and bee friendly plantation</a:t>
            </a:r>
          </a:p>
          <a:p>
            <a:pPr marL="285750" indent="-285750">
              <a:lnSpc>
                <a:spcPct val="150000"/>
              </a:lnSpc>
              <a:buFont typeface="Wingdings" pitchFamily="2" charset="2"/>
              <a:buChar char="ü"/>
            </a:pPr>
            <a:r>
              <a:rPr lang="en-US" dirty="0"/>
              <a:t>To spread awareness of bee-friendly plantation across the country</a:t>
            </a:r>
          </a:p>
          <a:p>
            <a:pPr marL="285750" indent="-285750">
              <a:lnSpc>
                <a:spcPct val="150000"/>
              </a:lnSpc>
              <a:buFont typeface="Wingdings" pitchFamily="2" charset="2"/>
              <a:buChar char="ü"/>
            </a:pPr>
            <a:r>
              <a:rPr lang="en-US" dirty="0"/>
              <a:t>To  promote value added products made from honey</a:t>
            </a:r>
          </a:p>
          <a:p>
            <a:pPr marL="285750" indent="-285750">
              <a:lnSpc>
                <a:spcPct val="150000"/>
              </a:lnSpc>
              <a:buFont typeface="Wingdings" pitchFamily="2" charset="2"/>
              <a:buChar char="ü"/>
            </a:pPr>
            <a:r>
              <a:rPr lang="en-US" dirty="0"/>
              <a:t>To enhance the livelihood of the self-helping groups</a:t>
            </a:r>
          </a:p>
          <a:p>
            <a:pPr marL="285750" indent="-285750">
              <a:lnSpc>
                <a:spcPct val="150000"/>
              </a:lnSpc>
              <a:buFont typeface="Wingdings" pitchFamily="2" charset="2"/>
              <a:buChar char="ü"/>
            </a:pPr>
            <a:r>
              <a:rPr lang="en-US" dirty="0"/>
              <a:t>To provide bee diagnostic centre where bee health could be managed</a:t>
            </a:r>
          </a:p>
          <a:p>
            <a:pPr marL="285750" indent="-285750">
              <a:lnSpc>
                <a:spcPct val="150000"/>
              </a:lnSpc>
              <a:buFont typeface="Wingdings" pitchFamily="2" charset="2"/>
              <a:buChar char="ü"/>
            </a:pPr>
            <a:r>
              <a:rPr lang="en-US" dirty="0"/>
              <a:t>To provide 24x7 helpline for farmers and beekeepers  to resolve their beekeeping related issues</a:t>
            </a:r>
          </a:p>
        </p:txBody>
      </p:sp>
    </p:spTree>
    <p:extLst>
      <p:ext uri="{BB962C8B-B14F-4D97-AF65-F5344CB8AC3E}">
        <p14:creationId xmlns:p14="http://schemas.microsoft.com/office/powerpoint/2010/main" val="316128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8229600" cy="6501523"/>
          </a:xfrm>
          <a:prstGeom prst="rect">
            <a:avLst/>
          </a:prstGeom>
        </p:spPr>
        <p:txBody>
          <a:bodyPr wrap="square">
            <a:spAutoFit/>
          </a:bodyPr>
          <a:lstStyle/>
          <a:p>
            <a:pPr>
              <a:lnSpc>
                <a:spcPct val="150000"/>
              </a:lnSpc>
            </a:pPr>
            <a:r>
              <a:rPr lang="en-US" sz="2400" b="1" i="1" dirty="0">
                <a:solidFill>
                  <a:srgbClr val="FF0000"/>
                </a:solidFill>
              </a:rPr>
              <a:t>Implementation</a:t>
            </a:r>
            <a:r>
              <a:rPr lang="en-US" sz="2000" i="1" dirty="0">
                <a:solidFill>
                  <a:srgbClr val="FF0000"/>
                </a:solidFill>
              </a:rPr>
              <a:t> </a:t>
            </a:r>
            <a:endParaRPr lang="en-US" sz="2000" dirty="0">
              <a:solidFill>
                <a:srgbClr val="FF0000"/>
              </a:solidFill>
            </a:endParaRPr>
          </a:p>
          <a:p>
            <a:pPr>
              <a:lnSpc>
                <a:spcPct val="150000"/>
              </a:lnSpc>
            </a:pPr>
            <a:r>
              <a:rPr lang="en-US" sz="2000" dirty="0">
                <a:solidFill>
                  <a:srgbClr val="FF0000"/>
                </a:solidFill>
              </a:rPr>
              <a:t> Land requirement:  20 Acres</a:t>
            </a:r>
          </a:p>
          <a:p>
            <a:pPr>
              <a:lnSpc>
                <a:spcPct val="150000"/>
              </a:lnSpc>
            </a:pPr>
            <a:endParaRPr lang="en-US" sz="2000" dirty="0">
              <a:solidFill>
                <a:srgbClr val="FF0000"/>
              </a:solidFill>
            </a:endParaRPr>
          </a:p>
          <a:p>
            <a:pPr>
              <a:lnSpc>
                <a:spcPct val="150000"/>
              </a:lnSpc>
            </a:pPr>
            <a:r>
              <a:rPr lang="en-US" b="1" dirty="0"/>
              <a:t>Highlight Components of the projects</a:t>
            </a:r>
            <a:endParaRPr lang="en-US" dirty="0"/>
          </a:p>
          <a:p>
            <a:pPr marL="285750" indent="-285750">
              <a:lnSpc>
                <a:spcPct val="150000"/>
              </a:lnSpc>
              <a:buFont typeface="Arial" pitchFamily="34" charset="0"/>
              <a:buChar char="•"/>
            </a:pPr>
            <a:r>
              <a:rPr lang="en-US" dirty="0"/>
              <a:t>State of art Apiary: 500 hives </a:t>
            </a:r>
          </a:p>
          <a:p>
            <a:pPr marL="285750" indent="-285750">
              <a:lnSpc>
                <a:spcPct val="150000"/>
              </a:lnSpc>
              <a:buFont typeface="Arial" pitchFamily="34" charset="0"/>
              <a:buChar char="•"/>
            </a:pPr>
            <a:r>
              <a:rPr lang="en-US" dirty="0"/>
              <a:t>Botanical Garden for researchers and tourist</a:t>
            </a:r>
          </a:p>
          <a:p>
            <a:pPr marL="285750" indent="-285750">
              <a:lnSpc>
                <a:spcPct val="150000"/>
              </a:lnSpc>
              <a:buFont typeface="Arial" pitchFamily="34" charset="0"/>
              <a:buChar char="•"/>
            </a:pPr>
            <a:r>
              <a:rPr lang="en-US" dirty="0"/>
              <a:t>Api-therapy centre for curing chronic diseases such as UTI</a:t>
            </a:r>
          </a:p>
          <a:p>
            <a:pPr marL="285750" indent="-285750">
              <a:lnSpc>
                <a:spcPct val="150000"/>
              </a:lnSpc>
              <a:buFont typeface="Arial" pitchFamily="34" charset="0"/>
              <a:buChar char="•"/>
            </a:pPr>
            <a:r>
              <a:rPr lang="en-US" dirty="0"/>
              <a:t>Cottages as a tourist rest house</a:t>
            </a:r>
          </a:p>
          <a:p>
            <a:pPr marL="285750" indent="-285750">
              <a:lnSpc>
                <a:spcPct val="150000"/>
              </a:lnSpc>
              <a:buFont typeface="Arial" pitchFamily="34" charset="0"/>
              <a:buChar char="•"/>
            </a:pPr>
            <a:r>
              <a:rPr lang="en-US" dirty="0"/>
              <a:t>Training Centre  and community centre</a:t>
            </a:r>
          </a:p>
          <a:p>
            <a:pPr marL="285750" indent="-285750">
              <a:lnSpc>
                <a:spcPct val="150000"/>
              </a:lnSpc>
              <a:buFont typeface="Arial" pitchFamily="34" charset="0"/>
              <a:buChar char="•"/>
            </a:pPr>
            <a:r>
              <a:rPr lang="en-US" dirty="0"/>
              <a:t>Bee Adoption Centre ( Citizens may adopt bee hives)</a:t>
            </a:r>
          </a:p>
          <a:p>
            <a:pPr marL="285750" indent="-285750">
              <a:lnSpc>
                <a:spcPct val="150000"/>
              </a:lnSpc>
              <a:buFont typeface="Arial" pitchFamily="34" charset="0"/>
              <a:buChar char="•"/>
            </a:pPr>
            <a:r>
              <a:rPr lang="en-US" dirty="0"/>
              <a:t>Bee diagnostic centre</a:t>
            </a:r>
          </a:p>
          <a:p>
            <a:pPr marL="285750" indent="-285750">
              <a:lnSpc>
                <a:spcPct val="150000"/>
              </a:lnSpc>
              <a:buFont typeface="Arial" pitchFamily="34" charset="0"/>
              <a:buChar char="•"/>
            </a:pPr>
            <a:r>
              <a:rPr lang="en-US" dirty="0"/>
              <a:t>Museum : It will depict the history of beekeeping</a:t>
            </a:r>
          </a:p>
          <a:p>
            <a:pPr marL="285750" indent="-285750">
              <a:lnSpc>
                <a:spcPct val="150000"/>
              </a:lnSpc>
              <a:buFont typeface="Arial" pitchFamily="34" charset="0"/>
              <a:buChar char="•"/>
            </a:pPr>
            <a:r>
              <a:rPr lang="en-US" dirty="0"/>
              <a:t>Bakery for Honey and millet cookies </a:t>
            </a:r>
          </a:p>
          <a:p>
            <a:pPr marL="285750" indent="-285750">
              <a:lnSpc>
                <a:spcPct val="150000"/>
              </a:lnSpc>
              <a:buFont typeface="Arial" pitchFamily="34" charset="0"/>
              <a:buChar char="•"/>
            </a:pPr>
            <a:r>
              <a:rPr lang="en-US" dirty="0"/>
              <a:t>Retail Outlet for sale of honey and its value added products</a:t>
            </a:r>
          </a:p>
          <a:p>
            <a:pPr marL="285750" indent="-285750">
              <a:lnSpc>
                <a:spcPct val="150000"/>
              </a:lnSpc>
              <a:buFont typeface="Arial" pitchFamily="34" charset="0"/>
              <a:buChar char="•"/>
            </a:pPr>
            <a:r>
              <a:rPr lang="en-US" dirty="0"/>
              <a:t>Cafeteria: A place for fun and frolic for the visitors </a:t>
            </a:r>
          </a:p>
        </p:txBody>
      </p:sp>
    </p:spTree>
    <p:extLst>
      <p:ext uri="{BB962C8B-B14F-4D97-AF65-F5344CB8AC3E}">
        <p14:creationId xmlns:p14="http://schemas.microsoft.com/office/powerpoint/2010/main" val="14514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4A4C5F6-3427-D89C-8615-49BDAFC4CC46}"/>
              </a:ext>
            </a:extLst>
          </p:cNvPr>
          <p:cNvSpPr/>
          <p:nvPr/>
        </p:nvSpPr>
        <p:spPr>
          <a:xfrm>
            <a:off x="5181600" y="3352800"/>
            <a:ext cx="3505200" cy="289560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EF7F590-122B-A881-B9EC-3EB8E65AE5BE}"/>
              </a:ext>
            </a:extLst>
          </p:cNvPr>
          <p:cNvSpPr/>
          <p:nvPr/>
        </p:nvSpPr>
        <p:spPr>
          <a:xfrm>
            <a:off x="218661" y="3352800"/>
            <a:ext cx="4876800" cy="289560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87D2F3-3F72-57BA-2AA9-E8834B3D68CF}"/>
              </a:ext>
            </a:extLst>
          </p:cNvPr>
          <p:cNvSpPr txBox="1"/>
          <p:nvPr/>
        </p:nvSpPr>
        <p:spPr>
          <a:xfrm>
            <a:off x="76200" y="4366038"/>
            <a:ext cx="2478911" cy="1115947"/>
          </a:xfrm>
          <a:prstGeom prst="rect">
            <a:avLst/>
          </a:prstGeom>
          <a:noFill/>
        </p:spPr>
        <p:txBody>
          <a:bodyPr wrap="square">
            <a:spAutoFit/>
          </a:bodyPr>
          <a:lstStyle/>
          <a:p>
            <a:pPr lvl="0" algn="ctr">
              <a:lnSpc>
                <a:spcPct val="200000"/>
              </a:lnSpc>
              <a:spcBef>
                <a:spcPts val="15"/>
              </a:spcBef>
              <a:spcAft>
                <a:spcPts val="0"/>
              </a:spcAft>
            </a:pPr>
            <a:r>
              <a:rPr lang="en-US" b="1" dirty="0">
                <a:effectLst/>
                <a:latin typeface="Times New Roman" panose="02020603050405020304" pitchFamily="18" charset="0"/>
                <a:ea typeface="Times New Roman" panose="02020603050405020304" pitchFamily="18" charset="0"/>
              </a:rPr>
              <a:t>Traditional Sales and Service Channels</a:t>
            </a:r>
            <a:endParaRPr lang="en-IN" sz="12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1C6A4D51-BFDF-9674-AAB4-D73BF2B78A0F}"/>
              </a:ext>
            </a:extLst>
          </p:cNvPr>
          <p:cNvSpPr txBox="1"/>
          <p:nvPr/>
        </p:nvSpPr>
        <p:spPr>
          <a:xfrm>
            <a:off x="381000" y="1299442"/>
            <a:ext cx="8229600" cy="1418017"/>
          </a:xfrm>
          <a:prstGeom prst="rect">
            <a:avLst/>
          </a:prstGeom>
          <a:noFill/>
        </p:spPr>
        <p:txBody>
          <a:bodyPr wrap="square">
            <a:spAutoFit/>
          </a:bodyPr>
          <a:lstStyle/>
          <a:p>
            <a:pPr marL="228600" algn="ctr">
              <a:lnSpc>
                <a:spcPct val="150000"/>
              </a:lnSpc>
              <a:spcBef>
                <a:spcPts val="15"/>
              </a:spcBef>
              <a:spcAft>
                <a:spcPts val="0"/>
              </a:spcAft>
            </a:pPr>
            <a:r>
              <a:rPr lang="en-US" sz="2000" b="1" dirty="0">
                <a:ea typeface="Times New Roman" panose="02020603050405020304" pitchFamily="18" charset="0"/>
              </a:rPr>
              <a:t>Madhugram intends to create 3 Revenue streams to attain sustainability and profitability for its operation in Domestic and International markets</a:t>
            </a:r>
            <a:endParaRPr lang="en-US" sz="2000" b="1" dirty="0">
              <a:effectLst/>
              <a:ea typeface="Times New Roman" panose="02020603050405020304" pitchFamily="18" charset="0"/>
            </a:endParaRPr>
          </a:p>
        </p:txBody>
      </p:sp>
      <p:sp>
        <p:nvSpPr>
          <p:cNvPr id="7" name="TextBox 6">
            <a:extLst>
              <a:ext uri="{FF2B5EF4-FFF2-40B4-BE49-F238E27FC236}">
                <a16:creationId xmlns:a16="http://schemas.microsoft.com/office/drawing/2014/main" id="{032F29EB-6593-5396-94C8-B5BA1BCCB66A}"/>
              </a:ext>
            </a:extLst>
          </p:cNvPr>
          <p:cNvSpPr txBox="1"/>
          <p:nvPr/>
        </p:nvSpPr>
        <p:spPr>
          <a:xfrm>
            <a:off x="416689" y="298278"/>
            <a:ext cx="4572000" cy="400110"/>
          </a:xfrm>
          <a:prstGeom prst="rect">
            <a:avLst/>
          </a:prstGeom>
          <a:noFill/>
        </p:spPr>
        <p:txBody>
          <a:bodyPr wrap="square">
            <a:spAutoFit/>
          </a:bodyPr>
          <a:lstStyle/>
          <a:p>
            <a:r>
              <a:rPr lang="en-US" sz="2000" b="1" i="1" dirty="0">
                <a:solidFill>
                  <a:srgbClr val="FF0000"/>
                </a:solidFill>
              </a:rPr>
              <a:t>Revenue Streams</a:t>
            </a:r>
          </a:p>
        </p:txBody>
      </p:sp>
      <p:sp>
        <p:nvSpPr>
          <p:cNvPr id="2" name="TextBox 1">
            <a:extLst>
              <a:ext uri="{FF2B5EF4-FFF2-40B4-BE49-F238E27FC236}">
                <a16:creationId xmlns:a16="http://schemas.microsoft.com/office/drawing/2014/main" id="{A87BE782-7B04-E17F-D122-D6063239D5B6}"/>
              </a:ext>
            </a:extLst>
          </p:cNvPr>
          <p:cNvSpPr txBox="1"/>
          <p:nvPr/>
        </p:nvSpPr>
        <p:spPr>
          <a:xfrm>
            <a:off x="2765866" y="4346733"/>
            <a:ext cx="2478911" cy="1115947"/>
          </a:xfrm>
          <a:prstGeom prst="rect">
            <a:avLst/>
          </a:prstGeom>
          <a:noFill/>
        </p:spPr>
        <p:txBody>
          <a:bodyPr wrap="square">
            <a:spAutoFit/>
          </a:bodyPr>
          <a:lstStyle/>
          <a:p>
            <a:pPr lvl="0" algn="ctr">
              <a:lnSpc>
                <a:spcPct val="200000"/>
              </a:lnSpc>
              <a:spcBef>
                <a:spcPts val="15"/>
              </a:spcBef>
              <a:spcAft>
                <a:spcPts val="0"/>
              </a:spcAft>
            </a:pPr>
            <a:r>
              <a:rPr lang="en-US" b="1" dirty="0">
                <a:effectLst/>
                <a:latin typeface="Times New Roman" panose="02020603050405020304" pitchFamily="18" charset="0"/>
                <a:ea typeface="Times New Roman" panose="02020603050405020304" pitchFamily="18" charset="0"/>
              </a:rPr>
              <a:t>Evolving Sales and Services Channels</a:t>
            </a:r>
            <a:endParaRPr lang="en-IN" sz="12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D5C7C0A-2905-45DD-BB06-9248B5AD92A2}"/>
              </a:ext>
            </a:extLst>
          </p:cNvPr>
          <p:cNvSpPr txBox="1"/>
          <p:nvPr/>
        </p:nvSpPr>
        <p:spPr>
          <a:xfrm>
            <a:off x="5455532" y="4366038"/>
            <a:ext cx="3002668" cy="1177502"/>
          </a:xfrm>
          <a:prstGeom prst="rect">
            <a:avLst/>
          </a:prstGeom>
          <a:noFill/>
        </p:spPr>
        <p:txBody>
          <a:bodyPr wrap="square">
            <a:spAutoFit/>
          </a:bodyPr>
          <a:lstStyle/>
          <a:p>
            <a:pPr lvl="0" algn="ctr">
              <a:lnSpc>
                <a:spcPct val="200000"/>
              </a:lnSpc>
              <a:spcBef>
                <a:spcPts val="15"/>
              </a:spcBef>
              <a:spcAft>
                <a:spcPts val="0"/>
              </a:spcAft>
            </a:pPr>
            <a:r>
              <a:rPr lang="en-US" sz="2000" b="1" dirty="0">
                <a:latin typeface="Times New Roman" panose="02020603050405020304" pitchFamily="18" charset="0"/>
                <a:ea typeface="Times New Roman" panose="02020603050405020304" pitchFamily="18" charset="0"/>
              </a:rPr>
              <a:t>E</a:t>
            </a:r>
            <a:r>
              <a:rPr lang="en-US" b="1" dirty="0">
                <a:effectLst/>
                <a:latin typeface="Times New Roman" panose="02020603050405020304" pitchFamily="18" charset="0"/>
                <a:ea typeface="Times New Roman" panose="02020603050405020304" pitchFamily="18" charset="0"/>
              </a:rPr>
              <a:t>xports through Traditional &amp; Evolving Channels </a:t>
            </a:r>
            <a:endParaRPr lang="en-IN" sz="1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3840CBBA-7F68-DD98-E148-50583332B675}"/>
              </a:ext>
            </a:extLst>
          </p:cNvPr>
          <p:cNvSpPr txBox="1"/>
          <p:nvPr/>
        </p:nvSpPr>
        <p:spPr>
          <a:xfrm>
            <a:off x="1156252" y="3429000"/>
            <a:ext cx="2862321" cy="718466"/>
          </a:xfrm>
          <a:prstGeom prst="rect">
            <a:avLst/>
          </a:prstGeom>
          <a:noFill/>
        </p:spPr>
        <p:txBody>
          <a:bodyPr wrap="square">
            <a:spAutoFit/>
          </a:bodyPr>
          <a:lstStyle/>
          <a:p>
            <a:pPr lvl="0" algn="ctr">
              <a:lnSpc>
                <a:spcPct val="200000"/>
              </a:lnSpc>
              <a:spcBef>
                <a:spcPts val="15"/>
              </a:spcBef>
              <a:spcAft>
                <a:spcPts val="0"/>
              </a:spcAft>
            </a:pPr>
            <a:r>
              <a:rPr lang="en-US" sz="2400" b="1" u="sng" dirty="0">
                <a:latin typeface="Times New Roman" panose="02020603050405020304" pitchFamily="18" charset="0"/>
                <a:ea typeface="Times New Roman" panose="02020603050405020304" pitchFamily="18" charset="0"/>
              </a:rPr>
              <a:t>D</a:t>
            </a:r>
            <a:r>
              <a:rPr lang="en-US" sz="2400" b="1" u="sng" dirty="0">
                <a:effectLst/>
                <a:latin typeface="Times New Roman" panose="02020603050405020304" pitchFamily="18" charset="0"/>
                <a:ea typeface="Times New Roman" panose="02020603050405020304" pitchFamily="18" charset="0"/>
              </a:rPr>
              <a:t>omestic Markets </a:t>
            </a:r>
          </a:p>
        </p:txBody>
      </p:sp>
      <p:sp>
        <p:nvSpPr>
          <p:cNvPr id="8" name="TextBox 7">
            <a:extLst>
              <a:ext uri="{FF2B5EF4-FFF2-40B4-BE49-F238E27FC236}">
                <a16:creationId xmlns:a16="http://schemas.microsoft.com/office/drawing/2014/main" id="{B53E7D68-5A75-2BD6-6749-6CCE61DF2D70}"/>
              </a:ext>
            </a:extLst>
          </p:cNvPr>
          <p:cNvSpPr txBox="1"/>
          <p:nvPr/>
        </p:nvSpPr>
        <p:spPr>
          <a:xfrm>
            <a:off x="5337760" y="3451727"/>
            <a:ext cx="3120440" cy="718466"/>
          </a:xfrm>
          <a:prstGeom prst="rect">
            <a:avLst/>
          </a:prstGeom>
          <a:noFill/>
        </p:spPr>
        <p:txBody>
          <a:bodyPr wrap="square">
            <a:spAutoFit/>
          </a:bodyPr>
          <a:lstStyle/>
          <a:p>
            <a:pPr lvl="0" algn="ctr">
              <a:lnSpc>
                <a:spcPct val="200000"/>
              </a:lnSpc>
              <a:spcBef>
                <a:spcPts val="15"/>
              </a:spcBef>
              <a:spcAft>
                <a:spcPts val="0"/>
              </a:spcAft>
            </a:pPr>
            <a:r>
              <a:rPr lang="en-US" sz="2400" b="1" u="sng" dirty="0">
                <a:latin typeface="Times New Roman" panose="02020603050405020304" pitchFamily="18" charset="0"/>
                <a:ea typeface="Times New Roman" panose="02020603050405020304" pitchFamily="18" charset="0"/>
              </a:rPr>
              <a:t>International Markets</a:t>
            </a:r>
            <a:r>
              <a:rPr lang="en-US" sz="2400" b="1" u="sng"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11065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87D2F3-3F72-57BA-2AA9-E8834B3D68CF}"/>
              </a:ext>
            </a:extLst>
          </p:cNvPr>
          <p:cNvSpPr txBox="1"/>
          <p:nvPr/>
        </p:nvSpPr>
        <p:spPr>
          <a:xfrm>
            <a:off x="201978" y="-30866"/>
            <a:ext cx="8458200" cy="609398"/>
          </a:xfrm>
          <a:prstGeom prst="rect">
            <a:avLst/>
          </a:prstGeom>
          <a:noFill/>
        </p:spPr>
        <p:txBody>
          <a:bodyPr wrap="square">
            <a:spAutoFit/>
          </a:bodyPr>
          <a:lstStyle/>
          <a:p>
            <a:pPr lvl="0" indent="-342900">
              <a:lnSpc>
                <a:spcPct val="200000"/>
              </a:lnSpc>
              <a:spcBef>
                <a:spcPts val="15"/>
              </a:spcBef>
              <a:spcAft>
                <a:spcPts val="0"/>
              </a:spcAft>
              <a:buFont typeface="+mj-lt"/>
              <a:buAutoNum type="arabicPeriod"/>
            </a:pPr>
            <a:r>
              <a:rPr lang="en-US" sz="2000" b="1" i="1" dirty="0">
                <a:solidFill>
                  <a:srgbClr val="FF0000"/>
                </a:solidFill>
              </a:rPr>
              <a:t>Domestic (Traditional Sales and Service Channels)</a:t>
            </a:r>
            <a:endParaRPr lang="en-IN" sz="2000" b="1" i="1" dirty="0">
              <a:solidFill>
                <a:srgbClr val="FF0000"/>
              </a:solidFill>
            </a:endParaRPr>
          </a:p>
        </p:txBody>
      </p:sp>
      <p:sp>
        <p:nvSpPr>
          <p:cNvPr id="10" name="TextBox 9">
            <a:extLst>
              <a:ext uri="{FF2B5EF4-FFF2-40B4-BE49-F238E27FC236}">
                <a16:creationId xmlns:a16="http://schemas.microsoft.com/office/drawing/2014/main" id="{28358460-8084-B703-4B28-93D244371980}"/>
              </a:ext>
            </a:extLst>
          </p:cNvPr>
          <p:cNvSpPr txBox="1"/>
          <p:nvPr/>
        </p:nvSpPr>
        <p:spPr>
          <a:xfrm>
            <a:off x="198120" y="838416"/>
            <a:ext cx="8458200" cy="5867184"/>
          </a:xfrm>
          <a:prstGeom prst="rect">
            <a:avLst/>
          </a:prstGeom>
          <a:noFill/>
        </p:spPr>
        <p:txBody>
          <a:bodyPr wrap="square">
            <a:spAutoFit/>
          </a:bodyPr>
          <a:lstStyle/>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Sale of produce (Bee Hive) and Value-Added Products in domestic markets and to the mass consumer of value-added products to companies like pharmaceutical, healthcare, cosmetic and food processing companies etc.</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Sale of Bee hives of different species along with Queen Bee and other bees to the farmers and Beekeepers</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Sale of equipment, tools, plant species and other related technology to improve honey production.</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Sales through local retail outlets, bakery and cafeteria to the tourists/ visitors. </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Service charges for providing training to self help groups and individuals keen to undertake apiculture.</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Service charges for holding technology fair, mela and exhibitions to promote bee keeping, bee hive produce and value-added products.</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Service charges for lab testing, certification and quality checks etc. </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Registration and Membership charges to be part of Madhugram network, through which Madhugram will directly/ indirectly source the produce of the members and market it.</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Providing services for pollination to farmers in agriculture and horticulture, especially where the efficiency of the farm produce can be increased manifold.</a:t>
            </a:r>
            <a:endParaRPr lang="en-IN" sz="1400" dirty="0">
              <a:effectLst/>
              <a:ea typeface="Times New Roman" panose="02020603050405020304" pitchFamily="18" charset="0"/>
            </a:endParaRPr>
          </a:p>
          <a:p>
            <a:pPr marL="365125" lvl="1" indent="-365125" algn="just">
              <a:lnSpc>
                <a:spcPct val="150000"/>
              </a:lnSpc>
              <a:spcBef>
                <a:spcPts val="15"/>
              </a:spcBef>
              <a:spcAft>
                <a:spcPts val="0"/>
              </a:spcAft>
              <a:buFont typeface="+mj-lt"/>
              <a:buAutoNum type="alphaLcPeriod"/>
            </a:pPr>
            <a:r>
              <a:rPr lang="en-US" sz="1400" dirty="0">
                <a:effectLst/>
                <a:ea typeface="Times New Roman" panose="02020603050405020304" pitchFamily="18" charset="0"/>
              </a:rPr>
              <a:t>Service charges from tourists and other visitors visiting Madhugram for the purpose of tourism.</a:t>
            </a:r>
            <a:endParaRPr lang="en-IN" sz="1400" dirty="0">
              <a:effectLst/>
              <a:ea typeface="Times New Roman" panose="02020603050405020304" pitchFamily="18" charset="0"/>
            </a:endParaRPr>
          </a:p>
        </p:txBody>
      </p:sp>
    </p:spTree>
    <p:extLst>
      <p:ext uri="{BB962C8B-B14F-4D97-AF65-F5344CB8AC3E}">
        <p14:creationId xmlns:p14="http://schemas.microsoft.com/office/powerpoint/2010/main" val="42402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87D2F3-3F72-57BA-2AA9-E8834B3D68CF}"/>
              </a:ext>
            </a:extLst>
          </p:cNvPr>
          <p:cNvSpPr txBox="1"/>
          <p:nvPr/>
        </p:nvSpPr>
        <p:spPr>
          <a:xfrm>
            <a:off x="201978" y="-30866"/>
            <a:ext cx="8458200" cy="609398"/>
          </a:xfrm>
          <a:prstGeom prst="rect">
            <a:avLst/>
          </a:prstGeom>
          <a:noFill/>
        </p:spPr>
        <p:txBody>
          <a:bodyPr wrap="square">
            <a:spAutoFit/>
          </a:bodyPr>
          <a:lstStyle/>
          <a:p>
            <a:pPr lvl="0">
              <a:lnSpc>
                <a:spcPct val="200000"/>
              </a:lnSpc>
              <a:spcBef>
                <a:spcPts val="15"/>
              </a:spcBef>
              <a:spcAft>
                <a:spcPts val="0"/>
              </a:spcAft>
            </a:pPr>
            <a:r>
              <a:rPr lang="en-US" sz="2000" b="1" i="1" dirty="0">
                <a:solidFill>
                  <a:srgbClr val="FF0000"/>
                </a:solidFill>
              </a:rPr>
              <a:t>2. Domestic (Evolving Sales and Service Channels)</a:t>
            </a:r>
            <a:endParaRPr lang="en-IN" sz="2000" b="1" i="1" dirty="0">
              <a:solidFill>
                <a:srgbClr val="FF0000"/>
              </a:solidFill>
            </a:endParaRPr>
          </a:p>
        </p:txBody>
      </p:sp>
      <p:sp>
        <p:nvSpPr>
          <p:cNvPr id="10" name="TextBox 9">
            <a:extLst>
              <a:ext uri="{FF2B5EF4-FFF2-40B4-BE49-F238E27FC236}">
                <a16:creationId xmlns:a16="http://schemas.microsoft.com/office/drawing/2014/main" id="{28358460-8084-B703-4B28-93D244371980}"/>
              </a:ext>
            </a:extLst>
          </p:cNvPr>
          <p:cNvSpPr txBox="1"/>
          <p:nvPr/>
        </p:nvSpPr>
        <p:spPr>
          <a:xfrm>
            <a:off x="191818" y="1143000"/>
            <a:ext cx="8458200" cy="5255028"/>
          </a:xfrm>
          <a:prstGeom prst="rect">
            <a:avLst/>
          </a:prstGeom>
          <a:noFill/>
        </p:spPr>
        <p:txBody>
          <a:bodyPr wrap="square">
            <a:spAutoFit/>
          </a:bodyPr>
          <a:lstStyle/>
          <a:p>
            <a:pPr marL="355600" lvl="1" indent="-355600"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Sales and service through domestic e-commerce platforms and channels</a:t>
            </a:r>
          </a:p>
          <a:p>
            <a:pPr marL="742950" lvl="2" indent="-285750" algn="just">
              <a:lnSpc>
                <a:spcPct val="150000"/>
              </a:lnSpc>
              <a:spcBef>
                <a:spcPts val="15"/>
              </a:spcBef>
              <a:buFont typeface="Arial" panose="020B0604020202020204" pitchFamily="34" charset="0"/>
              <a:buChar char="•"/>
            </a:pPr>
            <a:r>
              <a:rPr lang="en-US" sz="1400" dirty="0">
                <a:ea typeface="Times New Roman" panose="02020603050405020304" pitchFamily="18" charset="0"/>
              </a:rPr>
              <a:t>D</a:t>
            </a:r>
            <a:r>
              <a:rPr lang="en-US" sz="1400" dirty="0">
                <a:effectLst/>
                <a:ea typeface="Times New Roman" panose="02020603050405020304" pitchFamily="18" charset="0"/>
              </a:rPr>
              <a:t>evelop 24x7 online e-commerce channel that will not only link all the beekeepers to its platform, but also help integrate backward and forward linkages, including linking domain experts who can provide their services to the members/ visitors of the online platform</a:t>
            </a:r>
            <a:endParaRPr lang="en-IN" sz="1400" dirty="0">
              <a:effectLst/>
              <a:ea typeface="Times New Roman" panose="02020603050405020304" pitchFamily="18" charset="0"/>
            </a:endParaRPr>
          </a:p>
          <a:p>
            <a:pPr marL="355600" lvl="1" indent="-355600"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Provide end-to-end contractual services to the mass consumers of the beehive produce</a:t>
            </a:r>
          </a:p>
          <a:p>
            <a:pPr marL="812800" lvl="2" indent="-355600" algn="just">
              <a:lnSpc>
                <a:spcPct val="150000"/>
              </a:lnSpc>
              <a:spcBef>
                <a:spcPts val="15"/>
              </a:spcBef>
              <a:buFont typeface="Arial" panose="020B0604020202020204" pitchFamily="34" charset="0"/>
              <a:buChar char="•"/>
            </a:pPr>
            <a:r>
              <a:rPr lang="en-US" sz="1400" dirty="0">
                <a:ea typeface="Times New Roman" panose="02020603050405020304" pitchFamily="18" charset="0"/>
              </a:rPr>
              <a:t>O</a:t>
            </a:r>
            <a:r>
              <a:rPr lang="en-US" sz="1400" dirty="0">
                <a:effectLst/>
                <a:ea typeface="Times New Roman" panose="02020603050405020304" pitchFamily="18" charset="0"/>
              </a:rPr>
              <a:t>ffer its expertise, trained personnel, rent out its equipment, technology and other intellectual properties created. Offer to manage the entire production cycle, offer diagnostic services, it’s research as well as other resources as required</a:t>
            </a:r>
            <a:endParaRPr lang="en-IN" sz="1400" dirty="0">
              <a:effectLst/>
              <a:ea typeface="Times New Roman" panose="02020603050405020304" pitchFamily="18" charset="0"/>
            </a:endParaRPr>
          </a:p>
          <a:p>
            <a:pPr marL="355600" lvl="1" indent="-355600"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License to use the IPs (Intellectual Properties)</a:t>
            </a:r>
          </a:p>
          <a:p>
            <a:pPr marL="812800" lvl="2" indent="-355600" algn="just">
              <a:lnSpc>
                <a:spcPct val="150000"/>
              </a:lnSpc>
              <a:spcBef>
                <a:spcPts val="15"/>
              </a:spcBef>
              <a:buFont typeface="Arial" panose="020B0604020202020204" pitchFamily="34" charset="0"/>
              <a:buChar char="•"/>
            </a:pPr>
            <a:r>
              <a:rPr lang="en-US" sz="1400" dirty="0">
                <a:ea typeface="Times New Roman" panose="02020603050405020304" pitchFamily="18" charset="0"/>
              </a:rPr>
              <a:t>D</a:t>
            </a:r>
            <a:r>
              <a:rPr lang="en-US" sz="1400" dirty="0">
                <a:effectLst/>
                <a:ea typeface="Times New Roman" panose="02020603050405020304" pitchFamily="18" charset="0"/>
              </a:rPr>
              <a:t>evelop new recipes, new flavors of honey, new-value added products, new processes, standardization techniques etc. through its facilities. Madhugram will train and equip and create franchisee model for the products developed by itself</a:t>
            </a:r>
            <a:endParaRPr lang="en-IN" sz="1600" dirty="0">
              <a:effectLst/>
              <a:ea typeface="Times New Roman" panose="02020603050405020304" pitchFamily="18" charset="0"/>
            </a:endParaRPr>
          </a:p>
          <a:p>
            <a:pPr marL="355600" lvl="1" indent="-355600" algn="just">
              <a:lnSpc>
                <a:spcPct val="150000"/>
              </a:lnSpc>
              <a:spcBef>
                <a:spcPts val="15"/>
              </a:spcBef>
              <a:spcAft>
                <a:spcPts val="0"/>
              </a:spcAft>
              <a:buFont typeface="+mj-lt"/>
              <a:buAutoNum type="alphaLcPeriod"/>
            </a:pPr>
            <a:r>
              <a:rPr lang="en-US" sz="1600" dirty="0">
                <a:effectLst/>
                <a:ea typeface="Times New Roman" panose="02020603050405020304" pitchFamily="18" charset="0"/>
              </a:rPr>
              <a:t>Offer services like drone survey, monitoring and treatments in the area of apiculture  </a:t>
            </a:r>
            <a:endParaRPr lang="en-IN" sz="1600" dirty="0">
              <a:effectLst/>
              <a:ea typeface="Times New Roman" panose="02020603050405020304" pitchFamily="18" charset="0"/>
            </a:endParaRPr>
          </a:p>
        </p:txBody>
      </p:sp>
    </p:spTree>
    <p:extLst>
      <p:ext uri="{BB962C8B-B14F-4D97-AF65-F5344CB8AC3E}">
        <p14:creationId xmlns:p14="http://schemas.microsoft.com/office/powerpoint/2010/main" val="2440521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TotalTime>
  <Words>1479</Words>
  <Application>Microsoft Office PowerPoint</Application>
  <PresentationFormat>On-screen Show (4:3)</PresentationFormat>
  <Paragraphs>132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ekum.org@gmail.com</cp:lastModifiedBy>
  <cp:revision>6</cp:revision>
  <dcterms:created xsi:type="dcterms:W3CDTF">2024-06-05T16:02:37Z</dcterms:created>
  <dcterms:modified xsi:type="dcterms:W3CDTF">2024-06-09T00:54:03Z</dcterms:modified>
</cp:coreProperties>
</file>