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50C"/>
    <a:srgbClr val="F52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5C72-4C41-4278-8D26-8C492093583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C00B9-F79C-4BE2-BA88-5647662D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ml5.js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C00B9-F79C-4BE2-BA88-5647662D4F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C00B9-F79C-4BE2-BA88-5647662D4F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C00B9-F79C-4BE2-BA88-5647662D4F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l5js.org/docs/" TargetMode="External"/><Relationship Id="rId3" Type="http://schemas.openxmlformats.org/officeDocument/2006/relationships/hyperlink" Target="https://neo4j.com/docs/cypher-manual/" TargetMode="External"/><Relationship Id="rId7" Type="http://schemas.openxmlformats.org/officeDocument/2006/relationships/hyperlink" Target="https://p5js.org/reference/" TargetMode="External"/><Relationship Id="rId2" Type="http://schemas.openxmlformats.org/officeDocument/2006/relationships/hyperlink" Target="https://neo4j.com/docs/operations-man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ransfer-learning-for-deep-learning/" TargetMode="External"/><Relationship Id="rId5" Type="http://schemas.openxmlformats.org/officeDocument/2006/relationships/hyperlink" Target="https://neo4j-contrib.github.io/neo4j-apoc-procedures/" TargetMode="External"/><Relationship Id="rId10" Type="http://schemas.openxmlformats.org/officeDocument/2006/relationships/hyperlink" Target="https://www.youtube.com/user/shiffman" TargetMode="External"/><Relationship Id="rId4" Type="http://schemas.openxmlformats.org/officeDocument/2006/relationships/hyperlink" Target="https://medium.com/neo4j/streaming-graph-loading-with-neo4j-and-apoc-triggers-188ed4dd40d5" TargetMode="External"/><Relationship Id="rId9" Type="http://schemas.openxmlformats.org/officeDocument/2006/relationships/hyperlink" Target="https://observablehq.com/@nsthorat/how-to-build-a-teachable-machine-with-tensorflow-js/saf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I</a:t>
            </a:r>
            <a:r>
              <a:rPr lang="en-US" sz="4800" dirty="0" smtClean="0">
                <a:solidFill>
                  <a:srgbClr val="FFFF00"/>
                </a:solidFill>
              </a:rPr>
              <a:t>mage </a:t>
            </a:r>
            <a:r>
              <a:rPr lang="en-US" sz="4800" dirty="0" smtClean="0">
                <a:solidFill>
                  <a:srgbClr val="FFFF00"/>
                </a:solidFill>
              </a:rPr>
              <a:t>Processing using Transfer Learning With Neo4j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2971800" cy="1752600"/>
          </a:xfrm>
        </p:spPr>
        <p:txBody>
          <a:bodyPr/>
          <a:lstStyle/>
          <a:p>
            <a:pPr algn="l"/>
            <a:r>
              <a:rPr lang="en-US" dirty="0" smtClean="0"/>
              <a:t>By-</a:t>
            </a:r>
          </a:p>
          <a:p>
            <a:pPr algn="r"/>
            <a:r>
              <a:rPr lang="en-US" dirty="0" err="1" smtClean="0"/>
              <a:t>Nayan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r>
              <a:rPr lang="en-US" dirty="0" smtClean="0"/>
              <a:t>  </a:t>
            </a:r>
          </a:p>
          <a:p>
            <a:pPr algn="r"/>
            <a:r>
              <a:rPr lang="en-US" dirty="0" smtClean="0"/>
              <a:t>17U03026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References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neo4j.com/docs/operations-manual/</a:t>
            </a:r>
            <a:endParaRPr lang="en-US" sz="2200" dirty="0" smtClean="0"/>
          </a:p>
          <a:p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neo4j.com/docs/cypher-manual/</a:t>
            </a:r>
            <a:endParaRPr lang="en-US" sz="2200" dirty="0" smtClean="0"/>
          </a:p>
          <a:p>
            <a:r>
              <a:rPr lang="en-US" sz="2200" dirty="0">
                <a:hlinkClick r:id="rId4"/>
              </a:rPr>
              <a:t>https://medium.com/neo4j/streaming-graph-loading-with-neo4j-and-apoc-triggers-188ed4dd40d5</a:t>
            </a:r>
            <a:endParaRPr lang="en-US" sz="2200" dirty="0" smtClean="0"/>
          </a:p>
          <a:p>
            <a:r>
              <a:rPr lang="en-US" sz="2200" dirty="0">
                <a:hlinkClick r:id="rId5"/>
              </a:rPr>
              <a:t>https://neo4j-contrib.github.io/neo4j-apoc-procedures</a:t>
            </a:r>
            <a:r>
              <a:rPr lang="en-US" sz="2200" dirty="0" smtClean="0">
                <a:hlinkClick r:id="rId5"/>
              </a:rPr>
              <a:t>/</a:t>
            </a:r>
            <a:endParaRPr lang="en-US" sz="2200" dirty="0" smtClean="0"/>
          </a:p>
          <a:p>
            <a:r>
              <a:rPr lang="en-US" sz="2200" dirty="0">
                <a:hlinkClick r:id="rId6"/>
              </a:rPr>
              <a:t>https://machinelearningmastery.com/transfer-learning-for-deep-learning</a:t>
            </a:r>
            <a:r>
              <a:rPr lang="en-US" sz="2200" dirty="0" smtClean="0">
                <a:hlinkClick r:id="rId6"/>
              </a:rPr>
              <a:t>/</a:t>
            </a:r>
            <a:endParaRPr lang="en-US" sz="2200" dirty="0" smtClean="0"/>
          </a:p>
          <a:p>
            <a:r>
              <a:rPr lang="en-US" sz="2200" dirty="0">
                <a:hlinkClick r:id="rId7"/>
              </a:rPr>
              <a:t>https://p5js.org/reference</a:t>
            </a:r>
            <a:r>
              <a:rPr lang="en-US" sz="2200" dirty="0" smtClean="0">
                <a:hlinkClick r:id="rId7"/>
              </a:rPr>
              <a:t>/</a:t>
            </a:r>
            <a:endParaRPr lang="en-US" sz="2200" dirty="0" smtClean="0"/>
          </a:p>
          <a:p>
            <a:r>
              <a:rPr lang="en-US" sz="2200" dirty="0">
                <a:hlinkClick r:id="rId8"/>
              </a:rPr>
              <a:t>https://ml5js.org/docs</a:t>
            </a:r>
            <a:r>
              <a:rPr lang="en-US" sz="2200" dirty="0" smtClean="0">
                <a:hlinkClick r:id="rId8"/>
              </a:rPr>
              <a:t>/</a:t>
            </a:r>
            <a:endParaRPr lang="en-US" sz="2200" dirty="0" smtClean="0"/>
          </a:p>
          <a:p>
            <a:r>
              <a:rPr lang="en-US" sz="2200" dirty="0">
                <a:hlinkClick r:id="rId9"/>
              </a:rPr>
              <a:t>https://observablehq.com/@</a:t>
            </a:r>
            <a:r>
              <a:rPr lang="en-US" sz="2200" dirty="0" smtClean="0">
                <a:hlinkClick r:id="rId9"/>
              </a:rPr>
              <a:t>nsthorat/how-to-build-a-teachable-machine-with-tensorflow-js/safe</a:t>
            </a:r>
            <a:endParaRPr lang="en-US" sz="2200" dirty="0" smtClean="0"/>
          </a:p>
          <a:p>
            <a:r>
              <a:rPr lang="en-IN" sz="2200" dirty="0">
                <a:hlinkClick r:id="rId10"/>
              </a:rPr>
              <a:t>https://www.youtube.com/user/shiffman</a:t>
            </a:r>
            <a:endParaRPr lang="en-IN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30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91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This project uses a </a:t>
            </a:r>
            <a:r>
              <a:rPr lang="en-US" sz="2800" dirty="0" smtClean="0">
                <a:solidFill>
                  <a:srgbClr val="03C50C"/>
                </a:solidFill>
              </a:rPr>
              <a:t>trained model named “</a:t>
            </a:r>
            <a:r>
              <a:rPr lang="en-US" sz="2800" dirty="0" err="1" smtClean="0">
                <a:solidFill>
                  <a:srgbClr val="03C50C"/>
                </a:solidFill>
              </a:rPr>
              <a:t>Mobilenet</a:t>
            </a:r>
            <a:r>
              <a:rPr lang="en-US" sz="2800" dirty="0" smtClean="0">
                <a:solidFill>
                  <a:srgbClr val="03C50C"/>
                </a:solidFill>
              </a:rPr>
              <a:t>” </a:t>
            </a:r>
            <a:r>
              <a:rPr lang="en-US" sz="2800" dirty="0" smtClean="0"/>
              <a:t>, extracts it till last layer(with the help of ml5.js library) and then the model is trained with a set of images that we provide , this method is knows as </a:t>
            </a:r>
            <a:r>
              <a:rPr lang="en-US" sz="2800" dirty="0" smtClean="0">
                <a:solidFill>
                  <a:srgbClr val="03C50C"/>
                </a:solidFill>
              </a:rPr>
              <a:t>transfer learning(</a:t>
            </a:r>
            <a:r>
              <a:rPr lang="en-US" sz="2800" dirty="0">
                <a:solidFill>
                  <a:srgbClr val="03C50C"/>
                </a:solidFill>
              </a:rPr>
              <a:t>feature-representation-transfer</a:t>
            </a:r>
            <a:r>
              <a:rPr lang="en-US" sz="2800" dirty="0" smtClean="0">
                <a:solidFill>
                  <a:srgbClr val="03C50C"/>
                </a:solidFill>
              </a:rPr>
              <a:t>)</a:t>
            </a:r>
            <a:r>
              <a:rPr lang="en-US" sz="2800" dirty="0" smtClean="0"/>
              <a:t> . The images used to train the model are stored in the hard drive , there location and label associated with it is stored in the </a:t>
            </a:r>
            <a:r>
              <a:rPr lang="en-US" sz="2800" dirty="0" err="1" smtClean="0">
                <a:solidFill>
                  <a:srgbClr val="03C50C"/>
                </a:solidFill>
              </a:rPr>
              <a:t>nosql</a:t>
            </a:r>
            <a:r>
              <a:rPr lang="en-US" sz="2800" dirty="0" smtClean="0">
                <a:solidFill>
                  <a:srgbClr val="03C50C"/>
                </a:solidFill>
              </a:rPr>
              <a:t> database software named </a:t>
            </a:r>
            <a:r>
              <a:rPr lang="en-US" sz="2800" dirty="0" smtClean="0">
                <a:solidFill>
                  <a:srgbClr val="03C50C"/>
                </a:solidFill>
              </a:rPr>
              <a:t>Neo4j</a:t>
            </a:r>
            <a:r>
              <a:rPr lang="en-US" sz="2800" dirty="0" smtClean="0"/>
              <a:t> </a:t>
            </a:r>
            <a:r>
              <a:rPr lang="en-US" sz="2800" dirty="0" smtClean="0"/>
              <a:t>with the type of image captured. I have also included node.js which allows </a:t>
            </a:r>
            <a:r>
              <a:rPr lang="en-US" sz="2800" dirty="0" smtClean="0">
                <a:solidFill>
                  <a:srgbClr val="03C50C"/>
                </a:solidFill>
              </a:rPr>
              <a:t>socketing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57600" y="359306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38600" y="359306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359306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59306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0" y="359306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6200" y="359306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427886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14800" y="427886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427886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43500" y="4278868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19800" y="2907268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Logits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3897868"/>
            <a:ext cx="1295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4246602"/>
            <a:ext cx="115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Mobilenet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25033" y="42672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91400" y="2907268"/>
            <a:ext cx="1306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Probability ,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Label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9408" y="3865602"/>
            <a:ext cx="9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Softmax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>
            <a:off x="6439408" y="4888468"/>
            <a:ext cx="1256792" cy="12192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6248400" y="6183868"/>
            <a:ext cx="1894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KNN-Classification</a:t>
            </a:r>
          </a:p>
        </p:txBody>
      </p:sp>
      <p:sp>
        <p:nvSpPr>
          <p:cNvPr id="1025" name="Rounded Rectangle 1024"/>
          <p:cNvSpPr/>
          <p:nvPr/>
        </p:nvSpPr>
        <p:spPr>
          <a:xfrm>
            <a:off x="3657600" y="1886635"/>
            <a:ext cx="1295400" cy="704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/>
          <p:cNvSpPr/>
          <p:nvPr/>
        </p:nvSpPr>
        <p:spPr>
          <a:xfrm>
            <a:off x="3886200" y="2038290"/>
            <a:ext cx="805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ml5.js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57600" y="134035"/>
            <a:ext cx="1295400" cy="704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657600" y="990600"/>
            <a:ext cx="1295400" cy="704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0" y="304800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Node.js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6200" y="1123890"/>
            <a:ext cx="6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p5.js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Existing Problem and Gap in recent Model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599"/>
            <a:ext cx="89154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only method provided by ml5 library to retain the data of the trained model is to download a JSON file the load it the next time you run the program. </a:t>
            </a:r>
          </a:p>
          <a:p>
            <a:pPr marL="0" indent="0">
              <a:buNone/>
            </a:pPr>
            <a:r>
              <a:rPr lang="en-US" sz="2000" dirty="0" smtClean="0"/>
              <a:t>In this project the images get stored , Neo4j stores where the image is stored and the labels associated with it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7030A0"/>
                </a:solidFill>
              </a:rPr>
              <a:t>I have a data set that I can use to train other models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If program faults in between </a:t>
            </a:r>
            <a:r>
              <a:rPr lang="en-US" sz="2000" dirty="0" smtClean="0">
                <a:solidFill>
                  <a:srgbClr val="7030A0"/>
                </a:solidFill>
              </a:rPr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data is not lost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I can delete /remove unnecessary task domain.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4719935"/>
            <a:ext cx="1812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Why Neo4j :-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226784"/>
            <a:ext cx="810889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S</a:t>
            </a:r>
            <a:r>
              <a:rPr lang="en-US" sz="1600" dirty="0" smtClean="0">
                <a:solidFill>
                  <a:srgbClr val="7030A0"/>
                </a:solidFill>
              </a:rPr>
              <a:t>chema-free </a:t>
            </a:r>
            <a:r>
              <a:rPr lang="en-US" sz="1600" dirty="0">
                <a:solidFill>
                  <a:srgbClr val="7030A0"/>
                </a:solidFill>
              </a:rPr>
              <a:t>and </a:t>
            </a:r>
            <a:r>
              <a:rPr lang="en-US" sz="1600" dirty="0" smtClean="0">
                <a:solidFill>
                  <a:srgbClr val="7030A0"/>
                </a:solidFill>
              </a:rPr>
              <a:t>schema-optional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Index-free adjacency shortens read time and </a:t>
            </a:r>
            <a:r>
              <a:rPr lang="en-US" sz="1600" b="1" dirty="0">
                <a:solidFill>
                  <a:srgbClr val="7030A0"/>
                </a:solidFill>
              </a:rPr>
              <a:t>gets </a:t>
            </a:r>
            <a:r>
              <a:rPr lang="en-US" sz="1600" b="1" dirty="0" smtClean="0">
                <a:solidFill>
                  <a:srgbClr val="7030A0"/>
                </a:solidFill>
              </a:rPr>
              <a:t>better</a:t>
            </a:r>
            <a:r>
              <a:rPr lang="en-US" sz="1600" dirty="0">
                <a:solidFill>
                  <a:srgbClr val="7030A0"/>
                </a:solidFill>
              </a:rPr>
              <a:t> as </a:t>
            </a:r>
            <a:r>
              <a:rPr lang="en-US" sz="1600" dirty="0" smtClean="0">
                <a:solidFill>
                  <a:srgbClr val="7030A0"/>
                </a:solidFill>
              </a:rPr>
              <a:t>data grows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7030A0"/>
                </a:solidFill>
              </a:rPr>
              <a:t>Flexibility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7030A0"/>
                </a:solidFill>
              </a:rPr>
              <a:t>Compressed </a:t>
            </a:r>
            <a:r>
              <a:rPr lang="en-US" sz="1600" dirty="0">
                <a:solidFill>
                  <a:srgbClr val="7030A0"/>
                </a:solidFill>
              </a:rPr>
              <a:t>storage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7030A0"/>
                </a:solidFill>
              </a:rPr>
              <a:t>Triggers (not used)</a:t>
            </a:r>
          </a:p>
        </p:txBody>
      </p:sp>
    </p:spTree>
    <p:extLst>
      <p:ext uri="{BB962C8B-B14F-4D97-AF65-F5344CB8AC3E}">
        <p14:creationId xmlns:p14="http://schemas.microsoft.com/office/powerpoint/2010/main" val="23908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Methodology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web page turns the web cam on , starts loading image to the page , the user is given option to add the image to train the model , the user designs the label and the category it falls in i.e. person , animal or other (The categories can be increased). Every time the user adds a image, the image gets saved , </a:t>
            </a:r>
            <a:r>
              <a:rPr lang="en-US" sz="2800" dirty="0" smtClean="0">
                <a:solidFill>
                  <a:srgbClr val="03C50C"/>
                </a:solidFill>
              </a:rPr>
              <a:t>Neo4j hold the location of image , its label and creates a relationship to the node it is related to. The Ml5.js library assists in extracting the features of a trained model named “</a:t>
            </a:r>
            <a:r>
              <a:rPr lang="en-US" sz="2800" dirty="0" err="1" smtClean="0">
                <a:solidFill>
                  <a:srgbClr val="03C50C"/>
                </a:solidFill>
              </a:rPr>
              <a:t>Mobilenet</a:t>
            </a:r>
            <a:r>
              <a:rPr lang="en-US" sz="2800" dirty="0" smtClean="0">
                <a:solidFill>
                  <a:srgbClr val="03C50C"/>
                </a:solidFill>
              </a:rPr>
              <a:t>”. </a:t>
            </a:r>
            <a:r>
              <a:rPr lang="en-US" sz="2800" dirty="0" smtClean="0"/>
              <a:t>The feature </a:t>
            </a:r>
            <a:r>
              <a:rPr lang="en-US" sz="2800" dirty="0" err="1" smtClean="0"/>
              <a:t>extracter</a:t>
            </a:r>
            <a:r>
              <a:rPr lang="en-US" sz="2800" dirty="0" smtClean="0"/>
              <a:t> object has a function </a:t>
            </a:r>
            <a:r>
              <a:rPr lang="en-US" sz="2800" dirty="0" smtClean="0">
                <a:solidFill>
                  <a:srgbClr val="03C50C"/>
                </a:solidFill>
              </a:rPr>
              <a:t>infer() </a:t>
            </a:r>
            <a:r>
              <a:rPr lang="en-US" sz="2800" dirty="0" smtClean="0"/>
              <a:t>that return a </a:t>
            </a:r>
            <a:r>
              <a:rPr lang="en-US" sz="2800" dirty="0" err="1" smtClean="0"/>
              <a:t>logits</a:t>
            </a:r>
            <a:r>
              <a:rPr lang="en-US" sz="2800" dirty="0" smtClean="0"/>
              <a:t> i.e. </a:t>
            </a:r>
            <a:r>
              <a:rPr lang="en-US" sz="2800" dirty="0" smtClean="0">
                <a:solidFill>
                  <a:srgbClr val="7030A0"/>
                </a:solidFill>
              </a:rPr>
              <a:t>“sematic fingerprint” </a:t>
            </a:r>
            <a:r>
              <a:rPr lang="en-US" sz="2800" dirty="0" smtClean="0"/>
              <a:t>of the image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5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3C50C"/>
                </a:solidFill>
              </a:rPr>
              <a:t>These </a:t>
            </a:r>
            <a:r>
              <a:rPr lang="en-US" sz="2800" dirty="0" err="1" smtClean="0">
                <a:solidFill>
                  <a:srgbClr val="03C50C"/>
                </a:solidFill>
              </a:rPr>
              <a:t>logits</a:t>
            </a:r>
            <a:r>
              <a:rPr lang="en-US" sz="2800" dirty="0" smtClean="0">
                <a:solidFill>
                  <a:srgbClr val="03C50C"/>
                </a:solidFill>
              </a:rPr>
              <a:t> are send to the KNN-Classifier object with the label of the image using </a:t>
            </a:r>
            <a:r>
              <a:rPr lang="en-US" sz="2800" dirty="0" err="1" smtClean="0">
                <a:solidFill>
                  <a:srgbClr val="03C50C"/>
                </a:solidFill>
              </a:rPr>
              <a:t>addExample</a:t>
            </a:r>
            <a:r>
              <a:rPr lang="en-US" sz="2800" dirty="0" smtClean="0">
                <a:solidFill>
                  <a:srgbClr val="03C50C"/>
                </a:solidFill>
              </a:rPr>
              <a:t> function </a:t>
            </a:r>
            <a:r>
              <a:rPr lang="en-US" sz="2800" dirty="0" smtClean="0"/>
              <a:t>. The P5.js library provides a draw function that loops for ever in which a </a:t>
            </a:r>
            <a:r>
              <a:rPr lang="en-US" sz="2800" dirty="0" err="1" smtClean="0"/>
              <a:t>knn</a:t>
            </a:r>
            <a:r>
              <a:rPr lang="en-US" sz="2800" dirty="0" smtClean="0"/>
              <a:t> classification function </a:t>
            </a:r>
            <a:r>
              <a:rPr lang="en-US" sz="2800" dirty="0" smtClean="0"/>
              <a:t>runs, </a:t>
            </a:r>
            <a:r>
              <a:rPr lang="en-US" sz="2800" dirty="0" smtClean="0"/>
              <a:t>it takes the image from webcam returns the label it predicts for the object  and using P5.js the label is displayed on the video.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value of </a:t>
            </a:r>
            <a:r>
              <a:rPr lang="en-US" sz="2800" dirty="0">
                <a:solidFill>
                  <a:srgbClr val="03C50C"/>
                </a:solidFill>
              </a:rPr>
              <a:t>K is set to default that is 3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Inductive Transfer Learning setting and </a:t>
            </a:r>
            <a:r>
              <a:rPr lang="en-US" sz="2800" dirty="0" smtClean="0">
                <a:solidFill>
                  <a:srgbClr val="7030A0"/>
                </a:solidFill>
              </a:rPr>
              <a:t>Feature-representation-transfer approach.</a:t>
            </a:r>
          </a:p>
        </p:txBody>
      </p:sp>
    </p:spTree>
    <p:extLst>
      <p:ext uri="{BB962C8B-B14F-4D97-AF65-F5344CB8AC3E}">
        <p14:creationId xmlns:p14="http://schemas.microsoft.com/office/powerpoint/2010/main" val="425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ScreenShots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2CEE4DF-C706-430B-AA98-533CE93E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" y="1490663"/>
            <a:ext cx="9081346" cy="51082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910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E74FE55-4352-44A3-AC99-6E5E5DBC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33" y="3505200"/>
            <a:ext cx="5799667" cy="3262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A781AC-F519-42D7-8A67-76373D6A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5799667" cy="3262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8133" y="5257800"/>
            <a:ext cx="31326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Conclusion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</a:t>
            </a:r>
            <a:r>
              <a:rPr lang="en-US" dirty="0" smtClean="0">
                <a:solidFill>
                  <a:srgbClr val="03C50C"/>
                </a:solidFill>
              </a:rPr>
              <a:t>provides an alternative </a:t>
            </a:r>
            <a:r>
              <a:rPr lang="en-US" dirty="0" smtClean="0"/>
              <a:t>to store data of a teachable machine which can be used by other teachable machine , images are </a:t>
            </a:r>
            <a:r>
              <a:rPr lang="en-US" dirty="0" smtClean="0">
                <a:solidFill>
                  <a:srgbClr val="03C50C"/>
                </a:solidFill>
              </a:rPr>
              <a:t>classified using </a:t>
            </a:r>
            <a:r>
              <a:rPr lang="en-US" dirty="0" err="1" smtClean="0">
                <a:solidFill>
                  <a:srgbClr val="03C50C"/>
                </a:solidFill>
              </a:rPr>
              <a:t>knn-classificaton</a:t>
            </a:r>
            <a:r>
              <a:rPr lang="en-US" dirty="0" smtClean="0"/>
              <a:t> method on the </a:t>
            </a:r>
            <a:r>
              <a:rPr lang="en-US" dirty="0" smtClean="0">
                <a:solidFill>
                  <a:srgbClr val="03C50C"/>
                </a:solidFill>
              </a:rPr>
              <a:t>features extracted from </a:t>
            </a:r>
            <a:r>
              <a:rPr lang="en-US" dirty="0" err="1" smtClean="0">
                <a:solidFill>
                  <a:srgbClr val="03C50C"/>
                </a:solidFill>
              </a:rPr>
              <a:t>Mobilenet</a:t>
            </a:r>
            <a:r>
              <a:rPr lang="en-US" dirty="0" smtClean="0">
                <a:solidFill>
                  <a:srgbClr val="03C50C"/>
                </a:solidFill>
              </a:rPr>
              <a:t>. </a:t>
            </a:r>
            <a:endParaRPr lang="en-US" dirty="0">
              <a:solidFill>
                <a:srgbClr val="03C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1956</TotalTime>
  <Words>506</Words>
  <Application>Microsoft Office PowerPoint</Application>
  <PresentationFormat>On-screen Show (4:3)</PresentationFormat>
  <Paragraphs>51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Image Processing using Transfer Learning With Neo4j</vt:lpstr>
      <vt:lpstr>Introduction</vt:lpstr>
      <vt:lpstr>PowerPoint Presentation</vt:lpstr>
      <vt:lpstr>Existing Problem and Gap in recent Model</vt:lpstr>
      <vt:lpstr>Methodology</vt:lpstr>
      <vt:lpstr>PowerPoint Presentation</vt:lpstr>
      <vt:lpstr>ScreenShots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7</dc:creator>
  <cp:lastModifiedBy>win 7</cp:lastModifiedBy>
  <cp:revision>47</cp:revision>
  <dcterms:created xsi:type="dcterms:W3CDTF">2006-08-16T00:00:00Z</dcterms:created>
  <dcterms:modified xsi:type="dcterms:W3CDTF">2019-04-09T17:13:10Z</dcterms:modified>
</cp:coreProperties>
</file>