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Bilbo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E07FAE-43E7-4ADF-8711-566BB7D9F719}">
  <a:tblStyle styleId="{52E07FAE-43E7-4ADF-8711-566BB7D9F7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ilb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468066c4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468066c48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468066c48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f468066c48_1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468066c48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f468066c48_1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468066c4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f468066c48_1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468066c48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f468066c48_1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468066c48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468066c48_1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478930c82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478930c82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478930c8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478930c8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478930c82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478930c82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478930c82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478930c8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478930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478930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468066c48_1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f468066c4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f468066c48_1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478930c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478930c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478930c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478930c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478930c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478930c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478930c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478930c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468066c4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f468066c48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68066c4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468066c48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468066c4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f468066c48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468066c4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f468066c48_1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68066c4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f468066c48_1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68066c48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f468066c48_1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468066c4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f468066c48_1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holar.google.com/" TargetMode="External"/><Relationship Id="rId4" Type="http://schemas.openxmlformats.org/officeDocument/2006/relationships/hyperlink" Target="https://www.geeksforgeeks.org" TargetMode="External"/><Relationship Id="rId5" Type="http://schemas.openxmlformats.org/officeDocument/2006/relationships/hyperlink" Target="https://www.kaggl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lgerian"/>
              <a:buNone/>
            </a:pPr>
            <a:r>
              <a:rPr b="1" lang="en" sz="36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HOUSE PRICE PREDICTION </a:t>
            </a:r>
            <a:r>
              <a:rPr b="1" lang="en" sz="36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SYSTEM</a:t>
            </a:r>
            <a:endParaRPr b="1" sz="36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30" name="Google Shape;13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371" y="1200150"/>
            <a:ext cx="6029257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457189" y="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Product backlog</a:t>
            </a:r>
            <a:endParaRPr/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457206" y="845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{52E07FAE-43E7-4ADF-8711-566BB7D9F719}</a:tableStyleId>
              </a:tblPr>
              <a:tblGrid>
                <a:gridCol w="442400"/>
                <a:gridCol w="3456375"/>
                <a:gridCol w="43308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Story</a:t>
                      </a:r>
                      <a:endParaRPr b="1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Description</a:t>
                      </a:r>
                      <a:endParaRPr b="1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data scientist, I want to encode categorical variables. 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 encoding techniques (One-hot, Label Encoding) to categorical features.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select the most relevant features for the model.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feature selection (using correlation matrices, statistical methods, etc.).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the system to provide an initial baseline prediction. 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a simple baseline model (e.g., Linear Regression) for house price prediction.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evaluate model performance effectively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 evaluation metrics (e.g., MAE, RMSE, R-squared).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data scientist, I want to compare different algorithms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and compare multiple models (e.g., Decision Tree, Random Forest, SVR).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visualize model performance for better understanding. 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Visualize results using plots (e.g., error distributions, feature importance).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improve model accuracy. 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Tune hyperparameters using techniques like Grid Search or Random Search.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457200" y="-5969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Product backlog</a:t>
            </a:r>
            <a:endParaRPr/>
          </a:p>
        </p:txBody>
      </p:sp>
      <p:graphicFrame>
        <p:nvGraphicFramePr>
          <p:cNvPr id="192" name="Google Shape;192;p35"/>
          <p:cNvGraphicFramePr/>
          <p:nvPr/>
        </p:nvGraphicFramePr>
        <p:xfrm>
          <a:off x="457189" y="742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{52E07FAE-43E7-4ADF-8711-566BB7D9F719}</a:tableStyleId>
              </a:tblPr>
              <a:tblGrid>
                <a:gridCol w="442400"/>
                <a:gridCol w="3312375"/>
                <a:gridCol w="44748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Story</a:t>
                      </a:r>
                      <a:endParaRPr b="1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Description</a:t>
                      </a:r>
                      <a:endParaRPr b="1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As a data scientist, I want to avoid overfitting for a more general model.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cross-validation and/or regularization techniques.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ensure the final model performs optimally. 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the final model on the entire dataset.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data scientist, I want to assess the model on unseen data. 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Evaluate the final model on a test dataset.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the model to be ready for deployment.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Save the trained model in a format suitable for deployment (e.g., pickle file).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document the findings and approach.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detailed documentation explaining the model, its features, and performance.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As a researcher, I want to review literature for the final report. 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Perform a literature review for related works and methodologies on house price prediction models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1"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present the results clearly.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 a final presentation and report summarizing the project's outcomes and results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Burndown chart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SET</a:t>
            </a:r>
            <a:endParaRPr/>
          </a:p>
        </p:txBody>
      </p:sp>
      <p:pic>
        <p:nvPicPr>
          <p:cNvPr id="204" name="Google Shape;204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3229"/>
            <a:ext cx="8229600" cy="361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Source: </a:t>
            </a:r>
            <a:endParaRPr b="1" sz="1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The data was sourced from Kaggle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contains 2,919 rows and 13 columns.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Attributes</a:t>
            </a:r>
            <a:endParaRPr b="1" sz="1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Numeric attributes: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`Id`, `MSSubClass`, `LotArea`, `OverallCond`, `YearBuilt`, `YearRemodAdd`, `BsmtFinSF2`, `TotalBsmtSF`,`SalePrice`. 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 Categorical attributes: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`MSZoning`, `LotConfig`, `BldgType`, `Exterior1st`.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9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Convert categorical data to numeric values for model compatibility.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Removed or filled missing data to ensure data quality.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Visualized feature relationships to guide model development.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5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5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Categorical Data Conversion</a:t>
            </a:r>
            <a:endParaRPr b="1" sz="395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to Numeric</a:t>
            </a:r>
            <a:endParaRPr b="1" i="1" sz="17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Overview: Machine learning models require numeric data.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Action Taken: Converted categorical features like `MSZoning`, `BldgType`, etc., into numeric values using One-Hot Encoding.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Impact: This conversion allows the model to process and learn from the data effectively, ensuring better accuracy and compatibility.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b="1" lang="en" sz="435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Handling</a:t>
            </a:r>
            <a:r>
              <a:rPr b="1" lang="en" sz="435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 missing values  </a:t>
            </a:r>
            <a:r>
              <a:rPr b="1" lang="en" sz="24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                                                        </a:t>
            </a:r>
            <a:endParaRPr b="1" sz="27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Addressing Missing Data</a:t>
            </a:r>
            <a:endParaRPr i="1" sz="17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Overview: Missing data can lead to inaccuracies in model predictions.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Action Taken: Filled missing values in the `SalePrice` column with the mean value and removed rows with remaining missing values.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impact: Ensured that the dataset is clean and reliable, which is crucial for training an accurate machine learning model.</a:t>
            </a:r>
            <a:endParaRPr b="1" i="1" sz="21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5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Visualization</a:t>
            </a:r>
            <a:endParaRPr sz="3950"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of Data Relationship</a:t>
            </a:r>
            <a:endParaRPr i="1" sz="17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Overview: Understanding feature relationships is key to effective model development.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Action Taken: Used heatmaps and bar plots to visualize correlations and distributions of features.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Impact: Identified key features that significantly influence house prices, guiding the model development and improving prediction accuracy.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Model selection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Support Vector Regressor (SVR)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Handles non-linear relationships using kernel functions.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Advantage 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Effective for high-dimensional data.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Random Forest Regressor (RFR)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Uses an ensemble of decision trees for improved accuracy and reduced overfitting.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Robust to diverse and complex datasets.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8260"/>
              <a:buFont typeface="Algerian"/>
              <a:buNone/>
            </a:pPr>
            <a:r>
              <a:rPr b="1" lang="en" sz="46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Presented BY</a:t>
            </a:r>
            <a:endParaRPr b="1" sz="46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66666"/>
              <a:buFont typeface="Algerian"/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" sz="2800">
                <a:latin typeface="Algerian"/>
                <a:ea typeface="Algerian"/>
                <a:cs typeface="Algerian"/>
                <a:sym typeface="Algerian"/>
              </a:rPr>
              <a:t>Pooja Ashual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" sz="2800">
                <a:latin typeface="Algerian"/>
                <a:ea typeface="Algerian"/>
                <a:cs typeface="Algerian"/>
                <a:sym typeface="Algerian"/>
              </a:rPr>
              <a:t> Nayana Narayanan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" sz="2800">
                <a:latin typeface="Algerian"/>
                <a:ea typeface="Algerian"/>
                <a:cs typeface="Algerian"/>
                <a:sym typeface="Algerian"/>
              </a:rPr>
              <a:t>Prajith Prakash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Model selection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Linear Regression (LR)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Purpose 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Models linear relationships between features and target variable.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Simple and interpretable, provides clear feature impact insights.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We aim to utilize advanced machine learning algorithms, such as Random Forest and SVM, to capture the complex factors that influence property values.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For house price prediction, Random Forest Regression generally offers superior performance .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By focusing on key features like location, size, and market trends, our goal is to create a robust and accurate tool that can assist stakeholders in making informed real estate decisions.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References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https://scholar.google.com/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https://www.geeksforgeeks.org</a:t>
            </a:r>
            <a:r>
              <a:rPr lang="en" sz="1800"/>
              <a:t>/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https://www.kaggle.com/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388800" y="1682601"/>
            <a:ext cx="8229600" cy="196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8260"/>
              <a:buFont typeface="Algerian"/>
              <a:buNone/>
            </a:pPr>
            <a:r>
              <a:t/>
            </a:r>
            <a:endParaRPr b="1" sz="46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8260"/>
              <a:buFont typeface="Algerian"/>
              <a:buNone/>
            </a:pPr>
            <a:r>
              <a:rPr b="1" lang="en" sz="46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b="1" sz="46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66666"/>
              <a:buFont typeface="Algerian"/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lgerian"/>
              <a:buNone/>
            </a:pPr>
            <a:r>
              <a:t/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0632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Literature Review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Product Backlog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Data Processing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Model Selection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">
                <a:latin typeface="Algerian"/>
                <a:ea typeface="Algerian"/>
                <a:cs typeface="Algerian"/>
                <a:sym typeface="Algeri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0471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" sz="2450"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develop a machine learning model that accurately predicts house prices based on various property features such as location, size, and amenities.</a:t>
            </a:r>
            <a:endParaRPr b="1"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471" lvl="0" marL="3429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" sz="2450">
                <a:latin typeface="Times New Roman"/>
                <a:ea typeface="Times New Roman"/>
                <a:cs typeface="Times New Roman"/>
                <a:sym typeface="Times New Roman"/>
              </a:rPr>
              <a:t>Predicting house prices is critical for buyers, sellers, and real estate agents to make informed decisions, especially in fluctuating housing markets.</a:t>
            </a:r>
            <a:endParaRPr sz="2450"/>
          </a:p>
          <a:p>
            <a:pPr indent="-205105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221600"/>
            <a:ext cx="4038600" cy="334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LITERATURE REVIEW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951570"/>
            <a:ext cx="8229600" cy="41044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34290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1" lang="en" sz="5200" u="sng">
                <a:latin typeface="Times New Roman"/>
                <a:ea typeface="Times New Roman"/>
                <a:cs typeface="Times New Roman"/>
                <a:sym typeface="Times New Roman"/>
              </a:rPr>
              <a:t>Paper 1: </a:t>
            </a:r>
            <a:r>
              <a:rPr b="1" lang="en" sz="5200">
                <a:latin typeface="Times New Roman"/>
                <a:ea typeface="Times New Roman"/>
                <a:cs typeface="Times New Roman"/>
                <a:sym typeface="Times New Roman"/>
              </a:rPr>
              <a:t>House Price Prediction with Statistical Analysis in Support Vector Machine Learning for Regression Estimation“</a:t>
            </a:r>
            <a:endParaRPr sz="5200"/>
          </a:p>
          <a:p>
            <a:pPr indent="-323850" lvl="0" marL="34290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1" lang="en" sz="5200" u="sng">
                <a:latin typeface="Times New Roman"/>
                <a:ea typeface="Times New Roman"/>
                <a:cs typeface="Times New Roman"/>
                <a:sym typeface="Times New Roman"/>
              </a:rPr>
              <a:t>Authors: </a:t>
            </a:r>
            <a:r>
              <a:rPr b="1" lang="en" sz="5200">
                <a:latin typeface="Times New Roman"/>
                <a:ea typeface="Times New Roman"/>
                <a:cs typeface="Times New Roman"/>
                <a:sym typeface="Times New Roman"/>
              </a:rPr>
              <a:t>Sachin Verma, Suruchi Pandey, and Om Prakash Verma</a:t>
            </a:r>
            <a:endParaRPr sz="5200"/>
          </a:p>
          <a:p>
            <a:pPr indent="-323850" lvl="0" marL="34290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1" lang="en" sz="5200" u="sng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b="1" lang="en" sz="5200">
                <a:latin typeface="Times New Roman"/>
                <a:ea typeface="Times New Roman"/>
                <a:cs typeface="Times New Roman"/>
                <a:sym typeface="Times New Roman"/>
              </a:rPr>
              <a:t>: The paper focuses on predicting house prices using a combination of statistical analysis and Support Vector Machine (SVM) learning methods.</a:t>
            </a:r>
            <a:endParaRPr sz="5200"/>
          </a:p>
          <a:p>
            <a:pPr indent="-323850" lvl="0" marL="34290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1" lang="en" sz="5200" u="sng"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sz="5200"/>
          </a:p>
          <a:p>
            <a:pPr indent="-323850" lvl="0" marL="34290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" sz="5200">
                <a:latin typeface="Times New Roman"/>
                <a:ea typeface="Times New Roman"/>
                <a:cs typeface="Times New Roman"/>
                <a:sym typeface="Times New Roman"/>
              </a:rPr>
              <a:t> The authors apply regression techniques within SVM to estimate house prices based on various features such as location, size, and amenities.</a:t>
            </a:r>
            <a:endParaRPr sz="5200"/>
          </a:p>
          <a:p>
            <a:pPr indent="-323850" lvl="0" marL="34290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" sz="5200">
                <a:latin typeface="Times New Roman"/>
                <a:ea typeface="Times New Roman"/>
                <a:cs typeface="Times New Roman"/>
                <a:sym typeface="Times New Roman"/>
              </a:rPr>
              <a:t> They compare the performance of SVM with other machine learning models and statistical methods, demonstrating the effectiveness of SVM for this task.</a:t>
            </a:r>
            <a:endParaRPr sz="5200"/>
          </a:p>
          <a:p>
            <a:pPr indent="-323850" lvl="0" marL="34290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" sz="5200">
                <a:latin typeface="Times New Roman"/>
                <a:ea typeface="Times New Roman"/>
                <a:cs typeface="Times New Roman"/>
                <a:sym typeface="Times New Roman"/>
              </a:rPr>
              <a:t> The study highlights the importance of feature selection and data preprocessing in improving prediction accuracy</a:t>
            </a: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5200"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LITERATURE REVIEW</a:t>
            </a:r>
            <a:endParaRPr b="1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7200" y="897576"/>
            <a:ext cx="8229600" cy="40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2740" lvl="0" marL="342900" rtl="0" algn="l">
              <a:lnSpc>
                <a:spcPct val="170000"/>
              </a:lnSpc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Paper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2: "House Price Prediction using a Machine Learning Model: A Survey of Literature"</a:t>
            </a:r>
            <a:endParaRPr sz="1200"/>
          </a:p>
          <a:p>
            <a:pPr indent="-332740" lvl="0" marL="342900" rtl="0" algn="l">
              <a:lnSpc>
                <a:spcPct val="170000"/>
              </a:lnSpc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Authors: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Nor Hamizah Zulkifley, Shuzlina Abdul Rahman, Nor Hasbiah Ubaidullah, Ismail Ibrahim</a:t>
            </a:r>
            <a:endParaRPr sz="1200"/>
          </a:p>
          <a:p>
            <a:pPr indent="-332740" lvl="0" marL="342900" rtl="0" algn="l">
              <a:lnSpc>
                <a:spcPct val="170000"/>
              </a:lnSpc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The paper reviews various machine learning models used for predicting house prices, with a focus on identifying the most effective models and key predictive attributes.</a:t>
            </a:r>
            <a:endParaRPr sz="1200"/>
          </a:p>
          <a:p>
            <a:pPr indent="-332740" lvl="0" marL="342900" rtl="0" algn="l">
              <a:lnSpc>
                <a:spcPct val="170000"/>
              </a:lnSpc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sz="1200"/>
          </a:p>
          <a:p>
            <a:pPr indent="-275590" lvl="1" marL="742950" rtl="0" algn="l">
              <a:lnSpc>
                <a:spcPct val="170000"/>
              </a:lnSpc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The authors analyze different machine learning models like Artificial Neural Network (ANN), Support Vector Regression (SVR), and XGBoost, assessing their efficiency in predicting house prices.</a:t>
            </a:r>
            <a:endParaRPr sz="1200"/>
          </a:p>
          <a:p>
            <a:pPr indent="-275590" lvl="1" marL="742950" rtl="0" algn="l">
              <a:lnSpc>
                <a:spcPct val="170000"/>
              </a:lnSpc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They emphasize the importance of locational, structural, and neighborhood attributes in determining house prices.</a:t>
            </a:r>
            <a:endParaRPr sz="1200"/>
          </a:p>
          <a:p>
            <a:pPr indent="-275590" lvl="1" marL="742950" rtl="0" algn="l">
              <a:lnSpc>
                <a:spcPct val="170000"/>
              </a:lnSpc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The study aims to assist stakeholders in the real estate market by highlighting the best models and key attributes for accurate house price prediction.</a:t>
            </a:r>
            <a:endParaRPr sz="1200"/>
          </a:p>
          <a:p>
            <a:pPr indent="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7200" y="965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LITERATURE REVIEW</a:t>
            </a:r>
            <a:endParaRPr b="1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57200" y="897575"/>
            <a:ext cx="8379900" cy="408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655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Paper 1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: HOUSE PRICE PREDICTION USING MACHINE LEARNING</a:t>
            </a:r>
            <a:endParaRPr sz="1200"/>
          </a:p>
          <a:p>
            <a:pPr indent="-33655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DR .S . LALITHAKUMARI  </a:t>
            </a:r>
            <a:endParaRPr sz="1200"/>
          </a:p>
          <a:p>
            <a:pPr indent="-33655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To build a model that can predict the price of houses based on various features such as location, size, and amenities.</a:t>
            </a:r>
            <a:endParaRPr sz="1200"/>
          </a:p>
          <a:p>
            <a:pPr indent="-33655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sz="1200"/>
          </a:p>
          <a:p>
            <a:pPr indent="-279400" lvl="1" marL="742950" rtl="0" algn="l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Linear Regression Algorithm: The system employs a linear regression algorithm, which models the relationship between the selected features (e.g., number of rooms, location) and the house prices by fitting a linear equation to the observed data.</a:t>
            </a:r>
            <a:endParaRPr sz="1200"/>
          </a:p>
          <a:p>
            <a:pPr indent="-279400" lvl="1" marL="742950" rtl="0" algn="l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Gradient Descent Optimization: To minimize the cost function (e.g., Mean Squared Error), the algorithm uses gradient descent optimization, iteratively adjusting the model's parameters to improve prediction accuracy.</a:t>
            </a:r>
            <a:endParaRPr sz="1200"/>
          </a:p>
          <a:p>
            <a:pPr indent="-279400" lvl="1" marL="74295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Regularization Techniques: To prevent overfitting and enhance the generalization of the model, regularization techniques like Lasso (L1) or Ridge (L2) regression may be incorporated, ensuring the model performs well on new, unseen data.</a:t>
            </a:r>
            <a:br>
              <a:rPr b="1" lang="en" sz="1200">
                <a:latin typeface="Bilbo"/>
                <a:ea typeface="Bilbo"/>
                <a:cs typeface="Bilbo"/>
                <a:sym typeface="Bilbo"/>
              </a:rPr>
            </a:br>
            <a:endParaRPr b="1" sz="1200">
              <a:latin typeface="Bilbo"/>
              <a:ea typeface="Bilbo"/>
              <a:cs typeface="Bilbo"/>
              <a:sym typeface="Bilb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457200" y="943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LITERATURE REVIEW</a:t>
            </a:r>
            <a:endParaRPr b="1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457200" y="951575"/>
            <a:ext cx="8229600" cy="395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Times New Roman"/>
              <a:buChar char="✓"/>
            </a:pPr>
            <a:r>
              <a:rPr b="1" lang="en" sz="1300" u="sng">
                <a:latin typeface="Times New Roman"/>
                <a:ea typeface="Times New Roman"/>
                <a:cs typeface="Times New Roman"/>
                <a:sym typeface="Times New Roman"/>
              </a:rPr>
              <a:t>Paper 2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:Real Estate Price Prediction Using Machine Learning </a:t>
            </a:r>
            <a:endParaRPr sz="1300"/>
          </a:p>
          <a:p>
            <a:pPr indent="-34290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✓"/>
            </a:pPr>
            <a:r>
              <a:rPr b="1" lang="en" sz="1300" u="sng"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Aswin Sivam Ravikumar</a:t>
            </a:r>
            <a:endParaRPr sz="1300"/>
          </a:p>
          <a:p>
            <a:pPr indent="-34290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✓"/>
            </a:pPr>
            <a:r>
              <a:rPr b="1" lang="en" sz="1300" u="sng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Provide accurate house prices to save money and time</a:t>
            </a:r>
            <a:endParaRPr sz="1300"/>
          </a:p>
          <a:p>
            <a:pPr indent="-342900" lvl="0" marL="342900" rtl="0" algn="l">
              <a:lnSpc>
                <a:spcPct val="17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✓"/>
            </a:pPr>
            <a:r>
              <a:rPr b="1" lang="en" sz="1300" u="sng"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sz="1300"/>
          </a:p>
          <a:p>
            <a:pPr indent="-279400" lvl="1" marL="74295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◆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Linear Regression: A simple yet powerful algorithm that models the relationship between features and the target variable (house price) by fitting a linear equation to the observed data.</a:t>
            </a:r>
            <a:endParaRPr sz="1300"/>
          </a:p>
          <a:p>
            <a:pPr indent="-279400" lvl="1" marL="74295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◆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Random Forest: An ensemble method that builds multiple decision trees and combines their predictions to improve accuracy and reduce overfitting.</a:t>
            </a:r>
            <a:endParaRPr sz="1300"/>
          </a:p>
          <a:p>
            <a:pPr indent="-279400" lvl="1" marL="74295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◆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Gradient Boosting: A method that builds an additive model in a forward stage-wise fashion; it optimizes for accuracy by sequentially adding models that correct the errors of previous models. Popular implementations include XGBoost and LightGBM</a:t>
            </a:r>
            <a:r>
              <a:rPr b="1" lang="en" sz="1300">
                <a:latin typeface="Bilbo"/>
                <a:ea typeface="Bilbo"/>
                <a:cs typeface="Bilbo"/>
                <a:sym typeface="Bilbo"/>
              </a:rPr>
              <a:t>.</a:t>
            </a:r>
            <a:br>
              <a:rPr b="1" lang="en" sz="1300">
                <a:latin typeface="Bilbo"/>
                <a:ea typeface="Bilbo"/>
                <a:cs typeface="Bilbo"/>
                <a:sym typeface="Bilbo"/>
              </a:rPr>
            </a:br>
            <a:endParaRPr b="1" sz="1300">
              <a:latin typeface="Bilbo"/>
              <a:ea typeface="Bilbo"/>
              <a:cs typeface="Bilbo"/>
              <a:sym typeface="Bilb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188" y="-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lgerian"/>
              <a:buNone/>
            </a:pPr>
            <a:r>
              <a:rPr b="1" lang="en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Product backlog</a:t>
            </a:r>
            <a:endParaRPr/>
          </a:p>
        </p:txBody>
      </p:sp>
      <p:graphicFrame>
        <p:nvGraphicFramePr>
          <p:cNvPr id="180" name="Google Shape;180;p33"/>
          <p:cNvGraphicFramePr/>
          <p:nvPr/>
        </p:nvGraphicFramePr>
        <p:xfrm>
          <a:off x="251508" y="950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{52E07FAE-43E7-4ADF-8711-566BB7D9F719}</a:tableStyleId>
              </a:tblPr>
              <a:tblGrid>
                <a:gridCol w="464500"/>
                <a:gridCol w="3705525"/>
                <a:gridCol w="4470950"/>
              </a:tblGrid>
              <a:tr h="33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Story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Description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a system that predicts house prices accurately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various machine learning models used for house price prediction (literature review).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As a user, I want data that is clean and ready for analysis.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Collect a relevant dataset (e.g., from Kaggle, public repositories).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the data to be pre-processed for model training.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Clean and preprocess the dataset (handling missing data, normalizing features, etc.).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data scientist, I want to identify features that affect pricing. 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exploratory data analysis (EDA) to identify key features impacting house prices.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user, I want to handle outliers in the dataset effectively.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 and treat outliers in the dataset.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data scientist, I want to scale the features for better model performance. 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 feature scaling techniques (e.g., normalization or standardization).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