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7188"/>
    <a:srgbClr val="82899D"/>
    <a:srgbClr val="828B9C"/>
    <a:srgbClr val="7F7F9F"/>
    <a:srgbClr val="F807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00"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8C28-8774-9E30-4490-60E9902E2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40CB8F-7726-A9A9-5E05-A279123DE3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47C82D-27F3-3181-220C-10BFA6674503}"/>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5" name="Footer Placeholder 4">
            <a:extLst>
              <a:ext uri="{FF2B5EF4-FFF2-40B4-BE49-F238E27FC236}">
                <a16:creationId xmlns:a16="http://schemas.microsoft.com/office/drawing/2014/main" id="{68885E81-0906-123A-63D4-05C678F120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3DEC3-33E6-20C5-6996-BF870F1879F8}"/>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207718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7B4F-6DA0-05DB-A938-F1EBCECFB6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6B0499-EF3F-1475-195E-34E4B21C0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1B7F0-5902-50C2-A53D-81427029CB03}"/>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5" name="Footer Placeholder 4">
            <a:extLst>
              <a:ext uri="{FF2B5EF4-FFF2-40B4-BE49-F238E27FC236}">
                <a16:creationId xmlns:a16="http://schemas.microsoft.com/office/drawing/2014/main" id="{6057DA6F-F04B-30F3-7FB2-992A2F692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06B49C-B662-2067-4091-20F87A7617A2}"/>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133123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2277BE-3F8D-D581-33B5-FE70DE0C36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C726CA-A6B3-1CD3-A551-85F4D3A07A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F0561F-4671-1544-8B98-A85F2CD3E472}"/>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5" name="Footer Placeholder 4">
            <a:extLst>
              <a:ext uri="{FF2B5EF4-FFF2-40B4-BE49-F238E27FC236}">
                <a16:creationId xmlns:a16="http://schemas.microsoft.com/office/drawing/2014/main" id="{12A69847-717B-AD94-057F-AC6B142D7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241DEB-13E3-FCEF-BD5E-1DEAEB7FCD43}"/>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6801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1060-4717-0145-95DE-C0F38B4BD3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0EC1ED-E54C-4F77-A167-5F1CDC886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8EBC45-3411-E6B8-591F-FD3677042C86}"/>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5" name="Footer Placeholder 4">
            <a:extLst>
              <a:ext uri="{FF2B5EF4-FFF2-40B4-BE49-F238E27FC236}">
                <a16:creationId xmlns:a16="http://schemas.microsoft.com/office/drawing/2014/main" id="{4C8F47D7-E99A-0B3A-C1EE-3DED844E9B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0714F8-9BE0-9CD8-B06C-F12F6A3BBE89}"/>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420686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FEA4-54AA-22C3-9E81-BAB9C2CBA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E62FFB-01F7-BA8E-F979-B8B7B4538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25CAF-B2FC-FAFB-4016-3D4CE3505074}"/>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5" name="Footer Placeholder 4">
            <a:extLst>
              <a:ext uri="{FF2B5EF4-FFF2-40B4-BE49-F238E27FC236}">
                <a16:creationId xmlns:a16="http://schemas.microsoft.com/office/drawing/2014/main" id="{2CF0BB61-EABB-A78F-85C9-2E801EF55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36840D-7E53-BB05-BBC3-3076C6B58281}"/>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282545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FA96-4C51-1C48-F462-8D513E681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3CB685-E873-36DE-E73D-BC20740ABE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C97292-AB23-C370-BBA9-C5DC1EAD76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2A31C4-B57A-472D-DCB6-C8AAB5461AF5}"/>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6" name="Footer Placeholder 5">
            <a:extLst>
              <a:ext uri="{FF2B5EF4-FFF2-40B4-BE49-F238E27FC236}">
                <a16:creationId xmlns:a16="http://schemas.microsoft.com/office/drawing/2014/main" id="{C09005ED-65B8-ECB2-DA3B-26A7A00AFE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3DC1CA-EC5F-8FC7-D6C3-302DDAFD46A3}"/>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238238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5363-A50C-9CB6-7AA4-E7B7DA73A5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2D9F11-3B83-09C9-73FB-3BB496AC9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37A4B-142E-D8AB-A294-4B33CCDB6B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1C062A-5C52-90CC-DB34-BC915EFB86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E36B97-288D-1C4E-56C7-C895393739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C08576-CAD6-4FA1-0585-12F5C6C84A61}"/>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8" name="Footer Placeholder 7">
            <a:extLst>
              <a:ext uri="{FF2B5EF4-FFF2-40B4-BE49-F238E27FC236}">
                <a16:creationId xmlns:a16="http://schemas.microsoft.com/office/drawing/2014/main" id="{230D5B22-39BD-EEF6-28F7-5317F96935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106C12-9B65-91A6-69DF-6ACCF3C0CBB1}"/>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265158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C104-28BE-70B4-61EC-FE7362410A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51E91C-3B0A-E04E-00E7-D3F41512D6A7}"/>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4" name="Footer Placeholder 3">
            <a:extLst>
              <a:ext uri="{FF2B5EF4-FFF2-40B4-BE49-F238E27FC236}">
                <a16:creationId xmlns:a16="http://schemas.microsoft.com/office/drawing/2014/main" id="{A14A74C9-219A-25B8-EBD2-2DEAFC7B91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A77539-4DEA-7924-AFF0-8B75D34C66D1}"/>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257134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F4A9D-6318-C7F2-2844-9811BE2E6364}"/>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3" name="Footer Placeholder 2">
            <a:extLst>
              <a:ext uri="{FF2B5EF4-FFF2-40B4-BE49-F238E27FC236}">
                <a16:creationId xmlns:a16="http://schemas.microsoft.com/office/drawing/2014/main" id="{A4982D79-049E-4574-4BE2-0879F95142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C2B28E-0C25-5984-8CAF-72F7235E503A}"/>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313304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9BB5-5637-0F81-A463-F35A35D75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0C801F-F1F1-C739-29AA-F37940C7E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7DA098-9C63-624B-E9BF-CE5EA2C6C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5B2459-E290-C3A4-3264-C491A79D27E6}"/>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6" name="Footer Placeholder 5">
            <a:extLst>
              <a:ext uri="{FF2B5EF4-FFF2-40B4-BE49-F238E27FC236}">
                <a16:creationId xmlns:a16="http://schemas.microsoft.com/office/drawing/2014/main" id="{AAA973C7-0733-0B2B-7671-76BD96A845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70201A-D99D-8D35-E936-55560B1947A4}"/>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187965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AF9E-48D9-9BE4-3E67-396B7C3A2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CC4E88-391C-F6A9-82AB-1C5C82655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781CA0-0DA5-0F4B-1049-6D459874A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D64ED-24B2-B092-0D0E-7BA9A97217E6}"/>
              </a:ext>
            </a:extLst>
          </p:cNvPr>
          <p:cNvSpPr>
            <a:spLocks noGrp="1"/>
          </p:cNvSpPr>
          <p:nvPr>
            <p:ph type="dt" sz="half" idx="10"/>
          </p:nvPr>
        </p:nvSpPr>
        <p:spPr/>
        <p:txBody>
          <a:bodyPr/>
          <a:lstStyle/>
          <a:p>
            <a:fld id="{0BE704E9-5609-4B15-8BEA-E9AFDFB4C7D6}" type="datetimeFigureOut">
              <a:rPr lang="en-IN" smtClean="0"/>
              <a:t>25-07-2025</a:t>
            </a:fld>
            <a:endParaRPr lang="en-IN"/>
          </a:p>
        </p:txBody>
      </p:sp>
      <p:sp>
        <p:nvSpPr>
          <p:cNvPr id="6" name="Footer Placeholder 5">
            <a:extLst>
              <a:ext uri="{FF2B5EF4-FFF2-40B4-BE49-F238E27FC236}">
                <a16:creationId xmlns:a16="http://schemas.microsoft.com/office/drawing/2014/main" id="{F9C71542-2ED4-107A-7909-6D47ADBEF6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13767A-F112-A4FC-9F64-1EC65B1E91BB}"/>
              </a:ext>
            </a:extLst>
          </p:cNvPr>
          <p:cNvSpPr>
            <a:spLocks noGrp="1"/>
          </p:cNvSpPr>
          <p:nvPr>
            <p:ph type="sldNum" sz="quarter" idx="12"/>
          </p:nvPr>
        </p:nvSpPr>
        <p:spPr/>
        <p:txBody>
          <a:bodyPr/>
          <a:lstStyle/>
          <a:p>
            <a:fld id="{64E09F16-B75B-4CBE-BB2B-1C9B951F505D}" type="slidenum">
              <a:rPr lang="en-IN" smtClean="0"/>
              <a:t>‹#›</a:t>
            </a:fld>
            <a:endParaRPr lang="en-IN"/>
          </a:p>
        </p:txBody>
      </p:sp>
    </p:spTree>
    <p:extLst>
      <p:ext uri="{BB962C8B-B14F-4D97-AF65-F5344CB8AC3E}">
        <p14:creationId xmlns:p14="http://schemas.microsoft.com/office/powerpoint/2010/main" val="235207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7D2503-E8D0-B90F-AD5C-69F4BE2C6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2D404B-0A18-E207-EF9E-1D80076941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2737A-D76A-9E4B-AB2B-ACEC48040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704E9-5609-4B15-8BEA-E9AFDFB4C7D6}" type="datetimeFigureOut">
              <a:rPr lang="en-IN" smtClean="0"/>
              <a:t>25-07-2025</a:t>
            </a:fld>
            <a:endParaRPr lang="en-IN"/>
          </a:p>
        </p:txBody>
      </p:sp>
      <p:sp>
        <p:nvSpPr>
          <p:cNvPr id="5" name="Footer Placeholder 4">
            <a:extLst>
              <a:ext uri="{FF2B5EF4-FFF2-40B4-BE49-F238E27FC236}">
                <a16:creationId xmlns:a16="http://schemas.microsoft.com/office/drawing/2014/main" id="{76F40B17-99B9-3D17-2E71-BFDD8B1483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46ABF2-F278-C11B-7ABB-E25EB5863C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09F16-B75B-4CBE-BB2B-1C9B951F505D}" type="slidenum">
              <a:rPr lang="en-IN" smtClean="0"/>
              <a:t>‹#›</a:t>
            </a:fld>
            <a:endParaRPr lang="en-IN"/>
          </a:p>
        </p:txBody>
      </p:sp>
    </p:spTree>
    <p:extLst>
      <p:ext uri="{BB962C8B-B14F-4D97-AF65-F5344CB8AC3E}">
        <p14:creationId xmlns:p14="http://schemas.microsoft.com/office/powerpoint/2010/main" val="405672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97188"/>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3C63023-CD59-1256-07E0-774071E50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548" y="2129740"/>
            <a:ext cx="9305451" cy="4728260"/>
          </a:xfrm>
          <a:prstGeom prst="rect">
            <a:avLst/>
          </a:prstGeom>
        </p:spPr>
      </p:pic>
      <p:sp>
        <p:nvSpPr>
          <p:cNvPr id="14" name="Isosceles Triangle 13">
            <a:extLst>
              <a:ext uri="{FF2B5EF4-FFF2-40B4-BE49-F238E27FC236}">
                <a16:creationId xmlns:a16="http://schemas.microsoft.com/office/drawing/2014/main" id="{DD86AB8E-443F-62CE-78F4-D75AD814713D}"/>
              </a:ext>
            </a:extLst>
          </p:cNvPr>
          <p:cNvSpPr/>
          <p:nvPr/>
        </p:nvSpPr>
        <p:spPr>
          <a:xfrm rot="5400000">
            <a:off x="2667001" y="-2667001"/>
            <a:ext cx="6858000" cy="12192001"/>
          </a:xfrm>
          <a:prstGeom prst="triangle">
            <a:avLst>
              <a:gd name="adj" fmla="val 0"/>
            </a:avLst>
          </a:prstGeom>
          <a:solidFill>
            <a:srgbClr val="82899D"/>
          </a:solidFill>
          <a:ln>
            <a:solidFill>
              <a:srgbClr val="82899D"/>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itle 1">
            <a:extLst>
              <a:ext uri="{FF2B5EF4-FFF2-40B4-BE49-F238E27FC236}">
                <a16:creationId xmlns:a16="http://schemas.microsoft.com/office/drawing/2014/main" id="{49DE176E-F4C5-6362-A4EC-2F377B6C6739}"/>
              </a:ext>
            </a:extLst>
          </p:cNvPr>
          <p:cNvSpPr txBox="1">
            <a:spLocks/>
          </p:cNvSpPr>
          <p:nvPr/>
        </p:nvSpPr>
        <p:spPr>
          <a:xfrm>
            <a:off x="-427871" y="255911"/>
            <a:ext cx="9396000" cy="2387600"/>
          </a:xfrm>
          <a:prstGeom prst="rect">
            <a:avLst/>
          </a:prstGeom>
          <a:noFill/>
          <a:effectLst>
            <a:glow rad="1155700">
              <a:schemeClr val="tx1">
                <a:alpha val="40000"/>
              </a:schemeClr>
            </a:glow>
            <a:outerShdw blurRad="152400" dist="139700" dir="4440000" algn="ctr" rotWithShape="0">
              <a:srgbClr val="000000"/>
            </a:outerShdw>
            <a:reflection stA="0" endPos="65000" dist="50800" dir="5400000" sy="-100000" algn="bl" rotWithShape="0"/>
          </a:effectLst>
          <a:scene3d>
            <a:camera prst="orthographicFront"/>
            <a:lightRig rig="threePt" dir="t"/>
          </a:scene3d>
          <a:sp3d>
            <a:bevelT/>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Airline Reservation </a:t>
            </a:r>
            <a:br>
              <a:rPr lang="en-US" b="1" dirty="0">
                <a:solidFill>
                  <a:schemeClr val="bg1"/>
                </a:solidFill>
              </a:rPr>
            </a:br>
            <a:r>
              <a:rPr lang="en-US" b="1" dirty="0">
                <a:solidFill>
                  <a:schemeClr val="bg1"/>
                </a:solidFill>
              </a:rPr>
              <a:t>System - SQL Project Report</a:t>
            </a:r>
            <a:endParaRPr lang="en-IN" b="1" dirty="0">
              <a:solidFill>
                <a:schemeClr val="bg1"/>
              </a:solidFill>
            </a:endParaRPr>
          </a:p>
        </p:txBody>
      </p:sp>
      <p:sp>
        <p:nvSpPr>
          <p:cNvPr id="16" name="Subtitle 2">
            <a:extLst>
              <a:ext uri="{FF2B5EF4-FFF2-40B4-BE49-F238E27FC236}">
                <a16:creationId xmlns:a16="http://schemas.microsoft.com/office/drawing/2014/main" id="{E4F3902C-9865-8DC6-ECD0-634FE987439D}"/>
              </a:ext>
            </a:extLst>
          </p:cNvPr>
          <p:cNvSpPr txBox="1">
            <a:spLocks/>
          </p:cNvSpPr>
          <p:nvPr/>
        </p:nvSpPr>
        <p:spPr>
          <a:xfrm>
            <a:off x="487365" y="2760529"/>
            <a:ext cx="5111695" cy="434758"/>
          </a:xfrm>
          <a:prstGeom prst="rect">
            <a:avLst/>
          </a:prstGeom>
          <a:effectLst>
            <a:outerShdw blurRad="50800" dist="38100" dir="2700000" algn="tl" rotWithShape="0">
              <a:prstClr val="black">
                <a:alpha val="40000"/>
              </a:prstClr>
            </a:outerShdw>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solidFill>
                  <a:schemeClr val="bg1"/>
                </a:solidFill>
              </a:rPr>
              <a:t>Presented By Nayana D</a:t>
            </a:r>
          </a:p>
        </p:txBody>
      </p:sp>
    </p:spTree>
    <p:extLst>
      <p:ext uri="{BB962C8B-B14F-4D97-AF65-F5344CB8AC3E}">
        <p14:creationId xmlns:p14="http://schemas.microsoft.com/office/powerpoint/2010/main" val="307620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B557-891A-5B80-440B-A9840C95097F}"/>
              </a:ext>
            </a:extLst>
          </p:cNvPr>
          <p:cNvSpPr>
            <a:spLocks noGrp="1"/>
          </p:cNvSpPr>
          <p:nvPr>
            <p:ph type="title"/>
          </p:nvPr>
        </p:nvSpPr>
        <p:spPr/>
        <p:txBody>
          <a:bodyPr/>
          <a:lstStyle/>
          <a:p>
            <a:r>
              <a:rPr lang="en-IN" b="1" u="sng" dirty="0"/>
              <a:t>Project Overview</a:t>
            </a:r>
          </a:p>
        </p:txBody>
      </p:sp>
      <p:sp>
        <p:nvSpPr>
          <p:cNvPr id="3" name="Content Placeholder 2">
            <a:extLst>
              <a:ext uri="{FF2B5EF4-FFF2-40B4-BE49-F238E27FC236}">
                <a16:creationId xmlns:a16="http://schemas.microsoft.com/office/drawing/2014/main" id="{33C8AE4A-209E-0B14-5C22-63268D6D0CF9}"/>
              </a:ext>
            </a:extLst>
          </p:cNvPr>
          <p:cNvSpPr>
            <a:spLocks noGrp="1"/>
          </p:cNvSpPr>
          <p:nvPr>
            <p:ph idx="1"/>
          </p:nvPr>
        </p:nvSpPr>
        <p:spPr/>
        <p:txBody>
          <a:bodyPr>
            <a:normAutofit/>
          </a:bodyPr>
          <a:lstStyle/>
          <a:p>
            <a:r>
              <a:rPr lang="en-US" sz="2400" dirty="0"/>
              <a:t>The Airline Reservation System is a comprehensive database-driven project developed using MySQL. </a:t>
            </a:r>
          </a:p>
          <a:p>
            <a:r>
              <a:rPr lang="en-US" sz="2400" dirty="0"/>
              <a:t>It simulates the core functionalities of a real-world airline booking system, handling flight schedules, seat management, passenger details, and bookings. </a:t>
            </a:r>
          </a:p>
          <a:p>
            <a:r>
              <a:rPr lang="en-US" sz="2400" dirty="0"/>
              <a:t>The system ensures data integrity through the use of primary keys and foreign key constraints. It includes features such as automatic seat status updates via triggers, allowing for dynamic changes to booking states. </a:t>
            </a:r>
          </a:p>
          <a:p>
            <a:r>
              <a:rPr lang="en-US" sz="2400" dirty="0"/>
              <a:t>The database is designed for scalability and clarity, supporting multiple airlines, routes, and passengers, making it ideal for educational and demo purposes. </a:t>
            </a:r>
            <a:endParaRPr lang="en-IN" sz="2400" dirty="0"/>
          </a:p>
        </p:txBody>
      </p:sp>
    </p:spTree>
    <p:extLst>
      <p:ext uri="{BB962C8B-B14F-4D97-AF65-F5344CB8AC3E}">
        <p14:creationId xmlns:p14="http://schemas.microsoft.com/office/powerpoint/2010/main" val="321340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5B596-4706-12AC-2E30-655B60DF2C08}"/>
              </a:ext>
            </a:extLst>
          </p:cNvPr>
          <p:cNvSpPr>
            <a:spLocks noGrp="1"/>
          </p:cNvSpPr>
          <p:nvPr>
            <p:ph type="title"/>
          </p:nvPr>
        </p:nvSpPr>
        <p:spPr/>
        <p:txBody>
          <a:bodyPr/>
          <a:lstStyle/>
          <a:p>
            <a:r>
              <a:rPr lang="en-IN" b="1" u="sng" dirty="0"/>
              <a:t>Database Schema</a:t>
            </a:r>
          </a:p>
        </p:txBody>
      </p:sp>
      <p:sp>
        <p:nvSpPr>
          <p:cNvPr id="5" name="Content Placeholder 4">
            <a:extLst>
              <a:ext uri="{FF2B5EF4-FFF2-40B4-BE49-F238E27FC236}">
                <a16:creationId xmlns:a16="http://schemas.microsoft.com/office/drawing/2014/main" id="{95C14F1F-A2D9-5C8F-59BF-396B5E8097FB}"/>
              </a:ext>
            </a:extLst>
          </p:cNvPr>
          <p:cNvSpPr>
            <a:spLocks noGrp="1"/>
          </p:cNvSpPr>
          <p:nvPr>
            <p:ph idx="1"/>
          </p:nvPr>
        </p:nvSpPr>
        <p:spPr>
          <a:xfrm>
            <a:off x="838200" y="1585733"/>
            <a:ext cx="10515600" cy="2581154"/>
          </a:xfrm>
        </p:spPr>
        <p:txBody>
          <a:bodyPr/>
          <a:lstStyle/>
          <a:p>
            <a:pPr marL="0" indent="0">
              <a:buNone/>
            </a:pPr>
            <a:r>
              <a:rPr lang="en-US" sz="2400" dirty="0"/>
              <a:t>The system is built on four main tables: </a:t>
            </a:r>
          </a:p>
          <a:p>
            <a:pPr>
              <a:buFont typeface="Wingdings" panose="05000000000000000000" pitchFamily="2" charset="2"/>
              <a:buChar char="Ø"/>
            </a:pPr>
            <a:r>
              <a:rPr lang="en-US" sz="2400" dirty="0"/>
              <a:t>1. Flights: - </a:t>
            </a:r>
          </a:p>
          <a:p>
            <a:pPr lvl="1"/>
            <a:r>
              <a:rPr lang="en-US" sz="2000" dirty="0" err="1"/>
              <a:t>Flight_ID</a:t>
            </a:r>
            <a:r>
              <a:rPr lang="en-US" sz="2000" dirty="0"/>
              <a:t>: Unique identifier for each flight. </a:t>
            </a:r>
          </a:p>
          <a:p>
            <a:pPr lvl="1"/>
            <a:r>
              <a:rPr lang="en-US" sz="2000" dirty="0"/>
              <a:t>Airline: Name of the airline operating the flight. </a:t>
            </a:r>
          </a:p>
          <a:p>
            <a:pPr lvl="1"/>
            <a:r>
              <a:rPr lang="en-US" sz="2000" dirty="0"/>
              <a:t>Source, Destination: Route information. </a:t>
            </a:r>
          </a:p>
          <a:p>
            <a:pPr lvl="1"/>
            <a:r>
              <a:rPr lang="en-US" sz="2000" dirty="0" err="1"/>
              <a:t>Departure_Time</a:t>
            </a:r>
            <a:r>
              <a:rPr lang="en-US" sz="2000" dirty="0"/>
              <a:t>, </a:t>
            </a:r>
            <a:r>
              <a:rPr lang="en-US" sz="2000" dirty="0" err="1"/>
              <a:t>Arrival_Time</a:t>
            </a:r>
            <a:r>
              <a:rPr lang="en-US" sz="2000" dirty="0"/>
              <a:t>: Schedule of the flight. </a:t>
            </a:r>
          </a:p>
          <a:p>
            <a:pPr lvl="1"/>
            <a:r>
              <a:rPr lang="en-US" sz="2000" dirty="0" err="1"/>
              <a:t>Total_Seats</a:t>
            </a:r>
            <a:r>
              <a:rPr lang="en-US" sz="2000" dirty="0"/>
              <a:t>: Total capacity of the flight. </a:t>
            </a:r>
          </a:p>
        </p:txBody>
      </p:sp>
      <p:sp>
        <p:nvSpPr>
          <p:cNvPr id="6" name="Content Placeholder 4">
            <a:extLst>
              <a:ext uri="{FF2B5EF4-FFF2-40B4-BE49-F238E27FC236}">
                <a16:creationId xmlns:a16="http://schemas.microsoft.com/office/drawing/2014/main" id="{4FBE3487-B6C6-40D1-3554-ED7DD60039EE}"/>
              </a:ext>
            </a:extLst>
          </p:cNvPr>
          <p:cNvSpPr txBox="1">
            <a:spLocks/>
          </p:cNvSpPr>
          <p:nvPr/>
        </p:nvSpPr>
        <p:spPr>
          <a:xfrm>
            <a:off x="838200" y="4566998"/>
            <a:ext cx="10515600" cy="1133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400" dirty="0"/>
              <a:t>2. Passengers: -</a:t>
            </a:r>
          </a:p>
          <a:p>
            <a:pPr lvl="1"/>
            <a:r>
              <a:rPr lang="en-IN" sz="2000" dirty="0" err="1"/>
              <a:t>Passenger_ID</a:t>
            </a:r>
            <a:r>
              <a:rPr lang="en-IN" sz="2000" dirty="0"/>
              <a:t>: Unique ID for each passenger. </a:t>
            </a:r>
          </a:p>
          <a:p>
            <a:pPr lvl="1"/>
            <a:r>
              <a:rPr lang="en-IN" sz="2000" dirty="0"/>
              <a:t>Name, Email, Phone: Contact det</a:t>
            </a:r>
            <a:endParaRPr lang="en-US" sz="1600" dirty="0"/>
          </a:p>
        </p:txBody>
      </p:sp>
    </p:spTree>
    <p:extLst>
      <p:ext uri="{BB962C8B-B14F-4D97-AF65-F5344CB8AC3E}">
        <p14:creationId xmlns:p14="http://schemas.microsoft.com/office/powerpoint/2010/main" val="40749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06DDBD01-FE7C-387C-F631-BCE7CCD80E28}"/>
              </a:ext>
            </a:extLst>
          </p:cNvPr>
          <p:cNvSpPr txBox="1">
            <a:spLocks/>
          </p:cNvSpPr>
          <p:nvPr/>
        </p:nvSpPr>
        <p:spPr>
          <a:xfrm>
            <a:off x="838200" y="497712"/>
            <a:ext cx="10515600" cy="25811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400" dirty="0"/>
              <a:t>3. Seats: </a:t>
            </a:r>
          </a:p>
          <a:p>
            <a:pPr lvl="1"/>
            <a:r>
              <a:rPr lang="en-US" sz="2000" dirty="0" err="1"/>
              <a:t>Seat_ID</a:t>
            </a:r>
            <a:r>
              <a:rPr lang="en-US" sz="2000" dirty="0"/>
              <a:t>: Unique identifier for each seat. </a:t>
            </a:r>
          </a:p>
          <a:p>
            <a:pPr lvl="1"/>
            <a:r>
              <a:rPr lang="en-US" sz="2000" dirty="0" err="1"/>
              <a:t>Flight_ID</a:t>
            </a:r>
            <a:r>
              <a:rPr lang="en-US" sz="2000" dirty="0"/>
              <a:t>: Foreign key linking to the Flights table. </a:t>
            </a:r>
          </a:p>
          <a:p>
            <a:pPr lvl="1"/>
            <a:r>
              <a:rPr lang="en-US" sz="2000" dirty="0" err="1"/>
              <a:t>Seat_Number</a:t>
            </a:r>
            <a:r>
              <a:rPr lang="en-US" sz="2000" dirty="0"/>
              <a:t>: Number/label of the seat. </a:t>
            </a:r>
          </a:p>
          <a:p>
            <a:pPr lvl="1"/>
            <a:r>
              <a:rPr lang="en-US" sz="2000" dirty="0" err="1"/>
              <a:t>Booking_Status</a:t>
            </a:r>
            <a:r>
              <a:rPr lang="en-US" sz="2000" dirty="0"/>
              <a:t>: Tracks whether the seat is booked or available.</a:t>
            </a:r>
          </a:p>
        </p:txBody>
      </p:sp>
      <p:sp>
        <p:nvSpPr>
          <p:cNvPr id="5" name="Content Placeholder 4">
            <a:extLst>
              <a:ext uri="{FF2B5EF4-FFF2-40B4-BE49-F238E27FC236}">
                <a16:creationId xmlns:a16="http://schemas.microsoft.com/office/drawing/2014/main" id="{C9D04421-749D-5569-F078-AA46256B0698}"/>
              </a:ext>
            </a:extLst>
          </p:cNvPr>
          <p:cNvSpPr txBox="1">
            <a:spLocks/>
          </p:cNvSpPr>
          <p:nvPr/>
        </p:nvSpPr>
        <p:spPr>
          <a:xfrm>
            <a:off x="838200" y="3078866"/>
            <a:ext cx="10515600" cy="25811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2400" dirty="0"/>
              <a:t>4. Bookings:</a:t>
            </a:r>
          </a:p>
          <a:p>
            <a:pPr lvl="1"/>
            <a:r>
              <a:rPr lang="en-US" sz="2000" dirty="0" err="1"/>
              <a:t>Booking_ID</a:t>
            </a:r>
            <a:r>
              <a:rPr lang="en-US" sz="2000" dirty="0"/>
              <a:t>: Unique identifier for each booking.</a:t>
            </a:r>
          </a:p>
          <a:p>
            <a:pPr lvl="1"/>
            <a:r>
              <a:rPr lang="en-US" sz="2000" dirty="0" err="1"/>
              <a:t>Flight_ID</a:t>
            </a:r>
            <a:r>
              <a:rPr lang="en-US" sz="2000" dirty="0"/>
              <a:t>: References the flight. </a:t>
            </a:r>
          </a:p>
          <a:p>
            <a:pPr lvl="1"/>
            <a:r>
              <a:rPr lang="en-US" sz="2000" dirty="0" err="1"/>
              <a:t>Passenger_ID</a:t>
            </a:r>
            <a:r>
              <a:rPr lang="en-US" sz="2000" dirty="0"/>
              <a:t>: References the passenger. </a:t>
            </a:r>
          </a:p>
          <a:p>
            <a:pPr lvl="1"/>
            <a:r>
              <a:rPr lang="en-US" sz="2000" dirty="0" err="1"/>
              <a:t>Seat_ID</a:t>
            </a:r>
            <a:r>
              <a:rPr lang="en-US" sz="2000" dirty="0"/>
              <a:t>: Links to the booked seat. </a:t>
            </a:r>
          </a:p>
          <a:p>
            <a:pPr lvl="1"/>
            <a:r>
              <a:rPr lang="en-US" sz="2000" dirty="0" err="1"/>
              <a:t>Booking_Date</a:t>
            </a:r>
            <a:r>
              <a:rPr lang="en-US" sz="2000" dirty="0"/>
              <a:t>: Date of booking. </a:t>
            </a:r>
          </a:p>
          <a:p>
            <a:pPr lvl="1"/>
            <a:r>
              <a:rPr lang="en-US" sz="2000" dirty="0"/>
              <a:t>Status: Indicates the current status (e.g., Booked, Cancelled).</a:t>
            </a:r>
          </a:p>
        </p:txBody>
      </p:sp>
    </p:spTree>
    <p:extLst>
      <p:ext uri="{BB962C8B-B14F-4D97-AF65-F5344CB8AC3E}">
        <p14:creationId xmlns:p14="http://schemas.microsoft.com/office/powerpoint/2010/main" val="4155346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88B9-5D34-4DC2-6F7C-325716145E5B}"/>
              </a:ext>
            </a:extLst>
          </p:cNvPr>
          <p:cNvSpPr>
            <a:spLocks noGrp="1"/>
          </p:cNvSpPr>
          <p:nvPr>
            <p:ph type="title"/>
          </p:nvPr>
        </p:nvSpPr>
        <p:spPr/>
        <p:txBody>
          <a:bodyPr/>
          <a:lstStyle/>
          <a:p>
            <a:r>
              <a:rPr lang="en-IN" b="1" u="sng" dirty="0"/>
              <a:t>Relationships</a:t>
            </a:r>
          </a:p>
        </p:txBody>
      </p:sp>
      <p:sp>
        <p:nvSpPr>
          <p:cNvPr id="3" name="Content Placeholder 2">
            <a:extLst>
              <a:ext uri="{FF2B5EF4-FFF2-40B4-BE49-F238E27FC236}">
                <a16:creationId xmlns:a16="http://schemas.microsoft.com/office/drawing/2014/main" id="{96C2DE91-8939-EAEF-5F0F-D3EB12EE9675}"/>
              </a:ext>
            </a:extLst>
          </p:cNvPr>
          <p:cNvSpPr>
            <a:spLocks noGrp="1"/>
          </p:cNvSpPr>
          <p:nvPr>
            <p:ph idx="1"/>
          </p:nvPr>
        </p:nvSpPr>
        <p:spPr>
          <a:xfrm>
            <a:off x="838200" y="1825625"/>
            <a:ext cx="10515600" cy="4216360"/>
          </a:xfrm>
        </p:spPr>
        <p:txBody>
          <a:bodyPr>
            <a:normAutofit/>
          </a:bodyPr>
          <a:lstStyle/>
          <a:p>
            <a:pPr marL="0" indent="0">
              <a:buNone/>
            </a:pPr>
            <a:r>
              <a:rPr lang="en-US" sz="2400" dirty="0"/>
              <a:t>The relationships between the tables are as follows:</a:t>
            </a:r>
          </a:p>
          <a:p>
            <a:r>
              <a:rPr lang="en-US" sz="2400" dirty="0"/>
              <a:t>Flights to Seats: One-to-many (A flight has many seats). </a:t>
            </a:r>
          </a:p>
          <a:p>
            <a:r>
              <a:rPr lang="en-US" sz="2400" dirty="0"/>
              <a:t>Passengers to Bookings: One-to-many (A passenger can make multiple bookings). </a:t>
            </a:r>
          </a:p>
          <a:p>
            <a:r>
              <a:rPr lang="en-US" sz="2400" dirty="0"/>
              <a:t>Flights to Bookings: One-to-many (A flight can be booked by many passengers). </a:t>
            </a:r>
          </a:p>
          <a:p>
            <a:r>
              <a:rPr lang="en-US" sz="2400" dirty="0"/>
              <a:t>Seats to Bookings: One-to-one (Each booking is tied to one seat).</a:t>
            </a:r>
          </a:p>
          <a:p>
            <a:pPr marL="0" indent="0">
              <a:buNone/>
            </a:pPr>
            <a:endParaRPr lang="en-US" sz="2400" dirty="0"/>
          </a:p>
          <a:p>
            <a:pPr marL="0" indent="0">
              <a:buNone/>
            </a:pPr>
            <a:r>
              <a:rPr lang="en-US" sz="2400" dirty="0"/>
              <a:t>These relationships are enforced using foreign key constraints to ensure consistency and referential integrity within the database.</a:t>
            </a:r>
            <a:endParaRPr lang="en-IN" sz="2400" dirty="0"/>
          </a:p>
        </p:txBody>
      </p:sp>
    </p:spTree>
    <p:extLst>
      <p:ext uri="{BB962C8B-B14F-4D97-AF65-F5344CB8AC3E}">
        <p14:creationId xmlns:p14="http://schemas.microsoft.com/office/powerpoint/2010/main" val="774361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5964-563E-01F1-BE18-654528C976C9}"/>
              </a:ext>
            </a:extLst>
          </p:cNvPr>
          <p:cNvSpPr>
            <a:spLocks noGrp="1"/>
          </p:cNvSpPr>
          <p:nvPr>
            <p:ph type="title"/>
          </p:nvPr>
        </p:nvSpPr>
        <p:spPr/>
        <p:txBody>
          <a:bodyPr/>
          <a:lstStyle/>
          <a:p>
            <a:r>
              <a:rPr lang="en-IN" b="1" u="sng" dirty="0"/>
              <a:t>Sample Data</a:t>
            </a:r>
          </a:p>
        </p:txBody>
      </p:sp>
      <p:sp>
        <p:nvSpPr>
          <p:cNvPr id="3" name="Content Placeholder 2">
            <a:extLst>
              <a:ext uri="{FF2B5EF4-FFF2-40B4-BE49-F238E27FC236}">
                <a16:creationId xmlns:a16="http://schemas.microsoft.com/office/drawing/2014/main" id="{A0A9F3BE-1CF1-3B77-A771-F3DD01586EDE}"/>
              </a:ext>
            </a:extLst>
          </p:cNvPr>
          <p:cNvSpPr>
            <a:spLocks noGrp="1"/>
          </p:cNvSpPr>
          <p:nvPr>
            <p:ph idx="1"/>
          </p:nvPr>
        </p:nvSpPr>
        <p:spPr>
          <a:xfrm>
            <a:off x="838200" y="1825625"/>
            <a:ext cx="10515600" cy="3186213"/>
          </a:xfrm>
        </p:spPr>
        <p:txBody>
          <a:bodyPr>
            <a:normAutofit/>
          </a:bodyPr>
          <a:lstStyle/>
          <a:p>
            <a:pPr marL="0" indent="0">
              <a:buNone/>
            </a:pPr>
            <a:r>
              <a:rPr lang="en-US" sz="2400" dirty="0"/>
              <a:t>Sample data was inserted into all tables to simulate realistic usage:</a:t>
            </a:r>
          </a:p>
          <a:p>
            <a:r>
              <a:rPr lang="en-US" sz="2400" dirty="0"/>
              <a:t>2 Flights were added for different airline routes. </a:t>
            </a:r>
          </a:p>
          <a:p>
            <a:r>
              <a:rPr lang="en-US" sz="2400" dirty="0"/>
              <a:t>20 Passengers were included with diverse names and emails. </a:t>
            </a:r>
          </a:p>
          <a:p>
            <a:r>
              <a:rPr lang="en-US" sz="2400" dirty="0"/>
              <a:t>20 Seats were mapped to the flights, some marked as booked and others available. </a:t>
            </a:r>
          </a:p>
          <a:p>
            <a:r>
              <a:rPr lang="en-US" sz="2400" dirty="0"/>
              <a:t>20 Bookings were created tying together passengers, flights, and seats. This setup supports full testing of queries and business logic.</a:t>
            </a:r>
            <a:endParaRPr lang="en-IN" sz="2400" dirty="0"/>
          </a:p>
        </p:txBody>
      </p:sp>
    </p:spTree>
    <p:extLst>
      <p:ext uri="{BB962C8B-B14F-4D97-AF65-F5344CB8AC3E}">
        <p14:creationId xmlns:p14="http://schemas.microsoft.com/office/powerpoint/2010/main" val="269297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AFEE-934D-9B3A-7831-B56DD5F35D17}"/>
              </a:ext>
            </a:extLst>
          </p:cNvPr>
          <p:cNvSpPr>
            <a:spLocks noGrp="1"/>
          </p:cNvSpPr>
          <p:nvPr>
            <p:ph type="title"/>
          </p:nvPr>
        </p:nvSpPr>
        <p:spPr/>
        <p:txBody>
          <a:bodyPr/>
          <a:lstStyle/>
          <a:p>
            <a:r>
              <a:rPr lang="en-IN" b="1" u="sng" dirty="0"/>
              <a:t>Key Features Implemented</a:t>
            </a:r>
          </a:p>
        </p:txBody>
      </p:sp>
      <p:sp>
        <p:nvSpPr>
          <p:cNvPr id="3" name="Content Placeholder 2">
            <a:extLst>
              <a:ext uri="{FF2B5EF4-FFF2-40B4-BE49-F238E27FC236}">
                <a16:creationId xmlns:a16="http://schemas.microsoft.com/office/drawing/2014/main" id="{9DEDCD52-4671-029C-AE89-5ED86CDA7312}"/>
              </a:ext>
            </a:extLst>
          </p:cNvPr>
          <p:cNvSpPr>
            <a:spLocks noGrp="1"/>
          </p:cNvSpPr>
          <p:nvPr>
            <p:ph idx="1"/>
          </p:nvPr>
        </p:nvSpPr>
        <p:spPr>
          <a:xfrm>
            <a:off x="838200" y="1825625"/>
            <a:ext cx="10515600" cy="3151489"/>
          </a:xfrm>
        </p:spPr>
        <p:txBody>
          <a:bodyPr>
            <a:normAutofit lnSpcReduction="10000"/>
          </a:bodyPr>
          <a:lstStyle/>
          <a:p>
            <a:pPr marL="0" indent="0">
              <a:buNone/>
            </a:pPr>
            <a:r>
              <a:rPr lang="en-US" sz="2400" dirty="0"/>
              <a:t>Key features implemented in this SQL project include:</a:t>
            </a:r>
          </a:p>
          <a:p>
            <a:r>
              <a:rPr lang="en-US" sz="2400" dirty="0"/>
              <a:t>Table creation with appropriate data types and constraints. </a:t>
            </a:r>
          </a:p>
          <a:p>
            <a:r>
              <a:rPr lang="en-US" sz="2400" dirty="0"/>
              <a:t>Population of tables with realistic sample data. </a:t>
            </a:r>
          </a:p>
          <a:p>
            <a:r>
              <a:rPr lang="en-US" sz="2400" dirty="0"/>
              <a:t>Triggers to automatically update seat status after a booking cancellation. </a:t>
            </a:r>
          </a:p>
          <a:p>
            <a:r>
              <a:rPr lang="en-US" sz="2400" dirty="0"/>
              <a:t>Primary and foreign keys to maintain data integrity. </a:t>
            </a:r>
          </a:p>
          <a:p>
            <a:r>
              <a:rPr lang="en-US" sz="2400" dirty="0"/>
              <a:t>Use of JOINs to extract combined information from multiple tables. </a:t>
            </a:r>
          </a:p>
          <a:p>
            <a:r>
              <a:rPr lang="en-US" sz="2400" dirty="0"/>
              <a:t>Normalized database structure to avoid redundancy.</a:t>
            </a:r>
            <a:endParaRPr lang="en-IN" sz="2400" dirty="0"/>
          </a:p>
        </p:txBody>
      </p:sp>
    </p:spTree>
    <p:extLst>
      <p:ext uri="{BB962C8B-B14F-4D97-AF65-F5344CB8AC3E}">
        <p14:creationId xmlns:p14="http://schemas.microsoft.com/office/powerpoint/2010/main" val="2008254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98BE8-5A27-140D-D1C1-4F4229ECB9D3}"/>
              </a:ext>
            </a:extLst>
          </p:cNvPr>
          <p:cNvSpPr>
            <a:spLocks noGrp="1"/>
          </p:cNvSpPr>
          <p:nvPr>
            <p:ph type="title"/>
          </p:nvPr>
        </p:nvSpPr>
        <p:spPr/>
        <p:txBody>
          <a:bodyPr/>
          <a:lstStyle/>
          <a:p>
            <a:r>
              <a:rPr lang="en-IN" b="1" u="sng" dirty="0"/>
              <a:t>Learning Outcomes</a:t>
            </a:r>
          </a:p>
        </p:txBody>
      </p:sp>
      <p:sp>
        <p:nvSpPr>
          <p:cNvPr id="3" name="Content Placeholder 2">
            <a:extLst>
              <a:ext uri="{FF2B5EF4-FFF2-40B4-BE49-F238E27FC236}">
                <a16:creationId xmlns:a16="http://schemas.microsoft.com/office/drawing/2014/main" id="{3E268FDA-721E-444E-4D2A-AB2887898940}"/>
              </a:ext>
            </a:extLst>
          </p:cNvPr>
          <p:cNvSpPr>
            <a:spLocks noGrp="1"/>
          </p:cNvSpPr>
          <p:nvPr>
            <p:ph idx="1"/>
          </p:nvPr>
        </p:nvSpPr>
        <p:spPr>
          <a:xfrm>
            <a:off x="838200" y="1825625"/>
            <a:ext cx="10748058" cy="4351338"/>
          </a:xfrm>
        </p:spPr>
        <p:txBody>
          <a:bodyPr>
            <a:normAutofit/>
          </a:bodyPr>
          <a:lstStyle/>
          <a:p>
            <a:pPr marL="0" indent="0">
              <a:buNone/>
            </a:pPr>
            <a:r>
              <a:rPr lang="en-US" sz="2400" dirty="0"/>
              <a:t>Through this project, the following skills and concepts were strengthened:</a:t>
            </a:r>
          </a:p>
          <a:p>
            <a:r>
              <a:rPr lang="en-US" sz="2400" dirty="0"/>
              <a:t>Database schema design and normalization </a:t>
            </a:r>
          </a:p>
          <a:p>
            <a:r>
              <a:rPr lang="en-US" sz="2400" dirty="0"/>
              <a:t>Writing and executing complex SQL queries </a:t>
            </a:r>
          </a:p>
          <a:p>
            <a:r>
              <a:rPr lang="en-US" sz="2400" dirty="0"/>
              <a:t>Understanding and applying primary and foreign keys </a:t>
            </a:r>
          </a:p>
          <a:p>
            <a:r>
              <a:rPr lang="en-US" sz="2400" dirty="0"/>
              <a:t>Implementing and testing triggers </a:t>
            </a:r>
          </a:p>
          <a:p>
            <a:r>
              <a:rPr lang="en-US" sz="2400" dirty="0"/>
              <a:t>Real-world application of SQL in simulating a booking system</a:t>
            </a:r>
          </a:p>
          <a:p>
            <a:r>
              <a:rPr lang="en-US" sz="2400" dirty="0"/>
              <a:t>Improved debugging and error resolution in SQL constraints</a:t>
            </a:r>
            <a:endParaRPr lang="en-IN" sz="2400" dirty="0"/>
          </a:p>
        </p:txBody>
      </p:sp>
    </p:spTree>
    <p:extLst>
      <p:ext uri="{BB962C8B-B14F-4D97-AF65-F5344CB8AC3E}">
        <p14:creationId xmlns:p14="http://schemas.microsoft.com/office/powerpoint/2010/main" val="4266952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592</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Project Overview</vt:lpstr>
      <vt:lpstr>Database Schema</vt:lpstr>
      <vt:lpstr>PowerPoint Presentation</vt:lpstr>
      <vt:lpstr>Relationships</vt:lpstr>
      <vt:lpstr>Sample Data</vt:lpstr>
      <vt:lpstr>Key Features Implemented</vt:lpstr>
      <vt:lpstr>Learning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NAYANA D</dc:creator>
  <cp:lastModifiedBy>NAYANA D</cp:lastModifiedBy>
  <cp:revision>1</cp:revision>
  <dcterms:created xsi:type="dcterms:W3CDTF">2025-07-25T10:18:31Z</dcterms:created>
  <dcterms:modified xsi:type="dcterms:W3CDTF">2025-07-25T10:19:01Z</dcterms:modified>
</cp:coreProperties>
</file>