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276" y="-84"/>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GOD-IS-LOVE\Downloads\Employee_Dataset%20(1)NAYANA%20K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GB"/>
  <c:pivotSource>
    <c:name>[Employee_Dataset (1)NAYANA KP.xlsx]Sheet3!PivotTable1</c:name>
    <c:fmtId val="4"/>
  </c:pivotSource>
  <c:chart>
    <c:title>
      <c:tx>
        <c:rich>
          <a:bodyPr/>
          <a:lstStyle/>
          <a:p>
            <a:pPr>
              <a:defRPr/>
            </a:pPr>
            <a:r>
              <a:rPr lang="en-US"/>
              <a:t>Employee</a:t>
            </a:r>
            <a:r>
              <a:rPr lang="en-US" baseline="0"/>
              <a:t> data analysis</a:t>
            </a:r>
            <a:endParaRPr lang="en-US"/>
          </a:p>
        </c:rich>
      </c:tx>
      <c:layout/>
    </c:title>
    <c:pivotFmts>
      <c:pivotFmt>
        <c:idx val="0"/>
        <c:marker>
          <c:symbol val="none"/>
        </c:marker>
        <c:dLbl>
          <c:idx val="0"/>
          <c:spPr/>
          <c:txPr>
            <a:bodyPr/>
            <a:lstStyle/>
            <a:p>
              <a:pPr>
                <a:defRPr/>
              </a:pPr>
              <a:endParaRPr lang="en-US"/>
            </a:p>
          </c:txPr>
          <c:showPercent val="1"/>
        </c:dLbl>
      </c:pivotFmt>
      <c:pivotFmt>
        <c:idx val="1"/>
        <c:marker>
          <c:symbol val="none"/>
        </c:marker>
        <c:dLbl>
          <c:idx val="0"/>
          <c:spPr/>
          <c:txPr>
            <a:bodyPr/>
            <a:lstStyle/>
            <a:p>
              <a:pPr>
                <a:defRPr/>
              </a:pPr>
              <a:endParaRPr lang="en-US"/>
            </a:p>
          </c:txPr>
          <c:showPercent val="1"/>
        </c:dLbl>
      </c:pivotFmt>
      <c:pivotFmt>
        <c:idx val="2"/>
        <c:marker>
          <c:symbol val="none"/>
        </c:marker>
        <c:dLbl>
          <c:idx val="0"/>
          <c:spPr/>
          <c:txPr>
            <a:bodyPr/>
            <a:lstStyle/>
            <a:p>
              <a:pPr>
                <a:defRPr/>
              </a:pPr>
              <a:endParaRPr lang="en-US"/>
            </a:p>
          </c:txPr>
          <c:showPercent val="1"/>
        </c:dLbl>
      </c:pivotFmt>
      <c:pivotFmt>
        <c:idx val="3"/>
        <c:marker>
          <c:symbol val="none"/>
        </c:marker>
        <c:dLbl>
          <c:idx val="0"/>
          <c:spPr/>
          <c:txPr>
            <a:bodyPr/>
            <a:lstStyle/>
            <a:p>
              <a:pPr>
                <a:defRPr/>
              </a:pPr>
              <a:endParaRPr lang="en-US"/>
            </a:p>
          </c:txPr>
          <c:showPercent val="1"/>
        </c:dLbl>
      </c:pivotFmt>
      <c:pivotFmt>
        <c:idx val="4"/>
        <c:marker>
          <c:symbol val="none"/>
        </c:marker>
        <c:dLbl>
          <c:idx val="0"/>
          <c:spPr/>
          <c:txPr>
            <a:bodyPr/>
            <a:lstStyle/>
            <a:p>
              <a:pPr>
                <a:defRPr/>
              </a:pPr>
              <a:endParaRPr lang="en-US"/>
            </a:p>
          </c:txPr>
          <c:showPercent val="1"/>
        </c:dLbl>
      </c:pivotFmt>
      <c:pivotFmt>
        <c:idx val="5"/>
        <c:marker>
          <c:symbol val="none"/>
        </c:marker>
        <c:dLbl>
          <c:idx val="0"/>
          <c:spPr/>
          <c:txPr>
            <a:bodyPr/>
            <a:lstStyle/>
            <a:p>
              <a:pPr>
                <a:defRPr/>
              </a:pPr>
              <a:endParaRPr lang="en-US"/>
            </a:p>
          </c:txPr>
          <c:showPercent val="1"/>
        </c:dLbl>
      </c:pivotFmt>
      <c:pivotFmt>
        <c:idx val="6"/>
        <c:marker>
          <c:symbol val="none"/>
        </c:marker>
        <c:dLbl>
          <c:idx val="0"/>
          <c:spPr/>
          <c:txPr>
            <a:bodyPr/>
            <a:lstStyle/>
            <a:p>
              <a:pPr>
                <a:defRPr/>
              </a:pPr>
              <a:endParaRPr lang="en-US"/>
            </a:p>
          </c:txPr>
          <c:showPercent val="1"/>
        </c:dLbl>
      </c:pivotFmt>
      <c:pivotFmt>
        <c:idx val="7"/>
        <c:marker>
          <c:symbol val="none"/>
        </c:marker>
        <c:dLbl>
          <c:idx val="0"/>
          <c:spPr/>
          <c:txPr>
            <a:bodyPr/>
            <a:lstStyle/>
            <a:p>
              <a:pPr>
                <a:defRPr/>
              </a:pPr>
              <a:endParaRPr lang="en-US"/>
            </a:p>
          </c:txPr>
          <c:showPercent val="1"/>
        </c:dLbl>
      </c:pivotFmt>
    </c:pivotFmts>
    <c:plotArea>
      <c:layout/>
      <c:pieChart>
        <c:varyColors val="1"/>
        <c:ser>
          <c:idx val="0"/>
          <c:order val="0"/>
          <c:tx>
            <c:strRef>
              <c:f>Sheet3!$B$3:$B$4</c:f>
              <c:strCache>
                <c:ptCount val="1"/>
                <c:pt idx="0">
                  <c:v>Fixed Term</c:v>
                </c:pt>
              </c:strCache>
            </c:strRef>
          </c:tx>
          <c:dLbls>
            <c:txPr>
              <a:bodyPr/>
              <a:lstStyle/>
              <a:p>
                <a:pPr>
                  <a:defRPr/>
                </a:pPr>
                <a:endParaRPr lang="en-US"/>
              </a:p>
            </c:txPr>
            <c:showPercent val="1"/>
            <c:showLeaderLines val="1"/>
          </c:dLbls>
          <c:cat>
            <c:strRef>
              <c:f>Sheet3!$A$5:$A$15</c:f>
              <c:strCache>
                <c:ptCount val="10"/>
                <c:pt idx="0">
                  <c:v>0.2</c:v>
                </c:pt>
                <c:pt idx="1">
                  <c:v>0.3</c:v>
                </c:pt>
                <c:pt idx="2">
                  <c:v>0.4</c:v>
                </c:pt>
                <c:pt idx="3">
                  <c:v>0.5</c:v>
                </c:pt>
                <c:pt idx="4">
                  <c:v>0.6</c:v>
                </c:pt>
                <c:pt idx="5">
                  <c:v>0.7</c:v>
                </c:pt>
                <c:pt idx="6">
                  <c:v>0.8</c:v>
                </c:pt>
                <c:pt idx="7">
                  <c:v>0.9</c:v>
                </c:pt>
                <c:pt idx="8">
                  <c:v>1</c:v>
                </c:pt>
                <c:pt idx="9">
                  <c:v>(blank)</c:v>
                </c:pt>
              </c:strCache>
            </c:strRef>
          </c:cat>
          <c:val>
            <c:numRef>
              <c:f>Sheet3!$B$5:$B$15</c:f>
              <c:numCache>
                <c:formatCode>General</c:formatCode>
                <c:ptCount val="10"/>
                <c:pt idx="1">
                  <c:v>4</c:v>
                </c:pt>
                <c:pt idx="2">
                  <c:v>1</c:v>
                </c:pt>
                <c:pt idx="3">
                  <c:v>1</c:v>
                </c:pt>
                <c:pt idx="4">
                  <c:v>1</c:v>
                </c:pt>
                <c:pt idx="6">
                  <c:v>1</c:v>
                </c:pt>
                <c:pt idx="8">
                  <c:v>27</c:v>
                </c:pt>
              </c:numCache>
            </c:numRef>
          </c:val>
        </c:ser>
        <c:ser>
          <c:idx val="1"/>
          <c:order val="1"/>
          <c:tx>
            <c:strRef>
              <c:f>Sheet3!$C$3:$C$4</c:f>
              <c:strCache>
                <c:ptCount val="1"/>
                <c:pt idx="0">
                  <c:v>Permanent</c:v>
                </c:pt>
              </c:strCache>
            </c:strRef>
          </c:tx>
          <c:dLbls>
            <c:txPr>
              <a:bodyPr/>
              <a:lstStyle/>
              <a:p>
                <a:pPr>
                  <a:defRPr/>
                </a:pPr>
                <a:endParaRPr lang="en-US"/>
              </a:p>
            </c:txPr>
            <c:showPercent val="1"/>
            <c:showLeaderLines val="1"/>
          </c:dLbls>
          <c:cat>
            <c:strRef>
              <c:f>Sheet3!$A$5:$A$15</c:f>
              <c:strCache>
                <c:ptCount val="10"/>
                <c:pt idx="0">
                  <c:v>0.2</c:v>
                </c:pt>
                <c:pt idx="1">
                  <c:v>0.3</c:v>
                </c:pt>
                <c:pt idx="2">
                  <c:v>0.4</c:v>
                </c:pt>
                <c:pt idx="3">
                  <c:v>0.5</c:v>
                </c:pt>
                <c:pt idx="4">
                  <c:v>0.6</c:v>
                </c:pt>
                <c:pt idx="5">
                  <c:v>0.7</c:v>
                </c:pt>
                <c:pt idx="6">
                  <c:v>0.8</c:v>
                </c:pt>
                <c:pt idx="7">
                  <c:v>0.9</c:v>
                </c:pt>
                <c:pt idx="8">
                  <c:v>1</c:v>
                </c:pt>
                <c:pt idx="9">
                  <c:v>(blank)</c:v>
                </c:pt>
              </c:strCache>
            </c:strRef>
          </c:cat>
          <c:val>
            <c:numRef>
              <c:f>Sheet3!$C$5:$C$15</c:f>
              <c:numCache>
                <c:formatCode>General</c:formatCode>
                <c:ptCount val="10"/>
                <c:pt idx="0">
                  <c:v>2</c:v>
                </c:pt>
                <c:pt idx="1">
                  <c:v>6</c:v>
                </c:pt>
                <c:pt idx="2">
                  <c:v>4</c:v>
                </c:pt>
                <c:pt idx="3">
                  <c:v>1</c:v>
                </c:pt>
                <c:pt idx="4">
                  <c:v>2</c:v>
                </c:pt>
                <c:pt idx="5">
                  <c:v>2</c:v>
                </c:pt>
                <c:pt idx="6">
                  <c:v>8</c:v>
                </c:pt>
                <c:pt idx="7">
                  <c:v>3</c:v>
                </c:pt>
                <c:pt idx="8">
                  <c:v>99</c:v>
                </c:pt>
              </c:numCache>
            </c:numRef>
          </c:val>
        </c:ser>
        <c:ser>
          <c:idx val="2"/>
          <c:order val="2"/>
          <c:tx>
            <c:strRef>
              <c:f>Sheet3!$D$3:$D$4</c:f>
              <c:strCache>
                <c:ptCount val="1"/>
                <c:pt idx="0">
                  <c:v>Temporary</c:v>
                </c:pt>
              </c:strCache>
            </c:strRef>
          </c:tx>
          <c:dLbls>
            <c:txPr>
              <a:bodyPr/>
              <a:lstStyle/>
              <a:p>
                <a:pPr>
                  <a:defRPr/>
                </a:pPr>
                <a:endParaRPr lang="en-US"/>
              </a:p>
            </c:txPr>
            <c:showPercent val="1"/>
            <c:showLeaderLines val="1"/>
          </c:dLbls>
          <c:cat>
            <c:strRef>
              <c:f>Sheet3!$A$5:$A$15</c:f>
              <c:strCache>
                <c:ptCount val="10"/>
                <c:pt idx="0">
                  <c:v>0.2</c:v>
                </c:pt>
                <c:pt idx="1">
                  <c:v>0.3</c:v>
                </c:pt>
                <c:pt idx="2">
                  <c:v>0.4</c:v>
                </c:pt>
                <c:pt idx="3">
                  <c:v>0.5</c:v>
                </c:pt>
                <c:pt idx="4">
                  <c:v>0.6</c:v>
                </c:pt>
                <c:pt idx="5">
                  <c:v>0.7</c:v>
                </c:pt>
                <c:pt idx="6">
                  <c:v>0.8</c:v>
                </c:pt>
                <c:pt idx="7">
                  <c:v>0.9</c:v>
                </c:pt>
                <c:pt idx="8">
                  <c:v>1</c:v>
                </c:pt>
                <c:pt idx="9">
                  <c:v>(blank)</c:v>
                </c:pt>
              </c:strCache>
            </c:strRef>
          </c:cat>
          <c:val>
            <c:numRef>
              <c:f>Sheet3!$D$5:$D$15</c:f>
              <c:numCache>
                <c:formatCode>General</c:formatCode>
                <c:ptCount val="10"/>
                <c:pt idx="0">
                  <c:v>1</c:v>
                </c:pt>
                <c:pt idx="1">
                  <c:v>2</c:v>
                </c:pt>
                <c:pt idx="2">
                  <c:v>1</c:v>
                </c:pt>
                <c:pt idx="4">
                  <c:v>1</c:v>
                </c:pt>
                <c:pt idx="5">
                  <c:v>3</c:v>
                </c:pt>
                <c:pt idx="6">
                  <c:v>2</c:v>
                </c:pt>
                <c:pt idx="8">
                  <c:v>24</c:v>
                </c:pt>
              </c:numCache>
            </c:numRef>
          </c:val>
        </c:ser>
        <c:ser>
          <c:idx val="3"/>
          <c:order val="3"/>
          <c:tx>
            <c:strRef>
              <c:f>Sheet3!$E$3:$E$4</c:f>
              <c:strCache>
                <c:ptCount val="1"/>
                <c:pt idx="0">
                  <c:v>(blank)</c:v>
                </c:pt>
              </c:strCache>
            </c:strRef>
          </c:tx>
          <c:dLbls>
            <c:txPr>
              <a:bodyPr/>
              <a:lstStyle/>
              <a:p>
                <a:pPr>
                  <a:defRPr/>
                </a:pPr>
                <a:endParaRPr lang="en-US"/>
              </a:p>
            </c:txPr>
            <c:showPercent val="1"/>
            <c:showLeaderLines val="1"/>
          </c:dLbls>
          <c:cat>
            <c:strRef>
              <c:f>Sheet3!$A$5:$A$15</c:f>
              <c:strCache>
                <c:ptCount val="10"/>
                <c:pt idx="0">
                  <c:v>0.2</c:v>
                </c:pt>
                <c:pt idx="1">
                  <c:v>0.3</c:v>
                </c:pt>
                <c:pt idx="2">
                  <c:v>0.4</c:v>
                </c:pt>
                <c:pt idx="3">
                  <c:v>0.5</c:v>
                </c:pt>
                <c:pt idx="4">
                  <c:v>0.6</c:v>
                </c:pt>
                <c:pt idx="5">
                  <c:v>0.7</c:v>
                </c:pt>
                <c:pt idx="6">
                  <c:v>0.8</c:v>
                </c:pt>
                <c:pt idx="7">
                  <c:v>0.9</c:v>
                </c:pt>
                <c:pt idx="8">
                  <c:v>1</c:v>
                </c:pt>
                <c:pt idx="9">
                  <c:v>(blank)</c:v>
                </c:pt>
              </c:strCache>
            </c:strRef>
          </c:cat>
          <c:val>
            <c:numRef>
              <c:f>Sheet3!$E$5:$E$15</c:f>
              <c:numCache>
                <c:formatCode>General</c:formatCode>
                <c:ptCount val="10"/>
              </c:numCache>
            </c:numRef>
          </c:val>
        </c:ser>
        <c:dLbls>
          <c:showPercent val="1"/>
        </c:dLbls>
        <c:firstSliceAng val="0"/>
      </c:pieChart>
    </c:plotArea>
    <c:legend>
      <c:legendPos val="t"/>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8"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9"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04-09-2024</a:t>
            </a:fld>
            <a:endParaRPr lang="en-IN"/>
          </a:p>
        </p:txBody>
      </p:sp>
      <p:sp>
        <p:nvSpPr>
          <p:cNvPr id="1048700"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1"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2"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3"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Slide Image Placeholder 1"/>
          <p:cNvSpPr>
            <a:spLocks noGrp="1" noRot="1" noChangeAspect="1"/>
          </p:cNvSpPr>
          <p:nvPr>
            <p:ph type="sldImg"/>
          </p:nvPr>
        </p:nvSpPr>
        <p:spPr/>
      </p:sp>
      <p:sp>
        <p:nvSpPr>
          <p:cNvPr id="1048664" name="Notes Placeholder 2"/>
          <p:cNvSpPr>
            <a:spLocks noGrp="1"/>
          </p:cNvSpPr>
          <p:nvPr>
            <p:ph type="body" idx="1"/>
          </p:nvPr>
        </p:nvSpPr>
        <p:spPr/>
        <p:txBody>
          <a:bodyPr/>
          <a:lstStyle/>
          <a:p>
            <a:endParaRPr lang="en-IN" dirty="0"/>
          </a:p>
        </p:txBody>
      </p:sp>
      <p:sp>
        <p:nvSpPr>
          <p:cNvPr id="1048665"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Notes Placeholder 1048713"/>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50"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51"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65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5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104865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4"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5" name="Holder 3"/>
          <p:cNvSpPr>
            <a:spLocks noGrp="1"/>
          </p:cNvSpPr>
          <p:nvPr>
            <p:ph type="body" idx="1"/>
          </p:nvPr>
        </p:nvSpPr>
        <p:spPr/>
        <p:txBody>
          <a:bodyPr lIns="0" tIns="0" rIns="0" bIns="0"/>
          <a:lstStyle/>
          <a:p>
            <a:endParaRPr/>
          </a:p>
        </p:txBody>
      </p:sp>
      <p:sp>
        <p:nvSpPr>
          <p:cNvPr id="104868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1048688"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9"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1048694"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5"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6"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1048697"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9/4/2024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876299" y="990600"/>
            <a:ext cx="1743075" cy="1333500"/>
            <a:chOff x="742950" y="1104900"/>
            <a:chExt cx="1743075" cy="1333500"/>
          </a:xfrm>
        </p:grpSpPr>
        <p:sp>
          <p:nvSpPr>
            <p:cNvPr id="1048655"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56"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57"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58"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59"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64" name="object 9"/>
          <p:cNvPicPr>
            <a:picLocks/>
          </p:cNvPicPr>
          <p:nvPr/>
        </p:nvPicPr>
        <p:blipFill>
          <a:blip r:embed="rId3" cstate="print"/>
          <a:stretch>
            <a:fillRect/>
          </a:stretch>
        </p:blipFill>
        <p:spPr>
          <a:xfrm>
            <a:off x="676275" y="6467475"/>
            <a:ext cx="2143125" cy="200025"/>
          </a:xfrm>
          <a:prstGeom prst="rect">
            <a:avLst/>
          </a:prstGeom>
        </p:spPr>
      </p:pic>
      <p:sp>
        <p:nvSpPr>
          <p:cNvPr id="1048660"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048661" name="TextBox 13"/>
          <p:cNvSpPr txBox="1"/>
          <p:nvPr/>
        </p:nvSpPr>
        <p:spPr>
          <a:xfrm>
            <a:off x="502151" y="3429000"/>
            <a:ext cx="11689847" cy="1869440"/>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1048662" name="TextBox 1048661"/>
          <p:cNvSpPr txBox="1"/>
          <p:nvPr/>
        </p:nvSpPr>
        <p:spPr>
          <a:xfrm>
            <a:off x="3301350" y="3429000"/>
            <a:ext cx="7882766" cy="1767839"/>
          </a:xfrm>
          <a:prstGeom prst="rect">
            <a:avLst/>
          </a:prstGeom>
        </p:spPr>
        <p:txBody>
          <a:bodyPr wrap="square" rtlCol="0">
            <a:spAutoFit/>
          </a:bodyPr>
          <a:lstStyle/>
          <a:p>
            <a:r>
              <a:rPr lang="en-US" altLang="en-IN" sz="2800">
                <a:solidFill>
                  <a:srgbClr val="000000"/>
                </a:solidFill>
              </a:rPr>
              <a:t>Nayana.K.P</a:t>
            </a:r>
            <a:endParaRPr lang="en-US" sz="2800">
              <a:solidFill>
                <a:srgbClr val="000000"/>
              </a:solidFill>
            </a:endParaRPr>
          </a:p>
          <a:p>
            <a:r>
              <a:rPr lang="en-US" altLang="en-IN" sz="2800">
                <a:solidFill>
                  <a:srgbClr val="000000"/>
                </a:solidFill>
              </a:rPr>
              <a:t>2213211042058</a:t>
            </a:r>
            <a:endParaRPr lang="en-US" sz="2800">
              <a:solidFill>
                <a:srgbClr val="000000"/>
              </a:solidFill>
            </a:endParaRPr>
          </a:p>
          <a:p>
            <a:r>
              <a:rPr lang="en-US" altLang="en-IN" sz="2800">
                <a:solidFill>
                  <a:srgbClr val="000000"/>
                </a:solidFill>
              </a:rPr>
              <a:t>B. Com (Corporate Secretaryship)</a:t>
            </a:r>
            <a:endParaRPr lang="en-US" sz="2800">
              <a:solidFill>
                <a:srgbClr val="000000"/>
              </a:solidFill>
            </a:endParaRPr>
          </a:p>
          <a:p>
            <a:r>
              <a:rPr lang="en-US" altLang="en-IN" sz="2800">
                <a:solidFill>
                  <a:srgbClr val="000000"/>
                </a:solidFill>
              </a:rPr>
              <a:t>Presidency College </a:t>
            </a:r>
            <a:endParaRPr lang="en-US" sz="2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76"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77"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34" name="TextBox 1048733"/>
          <p:cNvSpPr txBox="1"/>
          <p:nvPr/>
        </p:nvSpPr>
        <p:spPr>
          <a:xfrm>
            <a:off x="739775" y="2185035"/>
            <a:ext cx="9217256" cy="4282440"/>
          </a:xfrm>
          <a:prstGeom prst="rect">
            <a:avLst/>
          </a:prstGeom>
        </p:spPr>
        <p:txBody>
          <a:bodyPr wrap="square" rtlCol="0">
            <a:spAutoFit/>
          </a:bodyPr>
          <a:lstStyle/>
          <a:p>
            <a:r>
              <a:rPr lang="en-US" altLang="en-IN" sz="2800">
                <a:solidFill>
                  <a:srgbClr val="000000"/>
                </a:solidFill>
              </a:rPr>
              <a:t>Modeling in Excel involves structuring data inputs, calculations, and outputs to simulate scenarios or analyze information. It typically includes organizing assumptions, using formulas to process data, and visualizing results through charts and tables. Key features like data tables, scenario analysis, and conditional formatting help users perform sensitivity analyses and present outcomes clearly. Proper labeling, documentation, and error checking ensure the model is understandable and reliable for decision-making.</a:t>
            </a:r>
            <a:endParaRPr lang="en-US"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1"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2"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2438400" y="1905000"/>
          <a:ext cx="4572000" cy="3581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33" name="TextBox 1048732"/>
          <p:cNvSpPr txBox="1"/>
          <p:nvPr/>
        </p:nvSpPr>
        <p:spPr>
          <a:xfrm>
            <a:off x="552625" y="1423549"/>
            <a:ext cx="10884042" cy="6797039"/>
          </a:xfrm>
          <a:prstGeom prst="rect">
            <a:avLst/>
          </a:prstGeom>
        </p:spPr>
        <p:txBody>
          <a:bodyPr wrap="square" rtlCol="0">
            <a:spAutoFit/>
          </a:bodyPr>
          <a:lstStyle/>
          <a:p>
            <a:r>
              <a:rPr lang="en-US" sz="2800">
                <a:solidFill>
                  <a:srgbClr val="000000"/>
                </a:solidFill>
              </a:rPr>
              <a:t>1. The employee qualification analysis helps identify the current situation by efficiently aligning employee departments and their workspaces, as well as the number of employees in the organization.
2. The approach provides actionable insights for HR supporting better talent management and strategic workforce planning and establishing strategies through the use of Excel tools for data organization analysis and reporting.
3. The user-friendly method of seeing and acting upon the findings is provided by the interactive dashboard and customized reports.
4. In general, this analysis strengthens the organization's capacity to develop talent and keep a competitive advantage in addition to supporting strategic workforce planning.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8"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0"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1"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2"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3"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4"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5"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6"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7"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8"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9"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0"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1"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2"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60" name="object 19"/>
            <p:cNvPicPr>
              <a:picLocks/>
            </p:cNvPicPr>
            <p:nvPr/>
          </p:nvPicPr>
          <p:blipFill>
            <a:blip r:embed="rId2" cstate="print"/>
            <a:stretch>
              <a:fillRect/>
            </a:stretch>
          </p:blipFill>
          <p:spPr>
            <a:xfrm>
              <a:off x="676275" y="6467475"/>
              <a:ext cx="2143125" cy="200025"/>
            </a:xfrm>
            <a:prstGeom prst="rect">
              <a:avLst/>
            </a:prstGeom>
          </p:spPr>
        </p:pic>
        <p:pic>
          <p:nvPicPr>
            <p:cNvPr id="2097161"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3"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048644" name="TextBox 22"/>
          <p:cNvSpPr txBox="1"/>
          <p:nvPr/>
        </p:nvSpPr>
        <p:spPr>
          <a:xfrm>
            <a:off x="1217522" y="2123271"/>
            <a:ext cx="8593228" cy="14122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6" name="object 3"/>
          <p:cNvGrpSpPr/>
          <p:nvPr/>
        </p:nvGrpSpPr>
        <p:grpSpPr>
          <a:xfrm>
            <a:off x="7443849" y="0"/>
            <a:ext cx="4752975" cy="6863080"/>
            <a:chOff x="7443849" y="0"/>
            <a:chExt cx="4752975" cy="6863080"/>
          </a:xfrm>
        </p:grpSpPr>
        <p:sp>
          <p:nvSpPr>
            <p:cNvPr id="104860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0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0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1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6" name="object 17"/>
          <p:cNvPicPr>
            <a:picLocks/>
          </p:cNvPicPr>
          <p:nvPr/>
        </p:nvPicPr>
        <p:blipFill>
          <a:blip r:embed="rId2" cstate="print"/>
          <a:stretch>
            <a:fillRect/>
          </a:stretch>
        </p:blipFill>
        <p:spPr>
          <a:xfrm>
            <a:off x="10687050" y="6134100"/>
            <a:ext cx="247650" cy="247650"/>
          </a:xfrm>
          <a:prstGeom prst="rect">
            <a:avLst/>
          </a:prstGeom>
        </p:spPr>
      </p:pic>
      <p:grpSp>
        <p:nvGrpSpPr>
          <p:cNvPr id="27" name="object 18"/>
          <p:cNvGrpSpPr/>
          <p:nvPr/>
        </p:nvGrpSpPr>
        <p:grpSpPr>
          <a:xfrm>
            <a:off x="47625" y="3819523"/>
            <a:ext cx="4124325" cy="3009900"/>
            <a:chOff x="47625" y="3819523"/>
            <a:chExt cx="4124325" cy="3009900"/>
          </a:xfrm>
        </p:grpSpPr>
        <p:pic>
          <p:nvPicPr>
            <p:cNvPr id="2097157" name="object 19"/>
            <p:cNvPicPr>
              <a:picLocks/>
            </p:cNvPicPr>
            <p:nvPr/>
          </p:nvPicPr>
          <p:blipFill>
            <a:blip r:embed="rId3" cstate="print"/>
            <a:stretch>
              <a:fillRect/>
            </a:stretch>
          </p:blipFill>
          <p:spPr>
            <a:xfrm>
              <a:off x="466725" y="6410325"/>
              <a:ext cx="3705225" cy="295275"/>
            </a:xfrm>
            <a:prstGeom prst="rect">
              <a:avLst/>
            </a:prstGeom>
          </p:spPr>
        </p:pic>
        <p:pic>
          <p:nvPicPr>
            <p:cNvPr id="2097158"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20"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2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1048622"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7991475" y="2933700"/>
            <a:ext cx="2762250" cy="3257550"/>
            <a:chOff x="7991475" y="2933700"/>
            <a:chExt cx="2762250" cy="3257550"/>
          </a:xfrm>
        </p:grpSpPr>
        <p:sp>
          <p:nvSpPr>
            <p:cNvPr id="10485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5"/>
            <p:cNvPicPr>
              <a:picLocks/>
            </p:cNvPicPr>
            <p:nvPr/>
          </p:nvPicPr>
          <p:blipFill>
            <a:blip r:embed="rId3" cstate="print"/>
            <a:stretch>
              <a:fillRect/>
            </a:stretch>
          </p:blipFill>
          <p:spPr>
            <a:xfrm>
              <a:off x="7991475" y="2933700"/>
              <a:ext cx="2762250" cy="3257550"/>
            </a:xfrm>
            <a:prstGeom prst="rect">
              <a:avLst/>
            </a:prstGeom>
          </p:spPr>
        </p:pic>
      </p:grpSp>
      <p:sp>
        <p:nvSpPr>
          <p:cNvPr id="1048597"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8"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3" name="object 8"/>
          <p:cNvPicPr>
            <a:picLocks/>
          </p:cNvPicPr>
          <p:nvPr/>
        </p:nvPicPr>
        <p:blipFill>
          <a:blip r:embed="rId4" cstate="print"/>
          <a:stretch>
            <a:fillRect/>
          </a:stretch>
        </p:blipFill>
        <p:spPr>
          <a:xfrm>
            <a:off x="676275" y="6467475"/>
            <a:ext cx="2143125" cy="200025"/>
          </a:xfrm>
          <a:prstGeom prst="rect">
            <a:avLst/>
          </a:prstGeom>
        </p:spPr>
      </p:pic>
      <p:sp>
        <p:nvSpPr>
          <p:cNvPr id="1048599"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grpSp>
        <p:nvGrpSpPr>
          <p:cNvPr id="48" name="组合 4"/>
          <p:cNvGrpSpPr/>
          <p:nvPr/>
        </p:nvGrpSpPr>
        <p:grpSpPr>
          <a:xfrm>
            <a:off x="6197165" y="8452678"/>
            <a:ext cx="3878380" cy="8653268"/>
            <a:chOff x="5148" y="3366"/>
            <a:chExt cx="10149" cy="22644"/>
          </a:xfrm>
        </p:grpSpPr>
        <p:sp>
          <p:nvSpPr>
            <p:cNvPr id="1048706" name="文本占位符 9"/>
            <p:cNvSpPr txBox="1"/>
            <p:nvPr/>
          </p:nvSpPr>
          <p:spPr>
            <a:xfrm>
              <a:off x="5181" y="3366"/>
              <a:ext cx="8838" cy="725"/>
            </a:xfrm>
            <a:prstGeom prst="rect">
              <a:avLst/>
            </a:prstGeom>
          </p:spPr>
          <p:txBody>
            <a:bodyPr wrap="square" rtlCol="0" anchor="t">
              <a:noAutofit/>
            </a:bodyPr>
            <a:lstStyle/>
            <a:p>
              <a:pPr algn="l" fontAlgn="auto">
                <a:buNone/>
              </a:pPr>
              <a:endParaRPr lang="zh-CN" altLang="en-US" sz="2400">
                <a:latin typeface="+mj-ea"/>
                <a:ea typeface="+mj-ea"/>
              </a:endParaRPr>
            </a:p>
          </p:txBody>
          <p:extLst>
            <p:ext uri="{D589DF8D-B311-4D76-A726-2CF4D000D303}">
              <wpsdc:modularGroupExt xmlns:wpsdc="http://www.wps.cn/officeDocument/2022/drawingmlCustomData" xmlns="" type="title" index="0"/>
            </p:ext>
          </p:extLst>
        </p:sp>
        <p:sp>
          <p:nvSpPr>
            <p:cNvPr id="1048707" name="文本占位符 11"/>
            <p:cNvSpPr txBox="1"/>
            <p:nvPr/>
          </p:nvSpPr>
          <p:spPr>
            <a:xfrm>
              <a:off x="5148" y="22484"/>
              <a:ext cx="10149" cy="3526"/>
            </a:xfrm>
            <a:prstGeom prst="rect">
              <a:avLst/>
            </a:prstGeom>
          </p:spPr>
          <p:txBody>
            <a:bodyPr wrap="square" rtlCol="0" anchor="t">
              <a:noAutofit/>
            </a:bodyPr>
            <a:lstStyle/>
            <a:p>
              <a:pPr algn="l" fontAlgn="auto">
                <a:buNone/>
              </a:pPr>
              <a:endParaRPr lang="zh-CN" altLang="en-US" sz="1600">
                <a:latin typeface="+mj-ea"/>
                <a:ea typeface="+mj-ea"/>
              </a:endParaRPr>
            </a:p>
          </p:txBody>
          <p:extLst>
            <p:ext uri="{D589DF8D-B311-4D76-A726-2CF4D000D303}">
              <wpsdc:modularGroupExt xmlns:wpsdc="http://www.wps.cn/officeDocument/2022/drawingmlCustomData" xmlns="" type="text" index="0"/>
            </p:ext>
          </p:extLst>
        </p:sp>
        <p:extLst>
          <p:ext uri="{D589DF8D-B311-4D76-A726-2CF4D000D303}">
            <wpsdc:modularGroupExt xmlns:wpsdc="http://www.wps.cn/officeDocument/2022/drawingmlCustomData" xmlns="" type="group" index="0"/>
          </p:ext>
        </p:extLst>
      </p:grpSp>
      <p:sp>
        <p:nvSpPr>
          <p:cNvPr id="1048727" name="TextBox 1048726"/>
          <p:cNvSpPr txBox="1"/>
          <p:nvPr/>
        </p:nvSpPr>
        <p:spPr>
          <a:xfrm>
            <a:off x="121830" y="2123122"/>
            <a:ext cx="8955494" cy="3863340"/>
          </a:xfrm>
          <a:prstGeom prst="rect">
            <a:avLst/>
          </a:prstGeom>
        </p:spPr>
        <p:txBody>
          <a:bodyPr wrap="square" rtlCol="0">
            <a:spAutoFit/>
          </a:bodyPr>
          <a:lstStyle/>
          <a:p>
            <a:r>
              <a:rPr lang="en-US" altLang="en-IN" sz="2800">
                <a:solidFill>
                  <a:srgbClr val="000000"/>
                </a:solidFill>
              </a:rPr>
              <a:t>Every organization seeks to maximize the allocation of human resources by assessing personnel qualifications across multiple areas.</a:t>
            </a:r>
            <a:endParaRPr lang="en-US" sz="2800">
              <a:solidFill>
                <a:srgbClr val="000000"/>
              </a:solidFill>
            </a:endParaRPr>
          </a:p>
          <a:p>
            <a:r>
              <a:rPr lang="en-US" altLang="en-IN" sz="2800">
                <a:solidFill>
                  <a:srgbClr val="000000"/>
                </a:solidFill>
              </a:rPr>
              <a:t>To raise performance ratings and increase overall efficiency, we must identify skill gaps, training needs, and internal promotion opportunities.</a:t>
            </a:r>
            <a:endParaRPr lang="en-US" sz="2800">
              <a:solidFill>
                <a:srgbClr val="000000"/>
              </a:solidFill>
            </a:endParaRPr>
          </a:p>
          <a:p>
            <a:r>
              <a:rPr lang="en-US" altLang="en-IN" sz="2800">
                <a:solidFill>
                  <a:srgbClr val="000000"/>
                </a:solidFill>
              </a:rPr>
              <a:t>Performance ratings and working conditions of employees as well as their departments will be evaluated as part of the analysis.</a:t>
            </a:r>
            <a:endParaRPr lang="en-US"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object 2"/>
          <p:cNvGrpSpPr/>
          <p:nvPr/>
        </p:nvGrpSpPr>
        <p:grpSpPr>
          <a:xfrm>
            <a:off x="8658225" y="2647950"/>
            <a:ext cx="3533775" cy="3810000"/>
            <a:chOff x="8658225" y="2647950"/>
            <a:chExt cx="3533775" cy="3810000"/>
          </a:xfrm>
        </p:grpSpPr>
        <p:sp>
          <p:nvSpPr>
            <p:cNvPr id="104860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0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0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0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55" name="object 8"/>
          <p:cNvPicPr>
            <a:picLocks/>
          </p:cNvPicPr>
          <p:nvPr/>
        </p:nvPicPr>
        <p:blipFill>
          <a:blip r:embed="rId3" cstate="print"/>
          <a:stretch>
            <a:fillRect/>
          </a:stretch>
        </p:blipFill>
        <p:spPr>
          <a:xfrm>
            <a:off x="676275" y="6467475"/>
            <a:ext cx="2143125" cy="200025"/>
          </a:xfrm>
          <a:prstGeom prst="rect">
            <a:avLst/>
          </a:prstGeom>
        </p:spPr>
      </p:pic>
      <p:sp>
        <p:nvSpPr>
          <p:cNvPr id="104860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04860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728" name="TextBox 1048727"/>
          <p:cNvSpPr txBox="1"/>
          <p:nvPr/>
        </p:nvSpPr>
        <p:spPr>
          <a:xfrm>
            <a:off x="227778" y="2411731"/>
            <a:ext cx="8175950" cy="4282439"/>
          </a:xfrm>
          <a:prstGeom prst="rect">
            <a:avLst/>
          </a:prstGeom>
        </p:spPr>
        <p:txBody>
          <a:bodyPr wrap="square" rtlCol="0">
            <a:spAutoFit/>
          </a:bodyPr>
          <a:lstStyle/>
          <a:p>
            <a:r>
              <a:rPr lang="en-US" sz="2800">
                <a:solidFill>
                  <a:srgbClr val="000000"/>
                </a:solidFill>
              </a:rPr>
              <a:t>Creating a customized training program with modules covering fundamental, advanced, and pivot table operations in Excel, including data entry formulas, pivot tables, and data visualization; conducting a baseline evaluation to determine the employees' current proficiency in Excel and areas in need of improvement.</a:t>
            </a:r>
          </a:p>
          <a:p>
            <a:r>
              <a:rPr lang="en-US" sz="2800">
                <a:solidFill>
                  <a:srgbClr val="000000"/>
                </a:solidFill>
              </a:rPr>
              <a:t>Testing, quizzing, or practical evaluations to gauge the training's efficacy and getting input to make necessary program revisions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4"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6"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59" name="object 6"/>
          <p:cNvPicPr>
            <a:picLocks/>
          </p:cNvPicPr>
          <p:nvPr/>
        </p:nvPicPr>
        <p:blipFill>
          <a:blip r:embed="rId2" cstate="print"/>
          <a:stretch>
            <a:fillRect/>
          </a:stretch>
        </p:blipFill>
        <p:spPr>
          <a:xfrm>
            <a:off x="723900" y="6172200"/>
            <a:ext cx="2181225" cy="485775"/>
          </a:xfrm>
          <a:prstGeom prst="rect">
            <a:avLst/>
          </a:prstGeom>
        </p:spPr>
      </p:pic>
      <p:sp>
        <p:nvSpPr>
          <p:cNvPr id="104862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48729" name="TextBox 1048728"/>
          <p:cNvSpPr txBox="1"/>
          <p:nvPr/>
        </p:nvSpPr>
        <p:spPr>
          <a:xfrm>
            <a:off x="699452" y="1771796"/>
            <a:ext cx="8274528" cy="4701540"/>
          </a:xfrm>
          <a:prstGeom prst="rect">
            <a:avLst/>
          </a:prstGeom>
        </p:spPr>
        <p:txBody>
          <a:bodyPr wrap="square" rtlCol="0">
            <a:spAutoFit/>
          </a:bodyPr>
          <a:lstStyle/>
          <a:p>
            <a:r>
              <a:rPr lang="en-US" altLang="en-IN" sz="2800">
                <a:solidFill>
                  <a:srgbClr val="000000"/>
                </a:solidFill>
              </a:rPr>
              <a:t>HR professionals utilize the data to evaluate training requirements, monitor staff advancement, and make sure employees are qualified for their positions.</a:t>
            </a:r>
            <a:endParaRPr lang="en-US" sz="2800">
              <a:solidFill>
                <a:srgbClr val="000000"/>
              </a:solidFill>
            </a:endParaRPr>
          </a:p>
          <a:p>
            <a:r>
              <a:rPr lang="en-US" altLang="en-IN" sz="2800">
                <a:solidFill>
                  <a:srgbClr val="000000"/>
                </a:solidFill>
              </a:rPr>
              <a:t>Employees can use the brief letter to learn about the standards for excel proficiency, pinpoint areas for personal growth, and monitor their own advancement.</a:t>
            </a:r>
            <a:endParaRPr lang="en-US" sz="2800">
              <a:solidFill>
                <a:srgbClr val="000000"/>
              </a:solidFill>
            </a:endParaRPr>
          </a:p>
          <a:p>
            <a:r>
              <a:rPr lang="en-US" altLang="en-IN" sz="2800">
                <a:solidFill>
                  <a:srgbClr val="000000"/>
                </a:solidFill>
              </a:rPr>
              <a:t>These experts use the short note to plan, carry ut, and assess training initiatives meant to enhance workers' Excel skills.</a:t>
            </a:r>
            <a:endParaRPr lang="en-US"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2" name="object 2"/>
          <p:cNvPicPr>
            <a:picLocks/>
          </p:cNvPicPr>
          <p:nvPr/>
        </p:nvPicPr>
        <p:blipFill>
          <a:blip r:embed="rId2" cstate="print"/>
          <a:stretch>
            <a:fillRect/>
          </a:stretch>
        </p:blipFill>
        <p:spPr>
          <a:xfrm>
            <a:off x="0" y="1476375"/>
            <a:ext cx="2695574" cy="3248025"/>
          </a:xfrm>
          <a:prstGeom prst="rect">
            <a:avLst/>
          </a:prstGeom>
        </p:spPr>
      </p:pic>
      <p:sp>
        <p:nvSpPr>
          <p:cNvPr id="104864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8"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3" name="object 7"/>
          <p:cNvPicPr>
            <a:picLocks/>
          </p:cNvPicPr>
          <p:nvPr/>
        </p:nvPicPr>
        <p:blipFill>
          <a:blip r:embed="rId3" cstate="print"/>
          <a:stretch>
            <a:fillRect/>
          </a:stretch>
        </p:blipFill>
        <p:spPr>
          <a:xfrm>
            <a:off x="676275" y="6467475"/>
            <a:ext cx="2143125" cy="200025"/>
          </a:xfrm>
          <a:prstGeom prst="rect">
            <a:avLst/>
          </a:prstGeom>
        </p:spPr>
      </p:pic>
      <p:sp>
        <p:nvSpPr>
          <p:cNvPr id="104864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48730" name="TextBox 1048729"/>
          <p:cNvSpPr txBox="1"/>
          <p:nvPr/>
        </p:nvSpPr>
        <p:spPr>
          <a:xfrm>
            <a:off x="2437977" y="1476375"/>
            <a:ext cx="9186634" cy="5120640"/>
          </a:xfrm>
          <a:prstGeom prst="rect">
            <a:avLst/>
          </a:prstGeom>
        </p:spPr>
        <p:txBody>
          <a:bodyPr wrap="square" rtlCol="0">
            <a:spAutoFit/>
          </a:bodyPr>
          <a:lstStyle/>
          <a:p>
            <a:r>
              <a:rPr lang="en-US" altLang="en-IN" sz="2800">
                <a:solidFill>
                  <a:srgbClr val="000000"/>
                </a:solidFill>
              </a:rPr>
              <a:t>We create interactive Excel dashboards that offer managers instantaneous insights into employee qualifications, enabling them to quickly identify areas of strength and weakness.</a:t>
            </a:r>
            <a:endParaRPr lang="en-US" sz="2800">
              <a:solidFill>
                <a:srgbClr val="000000"/>
              </a:solidFill>
            </a:endParaRPr>
          </a:p>
          <a:p>
            <a:r>
              <a:rPr lang="en-US" altLang="en-IN" sz="2800">
                <a:solidFill>
                  <a:srgbClr val="000000"/>
                </a:solidFill>
              </a:rPr>
              <a:t>We establish a centralized, readily available Excel-based database that contains all pertinent employee credentials. An excel-based system expedites the qualification tracking procedure, saving HR teams and managers time and reducing mistake rates.</a:t>
            </a:r>
            <a:endParaRPr lang="en-US" sz="2800">
              <a:solidFill>
                <a:srgbClr val="000000"/>
              </a:solidFill>
            </a:endParaRPr>
          </a:p>
          <a:p>
            <a:r>
              <a:rPr lang="en-US" altLang="en-IN" sz="2800">
                <a:solidFill>
                  <a:srgbClr val="000000"/>
                </a:solidFill>
              </a:rPr>
              <a:t>The system is adaptable to various sectors, roles, and particular qualification requirements. It is also scalable, enabling it to expand with the business.</a:t>
            </a:r>
            <a:endParaRPr lang="en-US"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lstStyle/>
          <a:p>
            <a:r>
              <a:rPr lang="en-IN" dirty="0"/>
              <a:t>Dataset Description</a:t>
            </a:r>
          </a:p>
        </p:txBody>
      </p:sp>
      <p:sp>
        <p:nvSpPr>
          <p:cNvPr id="1048731" name="TextBox 1048730"/>
          <p:cNvSpPr txBox="1"/>
          <p:nvPr/>
        </p:nvSpPr>
        <p:spPr>
          <a:xfrm>
            <a:off x="755332" y="1626167"/>
            <a:ext cx="7265034" cy="4701539"/>
          </a:xfrm>
          <a:prstGeom prst="rect">
            <a:avLst/>
          </a:prstGeom>
        </p:spPr>
        <p:txBody>
          <a:bodyPr wrap="square" rtlCol="0">
            <a:spAutoFit/>
          </a:bodyPr>
          <a:lstStyle/>
          <a:p>
            <a:r>
              <a:rPr lang="en-US" altLang="en-IN" sz="2800">
                <a:solidFill>
                  <a:srgbClr val="000000"/>
                </a:solidFill>
              </a:rPr>
              <a:t>Details on the particular credentials or licenses that every worker possesses, such as the titles of the courses taken, the degrees attained, and the completion date. documentation of any training sessions or seminars that the staff member attended, including the dates, subjects covered, and any results or grades.</a:t>
            </a:r>
            <a:endParaRPr lang="en-US" sz="2800">
              <a:solidFill>
                <a:srgbClr val="000000"/>
              </a:solidFill>
            </a:endParaRPr>
          </a:p>
          <a:p>
            <a:r>
              <a:rPr lang="en-US" altLang="en-IN" sz="2800">
                <a:solidFill>
                  <a:srgbClr val="000000"/>
                </a:solidFill>
              </a:rPr>
              <a:t>Essential information such an employee's function, department classifications, and gender are also Provided.</a:t>
            </a:r>
            <a:endParaRPr lang="en-US"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1"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2"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3"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732" name="TextBox 1048731"/>
          <p:cNvSpPr txBox="1"/>
          <p:nvPr/>
        </p:nvSpPr>
        <p:spPr>
          <a:xfrm rot="21600000">
            <a:off x="2179782" y="1794508"/>
            <a:ext cx="9660855" cy="4282441"/>
          </a:xfrm>
          <a:prstGeom prst="rect">
            <a:avLst/>
          </a:prstGeom>
        </p:spPr>
        <p:txBody>
          <a:bodyPr wrap="square" rtlCol="0">
            <a:spAutoFit/>
          </a:bodyPr>
          <a:lstStyle/>
          <a:p>
            <a:r>
              <a:rPr lang="en-US" altLang="en-IN" sz="2800">
                <a:solidFill>
                  <a:srgbClr val="000000"/>
                </a:solidFill>
              </a:rPr>
              <a:t>. Interactive Dashboard: a dynamic Excel dashboard that provides updates on the qualifications and deficiencies of employees.</a:t>
            </a:r>
            <a:endParaRPr lang="en-US" sz="2800">
              <a:solidFill>
                <a:srgbClr val="000000"/>
              </a:solidFill>
            </a:endParaRPr>
          </a:p>
          <a:p>
            <a:r>
              <a:rPr lang="en-US" altLang="en-IN" sz="2800">
                <a:solidFill>
                  <a:srgbClr val="000000"/>
                </a:solidFill>
              </a:rPr>
              <a:t>2. Automatic Reports: Produced automatically, these reports are customized for each department and emphasize important findings, areas in need of training, and chances for advancement.</a:t>
            </a:r>
            <a:endParaRPr lang="en-US" sz="2800">
              <a:solidFill>
                <a:srgbClr val="000000"/>
              </a:solidFill>
            </a:endParaRPr>
          </a:p>
          <a:p>
            <a:r>
              <a:rPr lang="en-US" altLang="en-IN" sz="2800">
                <a:solidFill>
                  <a:srgbClr val="000000"/>
                </a:solidFill>
              </a:rPr>
              <a:t>3. Advanced Analysis Tools: For deeper insights, use Power Pivot and Power Query, two advanced Excel functions that enable predictive analysis and scenario planning.</a:t>
            </a:r>
            <a:endParaRPr lang="en-US" sz="2800">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657</Words>
  <Application>Microsoft Office PowerPoint</Application>
  <PresentationFormat>Custom</PresentationFormat>
  <Paragraphs>64</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GOD-IS-LOVE</cp:lastModifiedBy>
  <cp:revision>1</cp:revision>
  <dcterms:created xsi:type="dcterms:W3CDTF">2024-03-28T17:07:22Z</dcterms:created>
  <dcterms:modified xsi:type="dcterms:W3CDTF">2024-09-04T06:22:16Z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06461ac0b79b428c84205de9ab47b3f2</vt:lpwstr>
  </property>
</Properties>
</file>