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5CF"/>
    <a:srgbClr val="AE9833"/>
    <a:srgbClr val="C19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4653"/>
  </p:normalViewPr>
  <p:slideViewPr>
    <p:cSldViewPr snapToGrid="0">
      <p:cViewPr varScale="1">
        <p:scale>
          <a:sx n="113" d="100"/>
          <a:sy n="113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C2D57-4D3D-4741-BBA6-913E2FDD479A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7C744-369E-8E4C-9150-8A56ECC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1984-F47B-399A-F127-E5A46E83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A6111-ABC2-AED4-E7D0-5BBBB27B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06F1-68CE-80EE-0D3B-3D80A2CE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914-A003-8B47-BA0D-CA8D56C82BCD}" type="datetime1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5D99-3C58-48CB-46FB-93FBC50F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587D-744B-E99D-D601-D19F6979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6479-D45F-C690-6BFA-1998884F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8894E-AB17-EF71-9D50-4B373831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A24E-C6ED-AD45-136E-9B3C3B16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9A22-39E0-2643-936B-9820C0051EAD}" type="datetime1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7DB3-4BA4-EB54-9869-11604BA0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2D12-59B4-CF3E-F4E7-1D1731FA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CC131-A9CE-C645-A271-5400CE954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5E9C0-5F07-102A-E33E-BDFA1638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E340-0BB0-FDA3-79DF-7FCCAB19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6B96-6185-8446-8514-C90D07F0E60B}" type="datetime1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0626-0368-878D-2472-45916ADB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3D4C-040E-FE9D-3F4D-EE5E355E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345A-947C-F4BA-3B50-9A0BB2F9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A3A0-F0CF-1885-360C-0B6C44B9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BF63-82BC-0662-E556-A1417AB8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D57-105F-F247-9B42-25859D17778E}" type="datetime1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39B6-5021-ABC6-09EB-C77B6109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F035C-7556-05C3-3450-5DBE4C5A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7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3F6-F33E-A337-5132-5A43DDEE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F34A-489F-C693-B9BF-3E4EA74B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40FB-D18F-4EF3-076B-9EEA7431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A9D5-9618-2546-BABF-E5C6B840FD89}" type="datetime1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850F-BAB4-3BC1-658A-1B5DAC7E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D33B-B15A-9F73-B141-3F4A5698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AD1F-0C5B-0C69-EF11-F8BDDE0C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AC74-EFBC-FD2D-13A9-1D1FFD7B6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2FEC-C77B-73AD-3434-4620BCFF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BCAF-57C9-197C-D1D0-5F4BC468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1ADD-8097-E540-92B1-8D8DB21BA495}" type="datetime1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6B6C9-5F5E-1DA2-C1BA-0175C9BF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558A-1C55-D07B-4713-58158D01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DD0E-C159-9CDB-3F40-2037F650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605C-2AA1-9D7B-6C35-0786B1DB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FCF9-DF9C-52C2-E810-88FCC0345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51624-1967-19E5-11B5-57C8BCBB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09B5E-0A9A-2C7A-BB0F-8431A712B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FBC59-F59F-174B-545C-17102320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E318-6623-CF4E-88C0-00AC5BCE6FCF}" type="datetime1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DC0D2-FEAF-BA4A-5216-D145E20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D6DBC-B724-BBC4-CFC9-68C0123C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B6A2-CDDD-51CE-ACB8-F40795C4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9B64B-ADAC-5013-A646-5AC30C40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2DB7-37A3-AC4A-A6C9-44999DDEFE39}" type="datetime1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68D8D-7176-A6CB-9D9F-FE20CF9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BF28D-1986-B09C-FB8A-022CE2DE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B6D9E-981F-CC43-9F98-65308D80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3F13-DEBD-8C48-8B73-BD799BAA0F32}" type="datetime1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8517D-0C4E-E50C-7500-0AF6D064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E60A-C8CA-07EA-CC11-99E395D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8FF-E7AA-DE75-2671-5EBD47E9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33FA-10EC-247A-7A0A-33E1602C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DBAB4-D4C1-042B-C441-539C786E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0934D-A6A8-FE9D-2EDA-17D928EA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955D-AFBC-2842-AF24-26C3B148877A}" type="datetime1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E1E7-8845-76D8-915A-0D32147D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C1BA4-503F-3EA4-4779-C1B3794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0228-5F68-3271-D526-09F072BD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5FAA-8E9F-F0D6-AD4A-2C5BD6342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96CEF-0175-95E6-5D54-3863B222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D7DE5-DB13-E294-E343-EA39CB22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BBC7-EE53-C44E-B7CC-D48DB5A9ED0B}" type="datetime1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2E2A1-3AB4-BC3C-27D5-E75E9B66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514A9-391E-2B7D-9DBB-3E435E9B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115D3-5520-DB2A-77FC-E2CF94F9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1A6A-52BB-2C84-86C9-4E64C0B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BBB2-E90A-96E8-9DB9-10451F8E3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55908-F523-F74B-9EE1-C6628CCE2719}" type="datetime1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F7A7-CB5C-3F86-A6E0-C41CF70AB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D718-988B-4432-0B4C-3337DD3B6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F8673-0B6A-47C2-AD36-3426F3129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9" name="Rectangle 112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rtheastern University-Snell Experiential Library | CBT">
            <a:extLst>
              <a:ext uri="{FF2B5EF4-FFF2-40B4-BE49-F238E27FC236}">
                <a16:creationId xmlns:a16="http://schemas.microsoft.com/office/drawing/2014/main" id="{FA2842D5-0CCA-5895-FF1B-CCDB393B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r="20498" b="-1"/>
          <a:stretch/>
        </p:blipFill>
        <p:spPr bwMode="auto">
          <a:xfrm>
            <a:off x="0" y="365125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383C6-1B3A-53BB-82C1-1E1242B3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6562664" cy="1202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u="sng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CampusSpot</a:t>
            </a:r>
            <a:br>
              <a:rPr lang="en-US" sz="4000" u="sng" kern="1200" dirty="0"/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Seat Smarter, Not Harder</a:t>
            </a:r>
            <a:endParaRPr lang="en-US" sz="24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B4C4D-CE37-9CC3-A528-BD9FD520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00808"/>
            <a:ext cx="4619621" cy="3957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  <a:latin typeface="Times New Roman"/>
                <a:cs typeface="Times New Roman"/>
              </a:rPr>
              <a:t>Team 9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Anagha Vasista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Nayana Magadi Nagaraj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Bhakti Paithankar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Utkarsh Gupta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79336C68-F185-2791-B749-C3394FE65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r="1" b="1"/>
          <a:stretch/>
        </p:blipFill>
        <p:spPr>
          <a:xfrm>
            <a:off x="7749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BB0BE-EA6E-A1F2-3A81-2ECA1D8F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6613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C84C63-54FA-E79F-DC28-05624443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7" r="13196"/>
          <a:stretch/>
        </p:blipFill>
        <p:spPr>
          <a:xfrm>
            <a:off x="7798904" y="-18"/>
            <a:ext cx="4393096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7D30D-6D9C-F299-75FA-8824A41F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27" y="289879"/>
            <a:ext cx="2528638" cy="1068470"/>
          </a:xfrm>
        </p:spPr>
        <p:txBody>
          <a:bodyPr anchor="ctr">
            <a:normAutofit/>
          </a:bodyPr>
          <a:lstStyle/>
          <a:p>
            <a:pPr algn="ctr"/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B87F97-5553-B540-B94E-C55988A04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984" y="1648227"/>
            <a:ext cx="3799266" cy="4699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at Northeastern University struggle to find suitable study spaces.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times make finding quiet areas with necessary resources difficult.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result: time wasted, increased stress, and reduced productivity.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D6FF5A-A053-D9EE-5FAC-D7C55C1A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56" r="9206"/>
          <a:stretch/>
        </p:blipFill>
        <p:spPr>
          <a:xfrm>
            <a:off x="3652961" y="-37"/>
            <a:ext cx="4803987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5E3DD-40D1-1E7B-566C-48ACF1BC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14870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83EC-50A0-DEA5-F731-9B81BEBD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42" y="690372"/>
            <a:ext cx="6288155" cy="547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10EC0-0910-858C-C6B1-CEE137B8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536846"/>
            <a:ext cx="4697863" cy="1124712"/>
          </a:xfrm>
          <a:solidFill>
            <a:schemeClr val="tx1"/>
          </a:solidFill>
        </p:spPr>
        <p:txBody>
          <a:bodyPr anchor="b">
            <a:normAutofit fontScale="90000"/>
          </a:bodyPr>
          <a:lstStyle/>
          <a:p>
            <a:r>
              <a:rPr lang="en-US" sz="6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Unmet Needs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1A2A19F-7A16-CAD6-8B3A-3EA3E05FA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3" y="1530974"/>
            <a:ext cx="4697863" cy="50475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Needs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 lost searching for seats, lack of noise control, and limited access to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300" dirty="0">
                <a:solidFill>
                  <a:schemeClr val="bg1"/>
                </a:solidFill>
                <a:latin typeface="Arial" panose="020B0604020202020204" pitchFamily="34" charset="0"/>
              </a:rPr>
              <a:t>Cannot contact staff or admin in case of emergency or slight alteration in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CampusSpot alleviates these frustrations, helping students focus on their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D63AA-07C7-6838-473C-A004DD3D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40497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58E4-820F-4D3D-9C1F-0B62EC1A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79"/>
            <a:ext cx="10426824" cy="43779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  <a:endParaRPr lang="en-US" dirty="0"/>
          </a:p>
        </p:txBody>
      </p:sp>
      <p:pic>
        <p:nvPicPr>
          <p:cNvPr id="5" name="Picture 4" descr="Faculty &amp; Staff: Libraries - Northwestern University">
            <a:extLst>
              <a:ext uri="{FF2B5EF4-FFF2-40B4-BE49-F238E27FC236}">
                <a16:creationId xmlns:a16="http://schemas.microsoft.com/office/drawing/2014/main" id="{9B2CEA74-B455-7FAB-F7F2-91995500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84" r="24590" b="-2"/>
          <a:stretch/>
        </p:blipFill>
        <p:spPr>
          <a:xfrm>
            <a:off x="4517977" y="724169"/>
            <a:ext cx="3975444" cy="3479743"/>
          </a:xfrm>
          <a:custGeom>
            <a:avLst/>
            <a:gdLst/>
            <a:ahLst/>
            <a:cxnLst/>
            <a:rect l="l" t="t" r="r" b="b"/>
            <a:pathLst>
              <a:path w="3975464" h="4365555">
                <a:moveTo>
                  <a:pt x="0" y="0"/>
                </a:moveTo>
                <a:lnTo>
                  <a:pt x="3954724" y="0"/>
                </a:lnTo>
                <a:lnTo>
                  <a:pt x="3944328" y="441228"/>
                </a:lnTo>
                <a:cubicBezTo>
                  <a:pt x="3942781" y="508796"/>
                  <a:pt x="3939430" y="576877"/>
                  <a:pt x="3951159" y="643804"/>
                </a:cubicBezTo>
                <a:cubicBezTo>
                  <a:pt x="3980543" y="810736"/>
                  <a:pt x="3979900" y="978310"/>
                  <a:pt x="3967011" y="1146396"/>
                </a:cubicBezTo>
                <a:cubicBezTo>
                  <a:pt x="3954123" y="1321150"/>
                  <a:pt x="3931569" y="1495262"/>
                  <a:pt x="3940203" y="1671170"/>
                </a:cubicBezTo>
                <a:cubicBezTo>
                  <a:pt x="3945230" y="1770534"/>
                  <a:pt x="3953091" y="1869643"/>
                  <a:pt x="3953091" y="1969263"/>
                </a:cubicBezTo>
                <a:cubicBezTo>
                  <a:pt x="3955799" y="2447623"/>
                  <a:pt x="3948581" y="2926496"/>
                  <a:pt x="3959665" y="3405241"/>
                </a:cubicBezTo>
                <a:cubicBezTo>
                  <a:pt x="3962629" y="3529479"/>
                  <a:pt x="3949097" y="3653076"/>
                  <a:pt x="3946777" y="3777057"/>
                </a:cubicBezTo>
                <a:cubicBezTo>
                  <a:pt x="3944973" y="3878089"/>
                  <a:pt x="3947873" y="3979056"/>
                  <a:pt x="3950499" y="4080023"/>
                </a:cubicBezTo>
                <a:lnTo>
                  <a:pt x="3952324" y="4346210"/>
                </a:lnTo>
                <a:lnTo>
                  <a:pt x="3923793" y="4344582"/>
                </a:lnTo>
                <a:cubicBezTo>
                  <a:pt x="3869166" y="4337251"/>
                  <a:pt x="3813841" y="4336693"/>
                  <a:pt x="3759075" y="4342933"/>
                </a:cubicBezTo>
                <a:cubicBezTo>
                  <a:pt x="3703277" y="4347626"/>
                  <a:pt x="3647607" y="4354981"/>
                  <a:pt x="3591682" y="4357645"/>
                </a:cubicBezTo>
                <a:cubicBezTo>
                  <a:pt x="3349688" y="4370998"/>
                  <a:pt x="3107046" y="4367447"/>
                  <a:pt x="2865549" y="4346991"/>
                </a:cubicBezTo>
                <a:cubicBezTo>
                  <a:pt x="2661378" y="4329084"/>
                  <a:pt x="2456048" y="4328501"/>
                  <a:pt x="2251775" y="4345215"/>
                </a:cubicBezTo>
                <a:cubicBezTo>
                  <a:pt x="2200819" y="4349148"/>
                  <a:pt x="2149862" y="4359293"/>
                  <a:pt x="2098906" y="4351937"/>
                </a:cubicBezTo>
                <a:cubicBezTo>
                  <a:pt x="2025044" y="4342895"/>
                  <a:pt x="1950494" y="4340688"/>
                  <a:pt x="1876224" y="4345343"/>
                </a:cubicBezTo>
                <a:cubicBezTo>
                  <a:pt x="1700042" y="4352318"/>
                  <a:pt x="1523986" y="4361576"/>
                  <a:pt x="1347676" y="4359039"/>
                </a:cubicBezTo>
                <a:cubicBezTo>
                  <a:pt x="1064484" y="4355108"/>
                  <a:pt x="781420" y="4341031"/>
                  <a:pt x="498101" y="4351430"/>
                </a:cubicBezTo>
                <a:cubicBezTo>
                  <a:pt x="364340" y="4356376"/>
                  <a:pt x="230578" y="4360752"/>
                  <a:pt x="96817" y="4355568"/>
                </a:cubicBezTo>
                <a:lnTo>
                  <a:pt x="0" y="4349268"/>
                </a:lnTo>
                <a:close/>
              </a:path>
            </a:pathLst>
          </a:custGeom>
        </p:spPr>
      </p:pic>
      <p:pic>
        <p:nvPicPr>
          <p:cNvPr id="6" name="Picture 5" descr="Northwestern University Libraries | Evanston IL">
            <a:extLst>
              <a:ext uri="{FF2B5EF4-FFF2-40B4-BE49-F238E27FC236}">
                <a16:creationId xmlns:a16="http://schemas.microsoft.com/office/drawing/2014/main" id="{ACD6509A-4097-069D-A7EF-D55F29D3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66" r="1208" b="-2"/>
          <a:stretch/>
        </p:blipFill>
        <p:spPr>
          <a:xfrm>
            <a:off x="8645221" y="724169"/>
            <a:ext cx="3461933" cy="3474339"/>
          </a:xfrm>
          <a:custGeom>
            <a:avLst/>
            <a:gdLst/>
            <a:ahLst/>
            <a:cxnLst/>
            <a:rect l="l" t="t" r="r" b="b"/>
            <a:pathLst>
              <a:path w="3872656" h="4370715">
                <a:moveTo>
                  <a:pt x="9308" y="0"/>
                </a:moveTo>
                <a:lnTo>
                  <a:pt x="3851998" y="0"/>
                </a:lnTo>
                <a:lnTo>
                  <a:pt x="3841520" y="444702"/>
                </a:lnTo>
                <a:cubicBezTo>
                  <a:pt x="3839973" y="512270"/>
                  <a:pt x="3836622" y="580351"/>
                  <a:pt x="3848351" y="647278"/>
                </a:cubicBezTo>
                <a:cubicBezTo>
                  <a:pt x="3877736" y="814210"/>
                  <a:pt x="3877092" y="981784"/>
                  <a:pt x="3864203" y="1149870"/>
                </a:cubicBezTo>
                <a:cubicBezTo>
                  <a:pt x="3851315" y="1324624"/>
                  <a:pt x="3828761" y="1498736"/>
                  <a:pt x="3837395" y="1674644"/>
                </a:cubicBezTo>
                <a:cubicBezTo>
                  <a:pt x="3842422" y="1774008"/>
                  <a:pt x="3850284" y="1873117"/>
                  <a:pt x="3850284" y="1972737"/>
                </a:cubicBezTo>
                <a:cubicBezTo>
                  <a:pt x="3852991" y="2451097"/>
                  <a:pt x="3845773" y="2929970"/>
                  <a:pt x="3856857" y="3408715"/>
                </a:cubicBezTo>
                <a:cubicBezTo>
                  <a:pt x="3859821" y="3532953"/>
                  <a:pt x="3846289" y="3656550"/>
                  <a:pt x="3843969" y="3780531"/>
                </a:cubicBezTo>
                <a:cubicBezTo>
                  <a:pt x="3842165" y="3881563"/>
                  <a:pt x="3845065" y="3982530"/>
                  <a:pt x="3847691" y="4083497"/>
                </a:cubicBezTo>
                <a:lnTo>
                  <a:pt x="3849494" y="4346466"/>
                </a:lnTo>
                <a:lnTo>
                  <a:pt x="3739963" y="4345485"/>
                </a:lnTo>
                <a:cubicBezTo>
                  <a:pt x="3702780" y="4346420"/>
                  <a:pt x="3665581" y="4348259"/>
                  <a:pt x="3628383" y="4349908"/>
                </a:cubicBezTo>
                <a:cubicBezTo>
                  <a:pt x="3508316" y="4356655"/>
                  <a:pt x="3387918" y="4354828"/>
                  <a:pt x="3268119" y="4344454"/>
                </a:cubicBezTo>
                <a:cubicBezTo>
                  <a:pt x="3196206" y="4335589"/>
                  <a:pt x="3123466" y="4335589"/>
                  <a:pt x="3051553" y="4344454"/>
                </a:cubicBezTo>
                <a:cubicBezTo>
                  <a:pt x="2869715" y="4368829"/>
                  <a:pt x="2685977" y="4376260"/>
                  <a:pt x="2502751" y="4366648"/>
                </a:cubicBezTo>
                <a:cubicBezTo>
                  <a:pt x="2288987" y="4357263"/>
                  <a:pt x="2075733" y="4337859"/>
                  <a:pt x="1861843" y="4332533"/>
                </a:cubicBezTo>
                <a:cubicBezTo>
                  <a:pt x="1726297" y="4329109"/>
                  <a:pt x="1589733" y="4319851"/>
                  <a:pt x="1455972" y="4342552"/>
                </a:cubicBezTo>
                <a:cubicBezTo>
                  <a:pt x="1319536" y="4365887"/>
                  <a:pt x="1184374" y="4354980"/>
                  <a:pt x="1048318" y="4348258"/>
                </a:cubicBezTo>
                <a:cubicBezTo>
                  <a:pt x="946532" y="4340953"/>
                  <a:pt x="844365" y="4340953"/>
                  <a:pt x="742578" y="4348258"/>
                </a:cubicBezTo>
                <a:cubicBezTo>
                  <a:pt x="618869" y="4360661"/>
                  <a:pt x="494432" y="4364263"/>
                  <a:pt x="370214" y="4359038"/>
                </a:cubicBezTo>
                <a:cubicBezTo>
                  <a:pt x="296007" y="4355170"/>
                  <a:pt x="221738" y="4351270"/>
                  <a:pt x="147421" y="4348702"/>
                </a:cubicBezTo>
                <a:lnTo>
                  <a:pt x="13040" y="4347289"/>
                </a:lnTo>
                <a:lnTo>
                  <a:pt x="371" y="4103870"/>
                </a:lnTo>
                <a:cubicBezTo>
                  <a:pt x="-757" y="4012134"/>
                  <a:pt x="886" y="3920334"/>
                  <a:pt x="2690" y="3828598"/>
                </a:cubicBezTo>
                <a:cubicBezTo>
                  <a:pt x="5913" y="3670768"/>
                  <a:pt x="16095" y="3513067"/>
                  <a:pt x="20090" y="3355238"/>
                </a:cubicBezTo>
                <a:cubicBezTo>
                  <a:pt x="25761" y="3127790"/>
                  <a:pt x="3336" y="2900469"/>
                  <a:pt x="10940" y="2573142"/>
                </a:cubicBezTo>
                <a:cubicBezTo>
                  <a:pt x="20218" y="2391979"/>
                  <a:pt x="14032" y="2111578"/>
                  <a:pt x="14677" y="1830024"/>
                </a:cubicBezTo>
                <a:cubicBezTo>
                  <a:pt x="15451" y="1640269"/>
                  <a:pt x="5268" y="1450771"/>
                  <a:pt x="6171" y="1261145"/>
                </a:cubicBezTo>
                <a:cubicBezTo>
                  <a:pt x="6815" y="1121522"/>
                  <a:pt x="19961" y="982540"/>
                  <a:pt x="25374" y="843301"/>
                </a:cubicBezTo>
                <a:cubicBezTo>
                  <a:pt x="30078" y="673215"/>
                  <a:pt x="25426" y="502988"/>
                  <a:pt x="11455" y="333401"/>
                </a:cubicBezTo>
                <a:cubicBezTo>
                  <a:pt x="4817" y="239678"/>
                  <a:pt x="5623" y="145890"/>
                  <a:pt x="8088" y="52087"/>
                </a:cubicBezTo>
                <a:close/>
              </a:path>
            </a:pathLst>
          </a:custGeom>
        </p:spPr>
      </p:pic>
      <p:pic>
        <p:nvPicPr>
          <p:cNvPr id="4" name="Picture 3" descr="The role of libraries in student wellbeing - report available to purchase -  Alterline | Alterline">
            <a:extLst>
              <a:ext uri="{FF2B5EF4-FFF2-40B4-BE49-F238E27FC236}">
                <a16:creationId xmlns:a16="http://schemas.microsoft.com/office/drawing/2014/main" id="{B95D5E53-0AFF-033F-7A76-7F7B83EB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73" r="8277" b="3"/>
          <a:stretch/>
        </p:blipFill>
        <p:spPr>
          <a:xfrm>
            <a:off x="196656" y="734977"/>
            <a:ext cx="4002451" cy="3463531"/>
          </a:xfrm>
          <a:custGeom>
            <a:avLst/>
            <a:gdLst/>
            <a:ahLst/>
            <a:cxnLst/>
            <a:rect l="l" t="t" r="r" b="b"/>
            <a:pathLst>
              <a:path w="3997047" h="4358703">
                <a:moveTo>
                  <a:pt x="9389" y="0"/>
                </a:moveTo>
                <a:lnTo>
                  <a:pt x="3997047" y="0"/>
                </a:lnTo>
                <a:lnTo>
                  <a:pt x="3997047" y="4347477"/>
                </a:lnTo>
                <a:lnTo>
                  <a:pt x="3922844" y="4341211"/>
                </a:lnTo>
                <a:cubicBezTo>
                  <a:pt x="3821334" y="4336140"/>
                  <a:pt x="3719771" y="4340396"/>
                  <a:pt x="3618208" y="4343440"/>
                </a:cubicBezTo>
                <a:cubicBezTo>
                  <a:pt x="3488013" y="4347245"/>
                  <a:pt x="3357819" y="4358659"/>
                  <a:pt x="3227370" y="4344455"/>
                </a:cubicBezTo>
                <a:cubicBezTo>
                  <a:pt x="3152388" y="4335717"/>
                  <a:pt x="3076577" y="4336833"/>
                  <a:pt x="3001887" y="4347752"/>
                </a:cubicBezTo>
                <a:cubicBezTo>
                  <a:pt x="2932216" y="4357340"/>
                  <a:pt x="2861768" y="4360092"/>
                  <a:pt x="2791563" y="4355995"/>
                </a:cubicBezTo>
                <a:cubicBezTo>
                  <a:pt x="2658694" y="4350416"/>
                  <a:pt x="2524678" y="4346991"/>
                  <a:pt x="2391171" y="4351303"/>
                </a:cubicBezTo>
                <a:cubicBezTo>
                  <a:pt x="2185433" y="4357898"/>
                  <a:pt x="1979696" y="4363985"/>
                  <a:pt x="1773830" y="4351303"/>
                </a:cubicBezTo>
                <a:cubicBezTo>
                  <a:pt x="1620961" y="4342172"/>
                  <a:pt x="1468090" y="4341031"/>
                  <a:pt x="1315220" y="4345723"/>
                </a:cubicBezTo>
                <a:cubicBezTo>
                  <a:pt x="1162350" y="4350416"/>
                  <a:pt x="1009480" y="4359927"/>
                  <a:pt x="856610" y="4351303"/>
                </a:cubicBezTo>
                <a:cubicBezTo>
                  <a:pt x="678261" y="4341158"/>
                  <a:pt x="499913" y="4342933"/>
                  <a:pt x="321565" y="4344708"/>
                </a:cubicBezTo>
                <a:cubicBezTo>
                  <a:pt x="235449" y="4345596"/>
                  <a:pt x="149428" y="4348323"/>
                  <a:pt x="63422" y="4349686"/>
                </a:cubicBezTo>
                <a:lnTo>
                  <a:pt x="12951" y="4349060"/>
                </a:lnTo>
                <a:lnTo>
                  <a:pt x="371" y="4107346"/>
                </a:lnTo>
                <a:cubicBezTo>
                  <a:pt x="-757" y="4015610"/>
                  <a:pt x="887" y="3923810"/>
                  <a:pt x="2691" y="3832074"/>
                </a:cubicBezTo>
                <a:cubicBezTo>
                  <a:pt x="5913" y="3674244"/>
                  <a:pt x="16095" y="3516543"/>
                  <a:pt x="20090" y="3358714"/>
                </a:cubicBezTo>
                <a:cubicBezTo>
                  <a:pt x="25761" y="3131266"/>
                  <a:pt x="3336" y="2903945"/>
                  <a:pt x="10940" y="2576618"/>
                </a:cubicBezTo>
                <a:cubicBezTo>
                  <a:pt x="20219" y="2395455"/>
                  <a:pt x="14032" y="2115054"/>
                  <a:pt x="14677" y="1833500"/>
                </a:cubicBezTo>
                <a:cubicBezTo>
                  <a:pt x="15451" y="1643745"/>
                  <a:pt x="5269" y="1454247"/>
                  <a:pt x="6171" y="1264621"/>
                </a:cubicBezTo>
                <a:cubicBezTo>
                  <a:pt x="6815" y="1124998"/>
                  <a:pt x="19961" y="986016"/>
                  <a:pt x="25375" y="846777"/>
                </a:cubicBezTo>
                <a:cubicBezTo>
                  <a:pt x="30078" y="676691"/>
                  <a:pt x="25426" y="506464"/>
                  <a:pt x="11455" y="336877"/>
                </a:cubicBezTo>
                <a:cubicBezTo>
                  <a:pt x="4818" y="243154"/>
                  <a:pt x="5623" y="149366"/>
                  <a:pt x="8088" y="55563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C09FF7-CCE0-92F9-C6B8-48E7173E9E28}"/>
              </a:ext>
            </a:extLst>
          </p:cNvPr>
          <p:cNvSpPr txBox="1"/>
          <p:nvPr/>
        </p:nvSpPr>
        <p:spPr>
          <a:xfrm>
            <a:off x="194552" y="4323403"/>
            <a:ext cx="4009957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r>
              <a:rPr lang="en-US" sz="2300" baseline="0" dirty="0">
                <a:latin typeface="Times New Roman"/>
                <a:ea typeface="Arial"/>
                <a:cs typeface="Arial"/>
              </a:rPr>
              <a:t>Students- Seeking quiet, equipped spaces to maximize productivity</a:t>
            </a:r>
            <a:endParaRPr lang="en-US" sz="230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FDE5C-90BC-D691-5BB6-4EAA1E2DE161}"/>
              </a:ext>
            </a:extLst>
          </p:cNvPr>
          <p:cNvSpPr txBox="1"/>
          <p:nvPr/>
        </p:nvSpPr>
        <p:spPr>
          <a:xfrm>
            <a:off x="4519039" y="4421762"/>
            <a:ext cx="3986178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Times New Roman"/>
                <a:cs typeface="Times New Roman"/>
              </a:rPr>
              <a:t>Faculty and Researchers- Spots for collaboration and meetings and presentations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A3573-7CBC-BC40-7815-62936C5B211F}"/>
              </a:ext>
            </a:extLst>
          </p:cNvPr>
          <p:cNvSpPr txBox="1"/>
          <p:nvPr/>
        </p:nvSpPr>
        <p:spPr>
          <a:xfrm>
            <a:off x="8647891" y="4421761"/>
            <a:ext cx="3807836" cy="2167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300">
                <a:latin typeface="Times New Roman"/>
              </a:rPr>
              <a:t>Staff and Administrators-Focused on optimizing spaces to reduce student complaints and improve experience</a:t>
            </a:r>
            <a:endParaRPr lang="en-US" sz="23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300" dirty="0">
              <a:latin typeface="Times New Roman"/>
              <a:cs typeface="Times New Roman"/>
            </a:endParaRPr>
          </a:p>
          <a:p>
            <a:endParaRPr lang="en-US" sz="2300" dirty="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83837-EC2E-2CA3-0BF2-28F68E317242}"/>
              </a:ext>
            </a:extLst>
          </p:cNvPr>
          <p:cNvSpPr txBox="1"/>
          <p:nvPr/>
        </p:nvSpPr>
        <p:spPr>
          <a:xfrm>
            <a:off x="1988766" y="6025744"/>
            <a:ext cx="76091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r>
              <a:rPr lang="en-US" baseline="0" dirty="0">
                <a:solidFill>
                  <a:schemeClr val="accent1"/>
                </a:solidFill>
                <a:latin typeface="Times New Roman"/>
                <a:ea typeface="Arial"/>
                <a:cs typeface="Arial"/>
              </a:rPr>
              <a:t>Key Insights</a:t>
            </a:r>
            <a:r>
              <a:rPr lang="en-US" baseline="0" dirty="0">
                <a:latin typeface="Times New Roman"/>
                <a:ea typeface="Arial"/>
                <a:cs typeface="Arial"/>
              </a:rPr>
              <a:t>- Interviews reveal recurring challenges: limited seating, noise, and lack of resources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96FB8-5330-9CEF-803D-31026191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9256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17EC2-E6D3-D670-5E77-819366F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pPr algn="ctr"/>
            <a:r>
              <a:rPr lang="en-US" sz="5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5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2BA88-F346-622E-F685-44A39E5C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72" y="0"/>
            <a:ext cx="3336702" cy="685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AE763F6-EE5A-7E42-C067-F626DA659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1349" y="1904859"/>
            <a:ext cx="4904521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Individual Study – Students need quiet study spaces without constant searching.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Group Study – Reserving collaborative spaces for team meetings is complex and inefficient.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Advanced Booking – Demand for advance booking options and cleanliness information during peak times.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79FA3-BA5B-6954-2F50-957667F6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8446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2CA1-A70C-136F-0F10-0CBE9FE0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" y="161395"/>
            <a:ext cx="10515600" cy="7828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</a:t>
            </a:r>
            <a:endParaRPr lang="en-US" sz="5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70E070-653E-B5A7-A6D1-0B682C2E6A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88776" y="1352680"/>
            <a:ext cx="4867275" cy="422275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Existing Solutions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sng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Apps like Robin,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/>
                <a:cs typeface="Times New Roman"/>
              </a:rPr>
              <a:t>LibCal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/>
                <a:cs typeface="Times New Roman"/>
              </a:rPr>
              <a:t>SpaceIQ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offer basic booking features but lack key functions for university needs</a:t>
            </a:r>
            <a:r>
              <a:rPr lang="en-US" altLang="en-US" sz="1800" dirty="0">
                <a:latin typeface="Times New Roman"/>
                <a:cs typeface="Times New Roman"/>
              </a:rPr>
              <a:t>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Most focus on corporate environments, not the unique demands of student study spaces</a:t>
            </a:r>
            <a:r>
              <a:rPr lang="en-US" altLang="en-US" sz="1800" dirty="0">
                <a:latin typeface="Times New Roman"/>
                <a:cs typeface="Times New Roman"/>
              </a:rPr>
              <a:t>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Gaps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1800" b="0" i="0" u="sng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Limited noise monitoring feature</a:t>
            </a:r>
            <a:r>
              <a:rPr lang="en-US" altLang="en-US" sz="1800" dirty="0">
                <a:latin typeface="Times New Roman"/>
                <a:cs typeface="Times New Roman"/>
              </a:rPr>
              <a:t>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Few options for equipment tracking and in-session adjustments</a:t>
            </a:r>
            <a:r>
              <a:rPr lang="en-US" altLang="en-US" sz="1800" dirty="0">
                <a:latin typeface="Times New Roman"/>
                <a:cs typeface="Times New Roman"/>
              </a:rPr>
              <a:t>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Cumbersome cancellation and modification processes</a:t>
            </a:r>
            <a:r>
              <a:rPr lang="en-US" altLang="en-US" sz="1800" dirty="0">
                <a:latin typeface="Times New Roman"/>
                <a:cs typeface="Times New Roman"/>
              </a:rPr>
              <a:t>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4BE4A-0B40-B197-2D6B-915EE796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10" y="1480494"/>
            <a:ext cx="6406087" cy="3959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C7AB2-CAA7-6893-355E-78C4BFAF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117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412ED-C968-B73F-9842-08CE71EE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A3E4-C8F2-A3E9-DFD7-3622BB57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7" y="2328851"/>
            <a:ext cx="5517209" cy="371157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to grow from $100.65 M in 2023 to $200 M by 2030, with education as the leading industry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 is expected to dominate this market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CAGR is 9.6% from 2024 to 2030</a:t>
            </a:r>
          </a:p>
        </p:txBody>
      </p:sp>
      <p:pic>
        <p:nvPicPr>
          <p:cNvPr id="5" name="Picture 4" descr="A graph of a growing graph&#10;&#10;Description automatically generated with medium confidence">
            <a:extLst>
              <a:ext uri="{FF2B5EF4-FFF2-40B4-BE49-F238E27FC236}">
                <a16:creationId xmlns:a16="http://schemas.microsoft.com/office/drawing/2014/main" id="{6CCA7B2C-B783-6060-173A-C650E4E4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84" r="1" b="1"/>
          <a:stretch/>
        </p:blipFill>
        <p:spPr>
          <a:xfrm>
            <a:off x="6733942" y="2052135"/>
            <a:ext cx="4992035" cy="34272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1F9C4D-CDD5-4F2B-2568-A37206487A37}"/>
              </a:ext>
            </a:extLst>
          </p:cNvPr>
          <p:cNvSpPr/>
          <p:nvPr/>
        </p:nvSpPr>
        <p:spPr>
          <a:xfrm>
            <a:off x="6582382" y="1740170"/>
            <a:ext cx="5371829" cy="38586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CCAF-E612-5C8E-BE09-7509AA47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295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9DA7B-82E0-942A-126B-45FCD6BB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Risk/Dependencies and Mitigations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64B4E-83AF-EAB3-C779-A79C59DE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27" y="265189"/>
            <a:ext cx="6455849" cy="642312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7F02D-1145-D375-5DFB-B4F046C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2152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330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CampusSpot Seat Smarter, Not Harder</vt:lpstr>
      <vt:lpstr>Vision</vt:lpstr>
      <vt:lpstr>Unmet Needs </vt:lpstr>
      <vt:lpstr>Customer Segments</vt:lpstr>
      <vt:lpstr>Use Cases</vt:lpstr>
      <vt:lpstr>Competitive Analysis</vt:lpstr>
      <vt:lpstr>Market Size</vt:lpstr>
      <vt:lpstr>Risk/Dependencies and Mitigations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Anagha Vasista</dc:creator>
  <cp:lastModifiedBy>Nayana Magadi Nagaraj</cp:lastModifiedBy>
  <cp:revision>333</cp:revision>
  <dcterms:created xsi:type="dcterms:W3CDTF">2024-11-03T00:08:50Z</dcterms:created>
  <dcterms:modified xsi:type="dcterms:W3CDTF">2024-11-03T23:14:29Z</dcterms:modified>
</cp:coreProperties>
</file>