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p14="http://schemas.microsoft.com/office/powerpoint/2010/main" xmlns=""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xmlns=""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xmlns=""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pPr/>
              <a:t>9/16/2019</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1524000" y="1333500"/>
            <a:ext cx="9144000" cy="685693"/>
          </a:xfrm>
        </p:spPr>
        <p:txBody>
          <a:bodyPr/>
          <a:lstStyle/>
          <a:p>
            <a:r>
              <a:rPr lang="en-US" sz="4000" dirty="0" smtClean="0">
                <a:latin typeface="Times New Roman" pitchFamily="18" charset="0"/>
                <a:cs typeface="Times New Roman" pitchFamily="18" charset="0"/>
              </a:rPr>
              <a:t>BATTLE OF NEIGHBORHOOD'S</a:t>
            </a:r>
            <a:endParaRPr lang="en-US" sz="40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3C322DE6-C2BE-4B53-BC28-C43EBD0052AA}"/>
              </a:ext>
            </a:extLst>
          </p:cNvPr>
          <p:cNvSpPr>
            <a:spLocks noGrp="1"/>
          </p:cNvSpPr>
          <p:nvPr>
            <p:ph type="subTitle" idx="1"/>
          </p:nvPr>
        </p:nvSpPr>
        <p:spPr>
          <a:xfrm>
            <a:off x="1524000" y="2141326"/>
            <a:ext cx="9144000" cy="795058"/>
          </a:xfrm>
        </p:spPr>
        <p:txBody>
          <a:bodyPr/>
          <a:lstStyle/>
          <a:p>
            <a:r>
              <a:rPr lang="en-US" dirty="0">
                <a:latin typeface="Times New Roman" pitchFamily="18" charset="0"/>
                <a:cs typeface="Times New Roman" pitchFamily="18" charset="0"/>
              </a:rPr>
              <a:t>Discovering USA’s Best City for opening a Casino/Shopping Mall using Data Science.</a:t>
            </a:r>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8077762" y="5080957"/>
            <a:ext cx="2447364" cy="669867"/>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IN" sz="1800" dirty="0" smtClean="0">
                <a:solidFill>
                  <a:schemeClr val="bg1"/>
                </a:solidFill>
                <a:latin typeface="Times New Roman" pitchFamily="18" charset="0"/>
                <a:ea typeface="+mn-ea"/>
                <a:cs typeface="Times New Roman" pitchFamily="18" charset="0"/>
              </a:rPr>
              <a:t>PRESENTATION BY :</a:t>
            </a:r>
          </a:p>
          <a:p>
            <a:pPr>
              <a:spcBef>
                <a:spcPts val="1000"/>
              </a:spcBef>
            </a:pPr>
            <a:r>
              <a:rPr lang="en-IN" sz="1400" dirty="0" smtClean="0">
                <a:solidFill>
                  <a:schemeClr val="bg1"/>
                </a:solidFill>
                <a:latin typeface="Times New Roman" pitchFamily="18" charset="0"/>
                <a:ea typeface="+mn-ea"/>
                <a:cs typeface="Times New Roman" pitchFamily="18" charset="0"/>
              </a:rPr>
              <a:t>NAYANA SUPRIYA</a:t>
            </a:r>
            <a:endParaRPr lang="en-US" sz="1400" dirty="0">
              <a:solidFill>
                <a:schemeClr val="bg1"/>
              </a:solidFill>
              <a:latin typeface="Times New Roman" pitchFamily="18" charset="0"/>
              <a:ea typeface="+mn-ea"/>
              <a:cs typeface="Times New Roman" pitchFamily="18" charset="0"/>
            </a:endParaRP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latin typeface="Times New Roman" pitchFamily="18" charset="0"/>
                <a:cs typeface="Times New Roman" pitchFamily="18" charset="0"/>
              </a:rPr>
              <a:t>Presentation made under IBM’s Professional Data </a:t>
            </a:r>
            <a:r>
              <a:rPr lang="en-US" sz="1400" dirty="0" smtClean="0">
                <a:latin typeface="Times New Roman" pitchFamily="18" charset="0"/>
                <a:cs typeface="Times New Roman" pitchFamily="18" charset="0"/>
              </a:rPr>
              <a:t>Science  </a:t>
            </a:r>
            <a:r>
              <a:rPr lang="en-US" sz="1400" dirty="0">
                <a:latin typeface="Times New Roman" pitchFamily="18" charset="0"/>
                <a:cs typeface="Times New Roman" pitchFamily="18" charset="0"/>
              </a:rPr>
              <a:t>Certification Coursera </a:t>
            </a:r>
            <a:r>
              <a:rPr lang="en-US" sz="1400" dirty="0" smtClean="0">
                <a:latin typeface="Times New Roman" pitchFamily="18" charset="0"/>
                <a:cs typeface="Times New Roman" pitchFamily="18" charset="0"/>
              </a:rPr>
              <a:t>Capstone Project.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dirty="0">
                <a:latin typeface="Times New Roman" pitchFamily="18" charset="0"/>
                <a:cs typeface="Times New Roman" pitchFamily="18" charset="0"/>
              </a:rPr>
              <a:t>Business Problem</a:t>
            </a:r>
          </a:p>
        </p:txBody>
      </p:sp>
      <p:sp>
        <p:nvSpPr>
          <p:cNvPr id="4" name="Text Placeholder 5" descr="2D Slides">
            <a:extLst>
              <a:ext uri="{FF2B5EF4-FFF2-40B4-BE49-F238E27FC236}">
                <a16:creationId xmlns:a16="http://schemas.microsoft.com/office/drawing/2014/main" xmlns=""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itchFamily="18" charset="0"/>
                <a:ea typeface="+mj-ea"/>
                <a:cs typeface="Times New Roman" pitchFamily="18" charset="0"/>
              </a:rPr>
              <a:t>A Successful Asian Entrepreneur wants to expand his Business to USA. He wants to open a Casino/Shopping Mall in USA but not sure in which City and </a:t>
            </a:r>
            <a:r>
              <a:rPr lang="en-US" sz="2400" dirty="0" smtClean="0">
                <a:latin typeface="Times New Roman" pitchFamily="18" charset="0"/>
                <a:ea typeface="+mj-ea"/>
                <a:cs typeface="Times New Roman" pitchFamily="18" charset="0"/>
              </a:rPr>
              <a:t>should </a:t>
            </a:r>
            <a:r>
              <a:rPr lang="en-US" sz="2400" dirty="0">
                <a:latin typeface="Times New Roman" pitchFamily="18" charset="0"/>
                <a:ea typeface="+mj-ea"/>
                <a:cs typeface="Times New Roman" pitchFamily="18" charset="0"/>
              </a:rPr>
              <a:t>open the Mall and be Successful.</a:t>
            </a:r>
          </a:p>
        </p:txBody>
      </p:sp>
      <p:sp>
        <p:nvSpPr>
          <p:cNvPr id="32" name="Text Placeholder 6" descr="3D Models">
            <a:extLst>
              <a:ext uri="{FF2B5EF4-FFF2-40B4-BE49-F238E27FC236}">
                <a16:creationId xmlns:a16="http://schemas.microsoft.com/office/drawing/2014/main" xmlns="" id="{0D4EB70A-0A14-4B27-B499-59D76007ABA8}"/>
              </a:ext>
            </a:extLst>
          </p:cNvPr>
          <p:cNvSpPr txBox="1">
            <a:spLocks/>
          </p:cNvSpPr>
          <p:nvPr/>
        </p:nvSpPr>
        <p:spPr>
          <a:xfrm>
            <a:off x="6496810" y="170873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mj-lt"/>
                <a:ea typeface="+mj-ea"/>
                <a:cs typeface="+mj-cs"/>
              </a:rPr>
              <a:t>Cities of USA</a:t>
            </a:r>
          </a:p>
        </p:txBody>
      </p:sp>
      <p:pic>
        <p:nvPicPr>
          <p:cNvPr id="34" name="Picture 33">
            <a:extLst>
              <a:ext uri="{FF2B5EF4-FFF2-40B4-BE49-F238E27FC236}">
                <a16:creationId xmlns:a16="http://schemas.microsoft.com/office/drawing/2014/main" xmlns="" id="{82780E7F-7839-49C2-AE78-94D7895C22A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21041" y="2242869"/>
            <a:ext cx="6531654" cy="3700732"/>
          </a:xfrm>
          <a:prstGeom prst="rect">
            <a:avLst/>
          </a:prstGeom>
        </p:spPr>
      </p:pic>
    </p:spTree>
    <p:extLst>
      <p:ext uri="{BB962C8B-B14F-4D97-AF65-F5344CB8AC3E}">
        <p14:creationId xmlns:p14="http://schemas.microsoft.com/office/powerpoint/2010/main" xmlns=""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lstStyle/>
          <a:p>
            <a:r>
              <a:rPr lang="en-US" dirty="0">
                <a:latin typeface="Times New Roman" pitchFamily="18" charset="0"/>
                <a:cs typeface="Times New Roman" pitchFamily="18" charset="0"/>
              </a:rPr>
              <a:t>DATA</a:t>
            </a:r>
          </a:p>
        </p:txBody>
      </p:sp>
      <p:sp>
        <p:nvSpPr>
          <p:cNvPr id="3" name="TextBox 2">
            <a:extLst>
              <a:ext uri="{FF2B5EF4-FFF2-40B4-BE49-F238E27FC236}">
                <a16:creationId xmlns:a16="http://schemas.microsoft.com/office/drawing/2014/main" xmlns="" id="{4989DE8A-4678-408F-817E-BCFB152D4344}"/>
              </a:ext>
            </a:extLst>
          </p:cNvPr>
          <p:cNvSpPr txBox="1"/>
          <p:nvPr/>
        </p:nvSpPr>
        <p:spPr>
          <a:xfrm>
            <a:off x="604434" y="1378039"/>
            <a:ext cx="9956242" cy="5057267"/>
          </a:xfrm>
          <a:prstGeom prst="rect">
            <a:avLst/>
          </a:prstGeom>
        </p:spPr>
        <p:txBody>
          <a:bodyPr vert="horz" wrap="square" lIns="91440" tIns="45720" rIns="91440" bIns="45720" rtlCol="0">
            <a:noAutofit/>
          </a:bodyPr>
          <a:lstStyle/>
          <a:p>
            <a:pPr>
              <a:lnSpc>
                <a:spcPts val="1800"/>
              </a:lnSpc>
              <a:spcAft>
                <a:spcPts val="600"/>
              </a:spcAft>
            </a:pPr>
            <a:endParaRPr lang="en-US" sz="2400" dirty="0" smtClean="0">
              <a:solidFill>
                <a:prstClr val="black">
                  <a:lumMod val="75000"/>
                  <a:lumOff val="25000"/>
                </a:prstClr>
              </a:solidFill>
              <a:latin typeface="Times New Roman" pitchFamily="18" charset="0"/>
              <a:cs typeface="Times New Roman" pitchFamily="18" charset="0"/>
            </a:endParaRPr>
          </a:p>
          <a:p>
            <a:pPr>
              <a:lnSpc>
                <a:spcPts val="1800"/>
              </a:lnSpc>
              <a:spcAft>
                <a:spcPts val="600"/>
              </a:spcAft>
            </a:pPr>
            <a:r>
              <a:rPr lang="en-US" sz="1600" dirty="0" smtClean="0">
                <a:solidFill>
                  <a:prstClr val="black">
                    <a:lumMod val="75000"/>
                    <a:lumOff val="25000"/>
                  </a:prstClr>
                </a:solidFill>
                <a:latin typeface="Times New Roman" pitchFamily="18" charset="0"/>
                <a:cs typeface="Times New Roman" pitchFamily="18" charset="0"/>
              </a:rPr>
              <a:t>REQUIREMENT</a:t>
            </a:r>
            <a:endParaRPr lang="en-US" sz="1600" dirty="0">
              <a:solidFill>
                <a:prstClr val="black">
                  <a:lumMod val="75000"/>
                  <a:lumOff val="25000"/>
                </a:prstClr>
              </a:solidFill>
              <a:latin typeface="Times New Roman" pitchFamily="18" charset="0"/>
              <a:cs typeface="Times New Roman" pitchFamily="18" charset="0"/>
            </a:endParaRPr>
          </a:p>
          <a:p>
            <a:pPr>
              <a:lnSpc>
                <a:spcPts val="1800"/>
              </a:lnSpc>
              <a:spcAft>
                <a:spcPts val="600"/>
              </a:spcAft>
            </a:pPr>
            <a:r>
              <a:rPr lang="en-US" sz="2000" dirty="0">
                <a:solidFill>
                  <a:prstClr val="black">
                    <a:lumMod val="75000"/>
                    <a:lumOff val="25000"/>
                  </a:prstClr>
                </a:solidFill>
                <a:latin typeface="Times New Roman" pitchFamily="18" charset="0"/>
                <a:cs typeface="Times New Roman" pitchFamily="18" charset="0"/>
              </a:rPr>
              <a:t>Data that will be required for solving the problem - </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List of all the cities in United States with population density and coordinates</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List of all the cities in United States with Per Capita Income</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List of all venues in each city</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List of all venues in each locality in the selected city</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Times New Roman" pitchFamily="18" charset="0"/>
              <a:cs typeface="Times New Roman" pitchFamily="18" charset="0"/>
            </a:endParaRPr>
          </a:p>
          <a:p>
            <a:pPr>
              <a:lnSpc>
                <a:spcPts val="1800"/>
              </a:lnSpc>
              <a:spcAft>
                <a:spcPts val="600"/>
              </a:spcAft>
            </a:pPr>
            <a:r>
              <a:rPr lang="en-US" sz="1600" dirty="0" smtClean="0">
                <a:solidFill>
                  <a:prstClr val="black">
                    <a:lumMod val="75000"/>
                    <a:lumOff val="25000"/>
                  </a:prstClr>
                </a:solidFill>
                <a:latin typeface="Times New Roman" pitchFamily="18" charset="0"/>
                <a:cs typeface="Times New Roman" pitchFamily="18" charset="0"/>
              </a:rPr>
              <a:t>SOURCE</a:t>
            </a:r>
          </a:p>
          <a:p>
            <a:pPr>
              <a:lnSpc>
                <a:spcPts val="1800"/>
              </a:lnSpc>
              <a:spcAft>
                <a:spcPts val="600"/>
              </a:spcAft>
            </a:pPr>
            <a:endParaRPr lang="en-US" sz="2400" dirty="0">
              <a:solidFill>
                <a:prstClr val="black">
                  <a:lumMod val="75000"/>
                  <a:lumOff val="25000"/>
                </a:prstClr>
              </a:solidFill>
              <a:latin typeface="Times New Roman" pitchFamily="18" charset="0"/>
              <a:cs typeface="Times New Roman" pitchFamily="18" charset="0"/>
            </a:endParaRPr>
          </a:p>
          <a:p>
            <a:pPr>
              <a:lnSpc>
                <a:spcPts val="1800"/>
              </a:lnSpc>
              <a:spcAft>
                <a:spcPts val="600"/>
              </a:spcAft>
            </a:pPr>
            <a:r>
              <a:rPr lang="en-US" sz="2400" dirty="0">
                <a:solidFill>
                  <a:prstClr val="black">
                    <a:lumMod val="75000"/>
                    <a:lumOff val="25000"/>
                  </a:prstClr>
                </a:solidFill>
                <a:latin typeface="Times New Roman" pitchFamily="18" charset="0"/>
                <a:cs typeface="Times New Roman" pitchFamily="18" charset="0"/>
              </a:rPr>
              <a:t>Wikipedia</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https://en.wikipedia.org/wiki/List_of_United_States_cities_by_population</a:t>
            </a:r>
          </a:p>
          <a:p>
            <a:pPr marL="342900" indent="-34290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https://en.wikipedia.org/wiki/List_of_United_States_counties_by_per_capita_income</a:t>
            </a:r>
          </a:p>
          <a:p>
            <a:pPr>
              <a:lnSpc>
                <a:spcPts val="1800"/>
              </a:lnSpc>
              <a:spcAft>
                <a:spcPts val="600"/>
              </a:spcAft>
            </a:pPr>
            <a:endParaRPr lang="en-US" sz="2400" dirty="0">
              <a:solidFill>
                <a:prstClr val="black">
                  <a:lumMod val="75000"/>
                  <a:lumOff val="25000"/>
                </a:prstClr>
              </a:solidFill>
              <a:latin typeface="Times New Roman" pitchFamily="18" charset="0"/>
              <a:cs typeface="Times New Roman" pitchFamily="18" charset="0"/>
            </a:endParaRPr>
          </a:p>
          <a:p>
            <a:pPr>
              <a:lnSpc>
                <a:spcPts val="1800"/>
              </a:lnSpc>
              <a:spcAft>
                <a:spcPts val="600"/>
              </a:spcAft>
            </a:pPr>
            <a:r>
              <a:rPr lang="en-US" sz="2400" dirty="0">
                <a:solidFill>
                  <a:prstClr val="black">
                    <a:lumMod val="75000"/>
                    <a:lumOff val="25000"/>
                  </a:prstClr>
                </a:solidFill>
                <a:latin typeface="Times New Roman" pitchFamily="18" charset="0"/>
                <a:cs typeface="Times New Roman" pitchFamily="18"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For Venues in City and in Each locality in selected city</a:t>
            </a:r>
            <a:r>
              <a:rPr lang="en-US" dirty="0">
                <a:solidFill>
                  <a:prstClr val="black">
                    <a:lumMod val="75000"/>
                    <a:lumOff val="25000"/>
                  </a:prstClr>
                </a:solidFill>
                <a:latin typeface="Times New Roman" pitchFamily="18" charset="0"/>
                <a:cs typeface="Times New Roman" pitchFamily="18" charset="0"/>
              </a:rPr>
              <a:t>.</a:t>
            </a:r>
            <a:endParaRPr lang="en-IN"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083D2B2-24CC-41A1-8AC3-EDF2DA2C3A20}"/>
              </a:ext>
            </a:extLst>
          </p:cNvPr>
          <p:cNvSpPr>
            <a:spLocks noGrp="1"/>
          </p:cNvSpPr>
          <p:nvPr>
            <p:ph type="title"/>
          </p:nvPr>
        </p:nvSpPr>
        <p:spPr/>
        <p:txBody>
          <a:bodyPr/>
          <a:lstStyle/>
          <a:p>
            <a:r>
              <a:rPr lang="en-US" dirty="0">
                <a:latin typeface="Times New Roman" pitchFamily="18" charset="0"/>
                <a:cs typeface="Times New Roman" pitchFamily="18" charset="0"/>
              </a:rPr>
              <a:t>METHODOLOGY</a:t>
            </a:r>
          </a:p>
        </p:txBody>
      </p:sp>
      <p:sp>
        <p:nvSpPr>
          <p:cNvPr id="2" name="Content Placeholder 1">
            <a:extLst>
              <a:ext uri="{FF2B5EF4-FFF2-40B4-BE49-F238E27FC236}">
                <a16:creationId xmlns:a16="http://schemas.microsoft.com/office/drawing/2014/main" xmlns="" id="{0E85CDB0-AD30-4DBB-AC55-D824F09CE209}"/>
              </a:ext>
            </a:extLst>
          </p:cNvPr>
          <p:cNvSpPr>
            <a:spLocks noGrp="1"/>
          </p:cNvSpPr>
          <p:nvPr>
            <p:ph idx="1"/>
          </p:nvPr>
        </p:nvSpPr>
        <p:spPr>
          <a:xfrm>
            <a:off x="604200" y="1432818"/>
            <a:ext cx="4712634" cy="4976554"/>
          </a:xfrm>
        </p:spPr>
        <p:txBody>
          <a:bodyPr>
            <a:normAutofit/>
          </a:bodyPr>
          <a:lstStyle/>
          <a:p>
            <a:r>
              <a:rPr lang="en-US" sz="1400" dirty="0">
                <a:latin typeface="Times New Roman" pitchFamily="18" charset="0"/>
                <a:cs typeface="Times New Roman" pitchFamily="18" charset="0"/>
              </a:rPr>
              <a:t>To suggest the best Location ,steps followed are - </a:t>
            </a:r>
          </a:p>
          <a:p>
            <a:pPr marL="457200" lvl="1" indent="-47625">
              <a:lnSpc>
                <a:spcPts val="1800"/>
              </a:lnSpc>
            </a:pPr>
            <a:r>
              <a:rPr lang="en-US" sz="1400" dirty="0">
                <a:latin typeface="Times New Roman" pitchFamily="18" charset="0"/>
                <a:cs typeface="Times New Roman" pitchFamily="18" charset="0"/>
              </a:rPr>
              <a:t>Using Beautiful Soup Library Wikipedia pages containing information about Cities of USA by Population and Per Capita income are scraped into Pandas Dataframe. </a:t>
            </a:r>
          </a:p>
          <a:p>
            <a:pPr marL="457200" lvl="1" indent="-47625">
              <a:lnSpc>
                <a:spcPts val="1800"/>
              </a:lnSpc>
            </a:pPr>
            <a:r>
              <a:rPr lang="en-US" sz="1400" dirty="0">
                <a:latin typeface="Times New Roman" pitchFamily="18" charset="0"/>
                <a:cs typeface="Times New Roman" pitchFamily="18" charset="0"/>
              </a:rPr>
              <a:t>Dataframe contained data about Cities, Coordinates, Area, Per capita Income and Population Density. Than Dataframe was Cleaned and Processed according to requirement of the problem to be solved. Proper benchmarks were set to obtain the best results.</a:t>
            </a:r>
          </a:p>
          <a:p>
            <a:pPr marL="457200" lvl="1" indent="-47625">
              <a:lnSpc>
                <a:spcPts val="1800"/>
              </a:lnSpc>
            </a:pPr>
            <a:r>
              <a:rPr lang="en-US" sz="1400" dirty="0">
                <a:latin typeface="Times New Roman" pitchFamily="18" charset="0"/>
                <a:cs typeface="Times New Roman" pitchFamily="18" charset="0"/>
              </a:rPr>
              <a:t>The List of Venues in a City were obtained using Foursquare API and the city with maximum weight according to the Model is selected.</a:t>
            </a:r>
          </a:p>
          <a:p>
            <a:pPr marL="457200" lvl="1" indent="-47625">
              <a:lnSpc>
                <a:spcPts val="1800"/>
              </a:lnSpc>
            </a:pPr>
            <a:r>
              <a:rPr lang="en-US" sz="1400" dirty="0">
                <a:latin typeface="Times New Roman" pitchFamily="18" charset="0"/>
                <a:cs typeface="Times New Roman" pitchFamily="18" charset="0"/>
              </a:rPr>
              <a:t>With the help of Unsupervised Machine Learning Algorithm (K Means Algorithm) Locality in the city is obtained where opening a Shopping Mall/Casino will be  most benefitted.</a:t>
            </a:r>
          </a:p>
        </p:txBody>
      </p:sp>
      <p:sp>
        <p:nvSpPr>
          <p:cNvPr id="4" name="Oval 3">
            <a:extLst>
              <a:ext uri="{FF2B5EF4-FFF2-40B4-BE49-F238E27FC236}">
                <a16:creationId xmlns:a16="http://schemas.microsoft.com/office/drawing/2014/main" xmlns="" id="{13572B26-98AF-4AA8-9A0F-435FBBFB6E5E}"/>
              </a:ext>
              <a:ext uri="{C183D7F6-B498-43B3-948B-1728B52AA6E4}">
                <adec:decorative xmlns:adec="http://schemas.microsoft.com/office/drawing/2017/decorative" xmlns=""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xmlns="" id="{C851C4E8-1EC2-4782-B31A-6F082712F3DF}"/>
              </a:ext>
              <a:ext uri="{C183D7F6-B498-43B3-948B-1728B52AA6E4}">
                <adec:decorative xmlns:adec="http://schemas.microsoft.com/office/drawing/2017/decorative" xmlns="" val="1"/>
              </a:ext>
            </a:extLst>
          </p:cNvPr>
          <p:cNvSpPr/>
          <p:nvPr/>
        </p:nvSpPr>
        <p:spPr bwMode="blackWhite">
          <a:xfrm>
            <a:off x="604200" y="301723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xmlns="" id="{A4D3B53A-9E90-4B19-BA5D-E8F4971E21A9}"/>
              </a:ext>
              <a:ext uri="{C183D7F6-B498-43B3-948B-1728B52AA6E4}">
                <adec:decorative xmlns:adec="http://schemas.microsoft.com/office/drawing/2017/decorative" xmlns="" val="1"/>
              </a:ext>
            </a:extLst>
          </p:cNvPr>
          <p:cNvSpPr/>
          <p:nvPr/>
        </p:nvSpPr>
        <p:spPr bwMode="blackWhite">
          <a:xfrm>
            <a:off x="604200" y="52131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xmlns="" id="{42552617-FAD0-4D2C-9980-0BB9004C7AEB}"/>
              </a:ext>
              <a:ext uri="{C183D7F6-B498-43B3-948B-1728B52AA6E4}">
                <adec:decorative xmlns:adec="http://schemas.microsoft.com/office/drawing/2017/decorative" xmlns="" val="1"/>
              </a:ext>
            </a:extLst>
          </p:cNvPr>
          <p:cNvSpPr/>
          <p:nvPr/>
        </p:nvSpPr>
        <p:spPr bwMode="blackWhite">
          <a:xfrm>
            <a:off x="604200" y="43120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5" name="Picture 14">
            <a:extLst>
              <a:ext uri="{FF2B5EF4-FFF2-40B4-BE49-F238E27FC236}">
                <a16:creationId xmlns:a16="http://schemas.microsoft.com/office/drawing/2014/main" xmlns="" id="{5D1B111A-1E1A-45B5-862C-DFFCD9B32D9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16834" y="1432818"/>
            <a:ext cx="6437854" cy="4736162"/>
          </a:xfrm>
          <a:prstGeom prst="rect">
            <a:avLst/>
          </a:prstGeom>
        </p:spPr>
      </p:pic>
    </p:spTree>
    <p:extLst>
      <p:ext uri="{BB962C8B-B14F-4D97-AF65-F5344CB8AC3E}">
        <p14:creationId xmlns:p14="http://schemas.microsoft.com/office/powerpoint/2010/main" xmlns=""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p:txBody>
          <a:bodyPr/>
          <a:lstStyle/>
          <a:p>
            <a:r>
              <a:rPr lang="en-US" dirty="0">
                <a:solidFill>
                  <a:srgbClr val="E7E6E6">
                    <a:lumMod val="25000"/>
                  </a:srgbClr>
                </a:solidFill>
                <a:latin typeface="Times New Roman" pitchFamily="18" charset="0"/>
                <a:cs typeface="Times New Roman" pitchFamily="18" charset="0"/>
              </a:rPr>
              <a:t>K- Means Clustering (Unsupervised Machine Learning Algorithm)</a:t>
            </a:r>
            <a:endParaRPr lang="en-US" dirty="0">
              <a:latin typeface="Times New Roman" pitchFamily="18" charset="0"/>
              <a:cs typeface="Times New Roman" pitchFamily="18" charset="0"/>
            </a:endParaRP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xmlns=""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Times New Roman" pitchFamily="18" charset="0"/>
                <a:cs typeface="Times New Roman" pitchFamily="18" charset="0"/>
              </a:rPr>
              <a:t>Unsupervised Learning</a:t>
            </a:r>
          </a:p>
          <a:p>
            <a:pPr marL="0" indent="0">
              <a:lnSpc>
                <a:spcPts val="1800"/>
              </a:lnSpc>
              <a:spcAft>
                <a:spcPts val="600"/>
              </a:spcAft>
              <a:buNone/>
            </a:pPr>
            <a:r>
              <a:rPr lang="en-US" sz="1600" dirty="0">
                <a:solidFill>
                  <a:prstClr val="black">
                    <a:lumMod val="75000"/>
                    <a:lumOff val="25000"/>
                  </a:prstClr>
                </a:solidFill>
                <a:latin typeface="Times New Roman" pitchFamily="18" charset="0"/>
                <a:cs typeface="Times New Roman" pitchFamily="18"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Times New Roman" pitchFamily="18" charset="0"/>
              <a:cs typeface="Times New Roman" pitchFamily="18" charset="0"/>
            </a:endParaRPr>
          </a:p>
        </p:txBody>
      </p:sp>
      <p:sp>
        <p:nvSpPr>
          <p:cNvPr id="9" name="Number 1" descr="Number 1">
            <a:extLst>
              <a:ext uri="{FF2B5EF4-FFF2-40B4-BE49-F238E27FC236}">
                <a16:creationId xmlns:a16="http://schemas.microsoft.com/office/drawing/2014/main" xmlns=""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xmlns=""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latin typeface="Times New Roman" pitchFamily="18" charset="0"/>
                <a:cs typeface="Times New Roman" pitchFamily="18" charset="0"/>
              </a:rPr>
              <a:t>A cluster is a group of data points or objects in a dataset that are similar to other objects in the group, and dissimilar to datapoints in other clusters.</a:t>
            </a:r>
            <a:r>
              <a:rPr lang="en-US" sz="1600" dirty="0">
                <a:solidFill>
                  <a:prstClr val="black">
                    <a:lumMod val="75000"/>
                    <a:lumOff val="25000"/>
                  </a:prstClr>
                </a:solidFill>
                <a:latin typeface="Times New Roman" pitchFamily="18" charset="0"/>
                <a:cs typeface="Times New Roman" pitchFamily="18" charset="0"/>
              </a:rPr>
              <a:t/>
            </a:r>
            <a:br>
              <a:rPr lang="en-US" sz="1600" dirty="0">
                <a:solidFill>
                  <a:prstClr val="black">
                    <a:lumMod val="75000"/>
                    <a:lumOff val="25000"/>
                  </a:prstClr>
                </a:solidFill>
                <a:latin typeface="Times New Roman" pitchFamily="18" charset="0"/>
                <a:cs typeface="Times New Roman" pitchFamily="18" charset="0"/>
              </a:rPr>
            </a:br>
            <a:endParaRPr lang="en-US" sz="1600" dirty="0">
              <a:solidFill>
                <a:prstClr val="black">
                  <a:lumMod val="75000"/>
                  <a:lumOff val="25000"/>
                </a:prstClr>
              </a:solidFill>
              <a:latin typeface="Times New Roman" pitchFamily="18" charset="0"/>
              <a:cs typeface="Times New Roman" pitchFamily="18" charset="0"/>
            </a:endParaRPr>
          </a:p>
        </p:txBody>
      </p:sp>
      <p:sp>
        <p:nvSpPr>
          <p:cNvPr id="7" name="Number 2" descr="Number 2">
            <a:extLst>
              <a:ext uri="{FF2B5EF4-FFF2-40B4-BE49-F238E27FC236}">
                <a16:creationId xmlns:a16="http://schemas.microsoft.com/office/drawing/2014/main" xmlns=""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xmlns=""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Times New Roman" pitchFamily="18" charset="0"/>
                <a:cs typeface="Times New Roman" pitchFamily="18"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xmlns="" id="{6E41D473-73BD-403B-8CC7-EDE9320AD735}"/>
              </a:ext>
              <a:ext uri="{C183D7F6-B498-43B3-948B-1728B52AA6E4}">
                <adec:decorative xmlns:adec="http://schemas.microsoft.com/office/drawing/2017/decorative" xmlns=""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xmlns=""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xmlns=""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xmlns=""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xmlns=""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Times New Roman" pitchFamily="18" charset="0"/>
                <a:cs typeface="Times New Roman" pitchFamily="18" charset="0"/>
              </a:rPr>
              <a:t>K-Means Clustering</a:t>
            </a:r>
            <a:endParaRPr lang="en-IN" sz="2400" dirty="0">
              <a:solidFill>
                <a:prstClr val="black">
                  <a:lumMod val="75000"/>
                  <a:lumOff val="25000"/>
                </a:prstClr>
              </a:solidFill>
              <a:latin typeface="Times New Roman" pitchFamily="18" charset="0"/>
              <a:cs typeface="Times New Roman" pitchFamily="18" charset="0"/>
            </a:endParaRPr>
          </a:p>
        </p:txBody>
      </p:sp>
      <p:sp>
        <p:nvSpPr>
          <p:cNvPr id="19" name="TextBox 18">
            <a:extLst>
              <a:ext uri="{FF2B5EF4-FFF2-40B4-BE49-F238E27FC236}">
                <a16:creationId xmlns:a16="http://schemas.microsoft.com/office/drawing/2014/main" xmlns="" id="{4951A54E-ED5B-4B5D-8D6D-79F818F33B7C}"/>
              </a:ext>
            </a:extLst>
          </p:cNvPr>
          <p:cNvSpPr txBox="1"/>
          <p:nvPr/>
        </p:nvSpPr>
        <p:spPr>
          <a:xfrm>
            <a:off x="811463" y="475273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Times New Roman" pitchFamily="18" charset="0"/>
                <a:cs typeface="Times New Roman" pitchFamily="18" charset="0"/>
              </a:rPr>
              <a:t>What is a Cluster?</a:t>
            </a:r>
            <a:endParaRPr lang="en-IN" sz="1600"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D516-A0B4-4D09-B6A3-A788188B6704}"/>
              </a:ext>
            </a:extLst>
          </p:cNvPr>
          <p:cNvSpPr>
            <a:spLocks noGrp="1"/>
          </p:cNvSpPr>
          <p:nvPr>
            <p:ph type="title"/>
          </p:nvPr>
        </p:nvSpPr>
        <p:spPr/>
        <p:txBody>
          <a:bodyPr/>
          <a:lstStyle/>
          <a:p>
            <a:r>
              <a:rPr lang="en-US" dirty="0">
                <a:latin typeface="Times New Roman" pitchFamily="18" charset="0"/>
                <a:cs typeface="Times New Roman" pitchFamily="18" charset="0"/>
              </a:rPr>
              <a:t>Location Data Provider – Foursquare  </a:t>
            </a:r>
          </a:p>
        </p:txBody>
      </p:sp>
      <p:sp>
        <p:nvSpPr>
          <p:cNvPr id="12" name="Number 1" descr="Method 1">
            <a:extLst>
              <a:ext uri="{FF2B5EF4-FFF2-40B4-BE49-F238E27FC236}">
                <a16:creationId xmlns:a16="http://schemas.microsoft.com/office/drawing/2014/main" xmlns=""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xmlns=""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xmlns=""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xmlns="" id="{9A6EBE27-2D26-4F28-AE31-DAC56EF36A4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xmlns=""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a:extLst>
              <a:ext uri="{FF2B5EF4-FFF2-40B4-BE49-F238E27FC236}">
                <a16:creationId xmlns:a16="http://schemas.microsoft.com/office/drawing/2014/main" xmlns=""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Times New Roman" pitchFamily="18" charset="0"/>
                <a:cs typeface="Times New Roman" pitchFamily="18" charset="0"/>
              </a:rPr>
              <a:t>Location Data </a:t>
            </a:r>
          </a:p>
          <a:p>
            <a:pPr>
              <a:lnSpc>
                <a:spcPts val="1800"/>
              </a:lnSpc>
              <a:spcAft>
                <a:spcPts val="600"/>
              </a:spcAft>
            </a:pPr>
            <a:r>
              <a:rPr lang="en-US" sz="1600" dirty="0">
                <a:solidFill>
                  <a:prstClr val="black">
                    <a:lumMod val="75000"/>
                    <a:lumOff val="25000"/>
                  </a:prstClr>
                </a:solidFill>
                <a:latin typeface="Times New Roman" pitchFamily="18" charset="0"/>
                <a:cs typeface="Times New Roman" pitchFamily="18"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Times New Roman" pitchFamily="18" charset="0"/>
              <a:cs typeface="Times New Roman" pitchFamily="18" charset="0"/>
            </a:endParaRPr>
          </a:p>
        </p:txBody>
      </p:sp>
      <p:sp>
        <p:nvSpPr>
          <p:cNvPr id="40" name="TextBox 39">
            <a:extLst>
              <a:ext uri="{FF2B5EF4-FFF2-40B4-BE49-F238E27FC236}">
                <a16:creationId xmlns:a16="http://schemas.microsoft.com/office/drawing/2014/main" xmlns=""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Times New Roman" pitchFamily="18" charset="0"/>
                <a:cs typeface="Times New Roman" pitchFamily="18" charset="0"/>
              </a:rPr>
              <a:t>Foursquare</a:t>
            </a:r>
          </a:p>
          <a:p>
            <a:pPr marL="0" indent="0" algn="l">
              <a:lnSpc>
                <a:spcPts val="1800"/>
              </a:lnSpc>
              <a:spcAft>
                <a:spcPts val="600"/>
              </a:spcAft>
              <a:buNone/>
            </a:pPr>
            <a:r>
              <a:rPr lang="en-IN" sz="1600" dirty="0">
                <a:solidFill>
                  <a:prstClr val="black">
                    <a:lumMod val="75000"/>
                    <a:lumOff val="25000"/>
                  </a:prstClr>
                </a:solidFill>
                <a:latin typeface="Times New Roman" pitchFamily="18" charset="0"/>
                <a:cs typeface="Times New Roman" pitchFamily="18"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Times New Roman" pitchFamily="18" charset="0"/>
                <a:cs typeface="Times New Roman" pitchFamily="18"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Times New Roman" pitchFamily="18" charset="0"/>
                <a:cs typeface="Times New Roman" pitchFamily="18"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xmlns=""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xmlns="" id="{874312F7-8744-467E-9DCF-F78292FB02D0}"/>
              </a:ext>
            </a:extLst>
          </p:cNvPr>
          <p:cNvSpPr/>
          <p:nvPr/>
        </p:nvSpPr>
        <p:spPr>
          <a:xfrm>
            <a:off x="7843234" y="3430785"/>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Near Jersey Avenue</a:t>
            </a:r>
          </a:p>
        </p:txBody>
      </p:sp>
      <p:pic>
        <p:nvPicPr>
          <p:cNvPr id="17" name="Picture 16">
            <a:extLst>
              <a:ext uri="{FF2B5EF4-FFF2-40B4-BE49-F238E27FC236}">
                <a16:creationId xmlns:a16="http://schemas.microsoft.com/office/drawing/2014/main" xmlns="" id="{F7798EF1-C759-4C00-AD05-A35A01BE39B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4434" y="1452360"/>
            <a:ext cx="7139719" cy="4957011"/>
          </a:xfrm>
          <a:prstGeom prst="rect">
            <a:avLst/>
          </a:prstGeom>
        </p:spPr>
      </p:pic>
      <p:sp>
        <p:nvSpPr>
          <p:cNvPr id="18" name="TextBox 17">
            <a:extLst>
              <a:ext uri="{FF2B5EF4-FFF2-40B4-BE49-F238E27FC236}">
                <a16:creationId xmlns:a16="http://schemas.microsoft.com/office/drawing/2014/main" xmlns="" id="{556CE667-3E09-4EBA-A230-1951AA2FE30C}"/>
              </a:ext>
            </a:extLst>
          </p:cNvPr>
          <p:cNvSpPr txBox="1"/>
          <p:nvPr/>
        </p:nvSpPr>
        <p:spPr>
          <a:xfrm>
            <a:off x="7843234" y="1390918"/>
            <a:ext cx="3744332" cy="1171978"/>
          </a:xfrm>
          <a:prstGeom prst="rect">
            <a:avLst/>
          </a:prstGeom>
        </p:spPr>
        <p:txBody>
          <a:bodyPr vert="horz" wrap="square" lIns="91440" tIns="45720" rIns="91440" bIns="45720" rtlCol="0">
            <a:no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City in USA for opening a Shopping Mall/Casino-</a:t>
            </a:r>
          </a:p>
          <a:p>
            <a:pPr lvl="0">
              <a:lnSpc>
                <a:spcPts val="1800"/>
              </a:lnSpc>
              <a:spcBef>
                <a:spcPts val="1000"/>
              </a:spcBef>
              <a:spcAft>
                <a:spcPts val="2000"/>
              </a:spcAft>
            </a:pPr>
            <a:r>
              <a:rPr lang="en-US" sz="1600" b="1" dirty="0">
                <a:solidFill>
                  <a:prstClr val="black">
                    <a:lumMod val="75000"/>
                    <a:lumOff val="25000"/>
                  </a:prstClr>
                </a:solidFill>
                <a:latin typeface="Segoe UI" panose="020B0502040204020203" pitchFamily="34" charset="0"/>
                <a:cs typeface="Segoe UI" panose="020B0502040204020203" pitchFamily="34" charset="0"/>
              </a:rPr>
              <a:t>NEW JEARSEY</a:t>
            </a:r>
          </a:p>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xmlns=""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p:txBody>
          <a:bodyPr/>
          <a:lstStyle/>
          <a:p>
            <a:r>
              <a:rPr lang="en-US" dirty="0">
                <a:latin typeface="Times New Roman" pitchFamily="18" charset="0"/>
                <a:cs typeface="Times New Roman" pitchFamily="18" charset="0"/>
              </a:rPr>
              <a:t>Discussions and Recommendations</a:t>
            </a:r>
          </a:p>
        </p:txBody>
      </p:sp>
      <p:grpSp>
        <p:nvGrpSpPr>
          <p:cNvPr id="4" name="Group 3" descr="Small circle with number 1 inside  indicating step 1">
            <a:extLst>
              <a:ext uri="{FF2B5EF4-FFF2-40B4-BE49-F238E27FC236}">
                <a16:creationId xmlns:a16="http://schemas.microsoft.com/office/drawing/2014/main" xmlns=""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xmlns=""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xmlns=""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xmlns=""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xmlns=""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xmlns=""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Times New Roman" pitchFamily="18" charset="0"/>
                <a:cs typeface="Times New Roman" pitchFamily="18" charset="0"/>
              </a:rPr>
              <a:t>In the Foursquare API, we have queried the Venues of a locality by specifying the LIMIT and Radius of our choice. We have chosen less LIMIT as the number of API calls that can be done using a free account in Four Square are less. </a:t>
            </a:r>
            <a:endParaRPr lang="en-IN" sz="3200" dirty="0">
              <a:latin typeface="Times New Roman" pitchFamily="18" charset="0"/>
              <a:cs typeface="Times New Roman" pitchFamily="18" charset="0"/>
            </a:endParaRPr>
          </a:p>
          <a:p>
            <a:r>
              <a:rPr lang="en-US" dirty="0">
                <a:solidFill>
                  <a:srgbClr val="595959"/>
                </a:solidFill>
                <a:latin typeface="Times New Roman" pitchFamily="18" charset="0"/>
                <a:cs typeface="Times New Roman" pitchFamily="18" charset="0"/>
              </a:rPr>
              <a:t>○ </a:t>
            </a:r>
            <a:r>
              <a:rPr lang="en-US" sz="2000" dirty="0">
                <a:solidFill>
                  <a:srgbClr val="595959"/>
                </a:solidFill>
                <a:latin typeface="Times New Roman" pitchFamily="18" charset="0"/>
                <a:cs typeface="Times New Roman" pitchFamily="18" charset="0"/>
              </a:rPr>
              <a:t>We can increase the limit for more accurate results.</a:t>
            </a:r>
            <a:endParaRPr lang="en-IN" sz="3200" dirty="0">
              <a:latin typeface="Times New Roman" pitchFamily="18" charset="0"/>
              <a:cs typeface="Times New Roman" pitchFamily="18" charset="0"/>
            </a:endParaRPr>
          </a:p>
          <a:p>
            <a:r>
              <a:rPr lang="en-US" sz="2000" dirty="0">
                <a:solidFill>
                  <a:srgbClr val="595959"/>
                </a:solidFill>
                <a:latin typeface="Times New Roman" pitchFamily="18" charset="0"/>
                <a:cs typeface="Times New Roman" pitchFamily="18" charset="0"/>
              </a:rPr>
              <a:t>○ We can increase the Radius for more venue results from each city</a:t>
            </a:r>
            <a:endParaRPr lang="en-IN" sz="3200" dirty="0">
              <a:latin typeface="Times New Roman" pitchFamily="18" charset="0"/>
              <a:cs typeface="Times New Roman" pitchFamily="18" charset="0"/>
            </a:endParaRPr>
          </a:p>
        </p:txBody>
      </p:sp>
      <p:sp>
        <p:nvSpPr>
          <p:cNvPr id="21" name="Rectangle 20">
            <a:extLst>
              <a:ext uri="{FF2B5EF4-FFF2-40B4-BE49-F238E27FC236}">
                <a16:creationId xmlns:a16="http://schemas.microsoft.com/office/drawing/2014/main" xmlns=""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Times New Roman" pitchFamily="18" charset="0"/>
                <a:cs typeface="Times New Roman" pitchFamily="18" charset="0"/>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xmlns=""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712</Words>
  <Application>Microsoft Office PowerPoint</Application>
  <PresentationFormat>Custom</PresentationFormat>
  <Paragraphs>66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2019-04-30T06:19:58Z</dcterms:created>
  <dcterms:modified xsi:type="dcterms:W3CDTF">2019-09-16T06:19:45Z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