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8" r:id="rId4"/>
    <p:sldId id="259" r:id="rId5"/>
    <p:sldId id="260" r:id="rId6"/>
    <p:sldId id="261" r:id="rId7"/>
    <p:sldId id="263" r:id="rId8"/>
    <p:sldId id="264" r:id="rId9"/>
    <p:sldId id="268" r:id="rId10"/>
    <p:sldId id="270" r:id="rId11"/>
    <p:sldId id="265" r:id="rId12"/>
    <p:sldId id="269" r:id="rId13"/>
    <p:sldId id="271" r:id="rId14"/>
    <p:sldId id="273" r:id="rId15"/>
    <p:sldId id="257"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3F7170"/>
    <a:srgbClr val="A1CAC9"/>
    <a:srgbClr val="C507AA"/>
    <a:srgbClr val="580841"/>
    <a:srgbClr val="240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9" d="100"/>
          <a:sy n="49" d="100"/>
        </p:scale>
        <p:origin x="62"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470D-C69C-C988-516A-3ADCB4BE77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8A08C-307F-B2CC-DDFB-AAE7888C5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C7DE1A-C6FE-C11B-46AC-E18283AE8DFF}"/>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5" name="Footer Placeholder 4">
            <a:extLst>
              <a:ext uri="{FF2B5EF4-FFF2-40B4-BE49-F238E27FC236}">
                <a16:creationId xmlns:a16="http://schemas.microsoft.com/office/drawing/2014/main" id="{17165A2E-998B-9405-9A32-78C9233BB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08225-0FFC-7278-83E5-4BC76F5D3C3B}"/>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8511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411-6BAB-875F-9A85-FEB39173CF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31100-0F05-51FD-4164-F1288BD5A2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799721-17A2-CE3D-7AE5-92EC8DC2E0CD}"/>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5" name="Footer Placeholder 4">
            <a:extLst>
              <a:ext uri="{FF2B5EF4-FFF2-40B4-BE49-F238E27FC236}">
                <a16:creationId xmlns:a16="http://schemas.microsoft.com/office/drawing/2014/main" id="{6BF3424B-6A2E-ED30-F3D6-F45D30BFC0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C56D9-3574-1D5E-9BCA-D5D08633AD92}"/>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106132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6FD13-FC03-86ED-39E3-6C72B9E7F9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CD4348-19DF-D2D2-9189-4F2F9634A3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F8B05-1864-86D6-F01D-67201F1CD4E7}"/>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5" name="Footer Placeholder 4">
            <a:extLst>
              <a:ext uri="{FF2B5EF4-FFF2-40B4-BE49-F238E27FC236}">
                <a16:creationId xmlns:a16="http://schemas.microsoft.com/office/drawing/2014/main" id="{38E962E1-D6DD-6233-CF60-B58C5C8AD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3BB6C6-17D9-B7D3-1CAA-FF9D242F2C01}"/>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195723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A6C4-3C76-D294-5029-E110134D77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DB061D-C988-8FC9-F326-1B27B3B6A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47C6F-9273-7E08-AF66-430D667CD294}"/>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5" name="Footer Placeholder 4">
            <a:extLst>
              <a:ext uri="{FF2B5EF4-FFF2-40B4-BE49-F238E27FC236}">
                <a16:creationId xmlns:a16="http://schemas.microsoft.com/office/drawing/2014/main" id="{03DE9D81-EB06-3842-89BD-D04282720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BC664E-24B9-1BEF-0BF3-6D8D6D83CA60}"/>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90578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9F65-CFC5-6F19-3EC5-054AA7638D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AEECDE-F287-684F-68C6-9B5D140B8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BCD7A-0698-D889-F82E-87498E35395C}"/>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5" name="Footer Placeholder 4">
            <a:extLst>
              <a:ext uri="{FF2B5EF4-FFF2-40B4-BE49-F238E27FC236}">
                <a16:creationId xmlns:a16="http://schemas.microsoft.com/office/drawing/2014/main" id="{6148CAC8-4A68-04C6-A825-FB4554BD0A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E436D-86F9-19C5-3243-5425956C336B}"/>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177958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64D4-B15C-24A1-A801-8647C2B73A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8376C-7300-643D-FE51-879CF9E35A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28B82C-4C57-9EFA-3E0A-D44B196E93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0801BA-91AC-BE48-C9FD-2B362E88A8D5}"/>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6" name="Footer Placeholder 5">
            <a:extLst>
              <a:ext uri="{FF2B5EF4-FFF2-40B4-BE49-F238E27FC236}">
                <a16:creationId xmlns:a16="http://schemas.microsoft.com/office/drawing/2014/main" id="{83F3FA11-44C5-7329-5331-963D2F508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FBFCB9-0810-7319-7D5A-A0AC67501C24}"/>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306337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25E9-9FD1-766D-5999-C2727F13A3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F19BCA-D9F5-4B24-5A25-2A81D2707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FF213-CBD9-2682-FA24-18872274D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5090C6-4B10-C975-8B35-337B9CE69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D9326-0756-E61B-8559-6013D21745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05E81D-24C3-520D-3FA2-2D70BF35B259}"/>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8" name="Footer Placeholder 7">
            <a:extLst>
              <a:ext uri="{FF2B5EF4-FFF2-40B4-BE49-F238E27FC236}">
                <a16:creationId xmlns:a16="http://schemas.microsoft.com/office/drawing/2014/main" id="{1649A405-C7CF-2236-DC39-E2B66ABBC5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3F0137-6F50-E7C8-3E57-714B66CBE242}"/>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236962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57FC-9FC7-B2C5-E339-9264D09249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874363-2234-46B2-A587-9BEDD5406C5D}"/>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4" name="Footer Placeholder 3">
            <a:extLst>
              <a:ext uri="{FF2B5EF4-FFF2-40B4-BE49-F238E27FC236}">
                <a16:creationId xmlns:a16="http://schemas.microsoft.com/office/drawing/2014/main" id="{CE26A313-1259-5057-DDAB-5D3CE0FE36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6475D5-D391-7D16-F3AF-606F369179F1}"/>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235977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FEB5D-3944-08D0-0CA7-D8CC88AE6C3E}"/>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3" name="Footer Placeholder 2">
            <a:extLst>
              <a:ext uri="{FF2B5EF4-FFF2-40B4-BE49-F238E27FC236}">
                <a16:creationId xmlns:a16="http://schemas.microsoft.com/office/drawing/2014/main" id="{8DE14EA8-47C6-8E90-07BA-086C15DF3B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2EAB20-2198-22C1-3546-134C98018333}"/>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2283867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EB3D-E93E-1C4A-D44A-7FA9CD9F2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1FBD4F-F1E3-C52F-1D5B-616A2C810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456DAB-3D14-E247-88AC-FD0B7DF7E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6259E-4CE5-6EA2-05F6-2CE8E60F0A13}"/>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6" name="Footer Placeholder 5">
            <a:extLst>
              <a:ext uri="{FF2B5EF4-FFF2-40B4-BE49-F238E27FC236}">
                <a16:creationId xmlns:a16="http://schemas.microsoft.com/office/drawing/2014/main" id="{E38BBA46-789E-546B-AF18-4AA58163E5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C2E0C0-1379-6759-97BE-85DE90366EF5}"/>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283297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ED2E-67AC-78D9-11B2-E134CA05D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F765C6-5CC9-F7AF-D3EC-661E70599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5A0823-E439-623F-3768-D861431FB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018AD-4E4B-E919-480D-0ED49B3433DD}"/>
              </a:ext>
            </a:extLst>
          </p:cNvPr>
          <p:cNvSpPr>
            <a:spLocks noGrp="1"/>
          </p:cNvSpPr>
          <p:nvPr>
            <p:ph type="dt" sz="half" idx="10"/>
          </p:nvPr>
        </p:nvSpPr>
        <p:spPr/>
        <p:txBody>
          <a:bodyPr/>
          <a:lstStyle/>
          <a:p>
            <a:fld id="{DC63BAE4-323E-4700-A3F1-3F46290610DC}" type="datetimeFigureOut">
              <a:rPr lang="en-IN" smtClean="0"/>
              <a:t>07-07-2022</a:t>
            </a:fld>
            <a:endParaRPr lang="en-IN"/>
          </a:p>
        </p:txBody>
      </p:sp>
      <p:sp>
        <p:nvSpPr>
          <p:cNvPr id="6" name="Footer Placeholder 5">
            <a:extLst>
              <a:ext uri="{FF2B5EF4-FFF2-40B4-BE49-F238E27FC236}">
                <a16:creationId xmlns:a16="http://schemas.microsoft.com/office/drawing/2014/main" id="{1A643F27-8BE2-0E53-26A9-BF2FA17EE0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69CED6-7928-E71C-BD73-C0098C545306}"/>
              </a:ext>
            </a:extLst>
          </p:cNvPr>
          <p:cNvSpPr>
            <a:spLocks noGrp="1"/>
          </p:cNvSpPr>
          <p:nvPr>
            <p:ph type="sldNum" sz="quarter" idx="12"/>
          </p:nvPr>
        </p:nvSpPr>
        <p:spPr/>
        <p:txBody>
          <a:bodyPr/>
          <a:lstStyle/>
          <a:p>
            <a:fld id="{4F1ED5AC-40AD-49E3-8C86-6B356B4FD532}" type="slidenum">
              <a:rPr lang="en-IN" smtClean="0"/>
              <a:t>‹#›</a:t>
            </a:fld>
            <a:endParaRPr lang="en-IN"/>
          </a:p>
        </p:txBody>
      </p:sp>
    </p:spTree>
    <p:extLst>
      <p:ext uri="{BB962C8B-B14F-4D97-AF65-F5344CB8AC3E}">
        <p14:creationId xmlns:p14="http://schemas.microsoft.com/office/powerpoint/2010/main" val="119485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7636A-8C56-7511-2334-129F74069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14CDD1-4B7A-4308-55DB-EBB88AE63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54E18-A2DC-47D0-6662-DCC509E35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3BAE4-323E-4700-A3F1-3F46290610DC}" type="datetimeFigureOut">
              <a:rPr lang="en-IN" smtClean="0"/>
              <a:t>07-07-2022</a:t>
            </a:fld>
            <a:endParaRPr lang="en-IN"/>
          </a:p>
        </p:txBody>
      </p:sp>
      <p:sp>
        <p:nvSpPr>
          <p:cNvPr id="5" name="Footer Placeholder 4">
            <a:extLst>
              <a:ext uri="{FF2B5EF4-FFF2-40B4-BE49-F238E27FC236}">
                <a16:creationId xmlns:a16="http://schemas.microsoft.com/office/drawing/2014/main" id="{711CBE3E-D377-A108-35D2-5816CA974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78F88F-D2C5-4F20-3702-69D41F773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ED5AC-40AD-49E3-8C86-6B356B4FD532}" type="slidenum">
              <a:rPr lang="en-IN" smtClean="0"/>
              <a:t>‹#›</a:t>
            </a:fld>
            <a:endParaRPr lang="en-IN"/>
          </a:p>
        </p:txBody>
      </p:sp>
    </p:spTree>
    <p:extLst>
      <p:ext uri="{BB962C8B-B14F-4D97-AF65-F5344CB8AC3E}">
        <p14:creationId xmlns:p14="http://schemas.microsoft.com/office/powerpoint/2010/main" val="183539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68A28B-FA59-C7DF-3460-B8362C40DCFB}"/>
              </a:ext>
            </a:extLst>
          </p:cNvPr>
          <p:cNvSpPr txBox="1"/>
          <p:nvPr/>
        </p:nvSpPr>
        <p:spPr>
          <a:xfrm>
            <a:off x="550480" y="2766722"/>
            <a:ext cx="10896598" cy="1877437"/>
          </a:xfrm>
          <a:prstGeom prst="rect">
            <a:avLst/>
          </a:prstGeom>
          <a:noFill/>
        </p:spPr>
        <p:txBody>
          <a:bodyPr wrap="square" rtlCol="0">
            <a:spAutoFit/>
          </a:bodyPr>
          <a:lstStyle/>
          <a:p>
            <a:endParaRPr lang="en-US" dirty="0"/>
          </a:p>
          <a:p>
            <a:pPr marL="285750" indent="-285750">
              <a:buFont typeface="Wingdings" panose="05000000000000000000" pitchFamily="2" charset="2"/>
              <a:buChar char="q"/>
            </a:pPr>
            <a:endParaRPr lang="en-US" dirty="0"/>
          </a:p>
          <a:p>
            <a:pPr algn="ctr"/>
            <a:r>
              <a:rPr lang="en-IN" sz="4000" b="1" dirty="0">
                <a:solidFill>
                  <a:srgbClr val="920000"/>
                </a:solidFill>
              </a:rPr>
              <a:t>Business Requirement document </a:t>
            </a:r>
          </a:p>
          <a:p>
            <a:pPr algn="ctr"/>
            <a:r>
              <a:rPr lang="en-IN" sz="4000" b="1" dirty="0">
                <a:solidFill>
                  <a:srgbClr val="920000"/>
                </a:solidFill>
              </a:rPr>
              <a:t> X Group of Hotels</a:t>
            </a:r>
            <a:endParaRPr lang="en-US" sz="4000" b="1" dirty="0">
              <a:solidFill>
                <a:srgbClr val="920000"/>
              </a:solidFill>
            </a:endParaRPr>
          </a:p>
        </p:txBody>
      </p:sp>
      <p:sp>
        <p:nvSpPr>
          <p:cNvPr id="9" name="Rectangle 8">
            <a:extLst>
              <a:ext uri="{FF2B5EF4-FFF2-40B4-BE49-F238E27FC236}">
                <a16:creationId xmlns:a16="http://schemas.microsoft.com/office/drawing/2014/main" id="{4DF08A8D-F766-E78D-CB60-B66AD603D845}"/>
              </a:ext>
            </a:extLst>
          </p:cNvPr>
          <p:cNvSpPr/>
          <p:nvPr/>
        </p:nvSpPr>
        <p:spPr>
          <a:xfrm>
            <a:off x="94593" y="299545"/>
            <a:ext cx="11808373" cy="204952"/>
          </a:xfrm>
          <a:prstGeom prst="rect">
            <a:avLst/>
          </a:prstGeom>
          <a:solidFill>
            <a:srgbClr val="3F7170"/>
          </a:solidFill>
          <a:ln>
            <a:solidFill>
              <a:srgbClr val="3F7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E3C699A-A023-BD85-E096-04C1DB310CF1}"/>
              </a:ext>
            </a:extLst>
          </p:cNvPr>
          <p:cNvSpPr/>
          <p:nvPr/>
        </p:nvSpPr>
        <p:spPr>
          <a:xfrm>
            <a:off x="191813" y="6290441"/>
            <a:ext cx="11808373" cy="204952"/>
          </a:xfrm>
          <a:prstGeom prst="rect">
            <a:avLst/>
          </a:prstGeom>
          <a:solidFill>
            <a:srgbClr val="3F7170"/>
          </a:solidFill>
          <a:ln>
            <a:solidFill>
              <a:srgbClr val="3F7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B152101-D9E6-D6AC-D7B3-6F97756E0911}"/>
              </a:ext>
            </a:extLst>
          </p:cNvPr>
          <p:cNvSpPr/>
          <p:nvPr/>
        </p:nvSpPr>
        <p:spPr>
          <a:xfrm>
            <a:off x="94593" y="684223"/>
            <a:ext cx="11808373" cy="45719"/>
          </a:xfrm>
          <a:prstGeom prst="rect">
            <a:avLst/>
          </a:prstGeom>
          <a:solidFill>
            <a:srgbClr val="3F7170"/>
          </a:solidFill>
          <a:ln>
            <a:solidFill>
              <a:srgbClr val="3F7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839AD8E-41BC-E17E-EF93-053BDFF38FC7}"/>
              </a:ext>
            </a:extLst>
          </p:cNvPr>
          <p:cNvSpPr/>
          <p:nvPr/>
        </p:nvSpPr>
        <p:spPr>
          <a:xfrm>
            <a:off x="191812" y="6019277"/>
            <a:ext cx="11808373" cy="45719"/>
          </a:xfrm>
          <a:prstGeom prst="rect">
            <a:avLst/>
          </a:prstGeom>
          <a:solidFill>
            <a:srgbClr val="3F7170"/>
          </a:solidFill>
          <a:ln>
            <a:solidFill>
              <a:srgbClr val="3F7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9EBFB9E-345E-5B63-0662-AFB1008DC664}"/>
              </a:ext>
            </a:extLst>
          </p:cNvPr>
          <p:cNvSpPr txBox="1"/>
          <p:nvPr/>
        </p:nvSpPr>
        <p:spPr>
          <a:xfrm>
            <a:off x="1355834" y="1198179"/>
            <a:ext cx="9333187" cy="1015663"/>
          </a:xfrm>
          <a:prstGeom prst="rect">
            <a:avLst/>
          </a:prstGeom>
          <a:noFill/>
        </p:spPr>
        <p:txBody>
          <a:bodyPr wrap="square" rtlCol="0">
            <a:spAutoFit/>
          </a:bodyPr>
          <a:lstStyle/>
          <a:p>
            <a:pPr algn="ctr"/>
            <a:r>
              <a:rPr lang="en-US" sz="6000" b="1" dirty="0">
                <a:solidFill>
                  <a:srgbClr val="920000"/>
                </a:solidFill>
              </a:rPr>
              <a:t>Case Study ABC Systems</a:t>
            </a:r>
            <a:endParaRPr lang="en-IN" sz="6000" b="1" dirty="0">
              <a:solidFill>
                <a:srgbClr val="920000"/>
              </a:solidFill>
            </a:endParaRPr>
          </a:p>
        </p:txBody>
      </p:sp>
    </p:spTree>
    <p:extLst>
      <p:ext uri="{BB962C8B-B14F-4D97-AF65-F5344CB8AC3E}">
        <p14:creationId xmlns:p14="http://schemas.microsoft.com/office/powerpoint/2010/main" val="996405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17A61-74EC-0DDD-9A38-9F62726D74AA}"/>
              </a:ext>
            </a:extLst>
          </p:cNvPr>
          <p:cNvSpPr txBox="1"/>
          <p:nvPr/>
        </p:nvSpPr>
        <p:spPr>
          <a:xfrm>
            <a:off x="189185" y="157655"/>
            <a:ext cx="11871435" cy="1692771"/>
          </a:xfrm>
          <a:prstGeom prst="rect">
            <a:avLst/>
          </a:prstGeom>
          <a:noFill/>
        </p:spPr>
        <p:txBody>
          <a:bodyPr wrap="square">
            <a:spAutoFit/>
          </a:bodyPr>
          <a:lstStyle/>
          <a:p>
            <a:r>
              <a:rPr lang="en-US" sz="3200" b="1" dirty="0">
                <a:solidFill>
                  <a:srgbClr val="920000"/>
                </a:solidFill>
              </a:rPr>
              <a:t>ABC Systems – To- Be Workflow </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7569517-4591-6A80-AAE5-AED68DEEFFF5}"/>
              </a:ext>
            </a:extLst>
          </p:cNvPr>
          <p:cNvPicPr>
            <a:picLocks noChangeAspect="1"/>
          </p:cNvPicPr>
          <p:nvPr/>
        </p:nvPicPr>
        <p:blipFill>
          <a:blip r:embed="rId2"/>
          <a:stretch>
            <a:fillRect/>
          </a:stretch>
        </p:blipFill>
        <p:spPr>
          <a:xfrm>
            <a:off x="137721" y="733425"/>
            <a:ext cx="11757642" cy="5761968"/>
          </a:xfrm>
          <a:prstGeom prst="rect">
            <a:avLst/>
          </a:prstGeom>
        </p:spPr>
      </p:pic>
    </p:spTree>
    <p:extLst>
      <p:ext uri="{BB962C8B-B14F-4D97-AF65-F5344CB8AC3E}">
        <p14:creationId xmlns:p14="http://schemas.microsoft.com/office/powerpoint/2010/main" val="231926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17A61-74EC-0DDD-9A38-9F62726D74AA}"/>
              </a:ext>
            </a:extLst>
          </p:cNvPr>
          <p:cNvSpPr txBox="1"/>
          <p:nvPr/>
        </p:nvSpPr>
        <p:spPr>
          <a:xfrm>
            <a:off x="189185" y="157655"/>
            <a:ext cx="11871435" cy="6340197"/>
          </a:xfrm>
          <a:prstGeom prst="rect">
            <a:avLst/>
          </a:prstGeom>
          <a:noFill/>
        </p:spPr>
        <p:txBody>
          <a:bodyPr wrap="square">
            <a:spAutoFit/>
          </a:bodyPr>
          <a:lstStyle/>
          <a:p>
            <a:r>
              <a:rPr lang="en-US" sz="4800" b="1" dirty="0">
                <a:solidFill>
                  <a:srgbClr val="920000"/>
                </a:solidFill>
              </a:rPr>
              <a:t>ABC Systems – Product Backlog</a:t>
            </a:r>
          </a:p>
          <a:p>
            <a:endParaRPr lang="en-US" sz="3200" dirty="0"/>
          </a:p>
          <a:p>
            <a:pPr marL="342900" indent="-342900">
              <a:buFont typeface="+mj-lt"/>
              <a:buAutoNum type="arabicPeriod"/>
            </a:pPr>
            <a:r>
              <a:rPr lang="en-US" sz="2000" dirty="0"/>
              <a:t>Mobile app should work on Apple/Android</a:t>
            </a:r>
          </a:p>
          <a:p>
            <a:pPr marL="342900" indent="-342900">
              <a:buFont typeface="+mj-lt"/>
              <a:buAutoNum type="arabicPeriod"/>
            </a:pPr>
            <a:r>
              <a:rPr lang="en-US" sz="2000" dirty="0"/>
              <a:t>Input Available hours/shift timing</a:t>
            </a:r>
          </a:p>
          <a:p>
            <a:pPr marL="342900" indent="-342900">
              <a:buFont typeface="+mj-lt"/>
              <a:buAutoNum type="arabicPeriod"/>
            </a:pPr>
            <a:r>
              <a:rPr lang="en-US" sz="2000" dirty="0"/>
              <a:t>Login- Staff, Supervisor, Admin/Manager</a:t>
            </a:r>
          </a:p>
          <a:p>
            <a:pPr marL="342900" indent="-342900">
              <a:buFont typeface="+mj-lt"/>
              <a:buAutoNum type="arabicPeriod"/>
            </a:pPr>
            <a:r>
              <a:rPr lang="en-US" sz="2000" dirty="0"/>
              <a:t>Timer – When Starting Cleaning</a:t>
            </a:r>
          </a:p>
          <a:p>
            <a:pPr marL="342900" indent="-342900">
              <a:buFont typeface="+mj-lt"/>
              <a:buAutoNum type="arabicPeriod"/>
            </a:pPr>
            <a:r>
              <a:rPr lang="en-US" sz="2000" dirty="0"/>
              <a:t>Notes – Staff, Supervisor, Admin/Manager</a:t>
            </a:r>
          </a:p>
          <a:p>
            <a:pPr marL="342900" indent="-342900">
              <a:buFont typeface="+mj-lt"/>
              <a:buAutoNum type="arabicPeriod"/>
            </a:pPr>
            <a:r>
              <a:rPr lang="en-US" sz="2000" dirty="0"/>
              <a:t>Update Checklist - Supervisor</a:t>
            </a:r>
          </a:p>
          <a:p>
            <a:pPr marL="342900" indent="-342900">
              <a:buFont typeface="+mj-lt"/>
              <a:buAutoNum type="arabicPeriod"/>
            </a:pPr>
            <a:r>
              <a:rPr lang="en-US" sz="2000" dirty="0"/>
              <a:t>Assign Staff to Rooms – Admin/Manager, Supervisor</a:t>
            </a:r>
          </a:p>
          <a:p>
            <a:pPr marL="342900" indent="-342900">
              <a:buFont typeface="+mj-lt"/>
              <a:buAutoNum type="arabicPeriod"/>
            </a:pPr>
            <a:r>
              <a:rPr lang="en-US" sz="2000" dirty="0"/>
              <a:t>Assign Type of Cleaning – Admin/Manager</a:t>
            </a:r>
          </a:p>
          <a:p>
            <a:pPr marL="342900" indent="-342900">
              <a:buFont typeface="+mj-lt"/>
              <a:buAutoNum type="arabicPeriod"/>
            </a:pPr>
            <a:r>
              <a:rPr lang="en-US" sz="2000" dirty="0"/>
              <a:t>Rating Staff   - Admin/Manager, Supervisor</a:t>
            </a:r>
          </a:p>
          <a:p>
            <a:pPr marL="342900" indent="-342900">
              <a:buFont typeface="+mj-lt"/>
              <a:buAutoNum type="arabicPeriod"/>
            </a:pPr>
            <a:r>
              <a:rPr lang="en-US" sz="2000" dirty="0"/>
              <a:t>Create Schedule – Admin/Manager , Supervisor</a:t>
            </a:r>
          </a:p>
          <a:p>
            <a:pPr marL="342900" indent="-342900">
              <a:buFont typeface="+mj-lt"/>
              <a:buAutoNum type="arabicPeriod"/>
            </a:pPr>
            <a:r>
              <a:rPr lang="en-US" sz="2000" dirty="0"/>
              <a:t>Reporting – Admin/Manager</a:t>
            </a:r>
          </a:p>
          <a:p>
            <a:pPr marL="342900" indent="-342900">
              <a:buFont typeface="+mj-lt"/>
              <a:buAutoNum type="arabicPeriod"/>
            </a:pPr>
            <a:r>
              <a:rPr lang="en-US" sz="2000" dirty="0"/>
              <a:t>Reservations – Admin/Manager, Supervisor</a:t>
            </a:r>
          </a:p>
          <a:p>
            <a:pPr marL="342900" indent="-342900">
              <a:buFont typeface="+mj-lt"/>
              <a:buAutoNum type="arabicPeriod"/>
            </a:pPr>
            <a:r>
              <a:rPr lang="en-US" sz="2000" dirty="0"/>
              <a:t>Maintenance Request – Staff, Supervisor, Admin/Manager</a:t>
            </a:r>
            <a:endParaRPr lang="en-US" sz="3200" dirty="0"/>
          </a:p>
          <a:p>
            <a:endParaRPr lang="en-US" dirty="0"/>
          </a:p>
          <a:p>
            <a:endParaRPr lang="en-US" dirty="0"/>
          </a:p>
          <a:p>
            <a:endParaRPr lang="en-US" dirty="0"/>
          </a:p>
        </p:txBody>
      </p:sp>
    </p:spTree>
    <p:extLst>
      <p:ext uri="{BB962C8B-B14F-4D97-AF65-F5344CB8AC3E}">
        <p14:creationId xmlns:p14="http://schemas.microsoft.com/office/powerpoint/2010/main" val="10950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17A61-74EC-0DDD-9A38-9F62726D74AA}"/>
              </a:ext>
            </a:extLst>
          </p:cNvPr>
          <p:cNvSpPr txBox="1"/>
          <p:nvPr/>
        </p:nvSpPr>
        <p:spPr>
          <a:xfrm>
            <a:off x="141891" y="157655"/>
            <a:ext cx="11918730" cy="6771084"/>
          </a:xfrm>
          <a:prstGeom prst="rect">
            <a:avLst/>
          </a:prstGeom>
          <a:noFill/>
        </p:spPr>
        <p:txBody>
          <a:bodyPr wrap="square">
            <a:spAutoFit/>
          </a:bodyPr>
          <a:lstStyle/>
          <a:p>
            <a:r>
              <a:rPr lang="en-US" sz="4800" b="1" dirty="0">
                <a:solidFill>
                  <a:srgbClr val="920000"/>
                </a:solidFill>
              </a:rPr>
              <a:t>Framework of case.</a:t>
            </a:r>
          </a:p>
          <a:p>
            <a:endParaRPr lang="en-US" sz="4800" b="1" dirty="0">
              <a:solidFill>
                <a:srgbClr val="920000"/>
              </a:solidFill>
            </a:endParaRPr>
          </a:p>
          <a:p>
            <a:pPr marL="285750" indent="-285750">
              <a:buFont typeface="Wingdings" panose="05000000000000000000" pitchFamily="2" charset="2"/>
              <a:buChar char="q"/>
            </a:pPr>
            <a:r>
              <a:rPr lang="en-US" b="1" dirty="0"/>
              <a:t>Document Assumptions</a:t>
            </a:r>
          </a:p>
          <a:p>
            <a:pPr marL="285750" indent="-285750">
              <a:buFont typeface="Wingdings" panose="05000000000000000000" pitchFamily="2" charset="2"/>
              <a:buChar char="q"/>
            </a:pPr>
            <a:r>
              <a:rPr lang="en-US" b="1" dirty="0"/>
              <a:t>Create As – Is workflow diagram</a:t>
            </a:r>
          </a:p>
          <a:p>
            <a:pPr marL="742950" lvl="1" indent="-285750">
              <a:buFont typeface="Wingdings" panose="05000000000000000000" pitchFamily="2" charset="2"/>
              <a:buChar char="q"/>
            </a:pPr>
            <a:r>
              <a:rPr lang="en-US" b="1" dirty="0"/>
              <a:t>Done by interviewing stakeholders</a:t>
            </a:r>
          </a:p>
          <a:p>
            <a:pPr marL="742950" lvl="1" indent="-285750">
              <a:buFont typeface="Wingdings" panose="05000000000000000000" pitchFamily="2" charset="2"/>
              <a:buChar char="q"/>
            </a:pPr>
            <a:r>
              <a:rPr lang="en-US" b="1" dirty="0"/>
              <a:t>Identifying current pain points</a:t>
            </a:r>
          </a:p>
          <a:p>
            <a:pPr marL="742950" lvl="1" indent="-285750">
              <a:buFont typeface="Wingdings" panose="05000000000000000000" pitchFamily="2" charset="2"/>
              <a:buChar char="q"/>
            </a:pPr>
            <a:r>
              <a:rPr lang="en-US" b="1" dirty="0"/>
              <a:t>Expected Results/Enhancements</a:t>
            </a:r>
          </a:p>
          <a:p>
            <a:pPr lvl="1"/>
            <a:endParaRPr lang="en-US" b="1" dirty="0"/>
          </a:p>
          <a:p>
            <a:pPr lvl="1"/>
            <a:endParaRPr lang="en-US" b="1" dirty="0"/>
          </a:p>
          <a:p>
            <a:pPr marL="457200" indent="-285750">
              <a:buFont typeface="Wingdings" panose="05000000000000000000" pitchFamily="2" charset="2"/>
              <a:buChar char="q"/>
            </a:pPr>
            <a:r>
              <a:rPr lang="en-US" b="1" dirty="0"/>
              <a:t>Create Use Case Diagrams</a:t>
            </a:r>
          </a:p>
          <a:p>
            <a:pPr marL="914400" lvl="1" indent="-285750">
              <a:buFont typeface="Wingdings" panose="05000000000000000000" pitchFamily="2" charset="2"/>
              <a:buChar char="q"/>
            </a:pPr>
            <a:r>
              <a:rPr lang="en-US" b="1" dirty="0"/>
              <a:t>High level Features</a:t>
            </a:r>
          </a:p>
          <a:p>
            <a:pPr marL="457200" indent="-285750">
              <a:buFont typeface="Wingdings" panose="05000000000000000000" pitchFamily="2" charset="2"/>
              <a:buChar char="q"/>
            </a:pPr>
            <a:r>
              <a:rPr lang="en-US" b="1" dirty="0"/>
              <a:t>Identify Business Rules</a:t>
            </a:r>
          </a:p>
          <a:p>
            <a:pPr marL="457200" indent="-285750">
              <a:buFont typeface="Wingdings" panose="05000000000000000000" pitchFamily="2" charset="2"/>
              <a:buChar char="q"/>
            </a:pPr>
            <a:r>
              <a:rPr lang="en-US" b="1" dirty="0"/>
              <a:t>Create To-Be workflow diagram</a:t>
            </a:r>
          </a:p>
          <a:p>
            <a:pPr marL="457200" indent="-285750">
              <a:buFont typeface="Wingdings" panose="05000000000000000000" pitchFamily="2" charset="2"/>
              <a:buChar char="q"/>
            </a:pPr>
            <a:r>
              <a:rPr lang="en-US" b="1" dirty="0"/>
              <a:t>Create requirements for future state/User Stories/Acceptance Criteria 	</a:t>
            </a:r>
          </a:p>
          <a:p>
            <a:pPr marL="457200" indent="-285750">
              <a:buFont typeface="Wingdings" panose="05000000000000000000" pitchFamily="2" charset="2"/>
              <a:buChar char="q"/>
            </a:pPr>
            <a:r>
              <a:rPr lang="en-US" b="1" dirty="0"/>
              <a:t>Create Prototypes</a:t>
            </a:r>
          </a:p>
          <a:p>
            <a:pPr marL="457200" indent="-285750">
              <a:buFont typeface="Wingdings" panose="05000000000000000000" pitchFamily="2" charset="2"/>
              <a:buChar char="q"/>
            </a:pPr>
            <a:r>
              <a:rPr lang="en-US" b="1" dirty="0"/>
              <a:t>Present Case Study</a:t>
            </a:r>
          </a:p>
          <a:p>
            <a:endParaRPr lang="en-US" sz="3200" dirty="0"/>
          </a:p>
          <a:p>
            <a:endParaRPr lang="en-US" dirty="0"/>
          </a:p>
          <a:p>
            <a:endParaRPr lang="en-US" dirty="0"/>
          </a:p>
          <a:p>
            <a:endParaRPr lang="en-US" dirty="0"/>
          </a:p>
        </p:txBody>
      </p:sp>
    </p:spTree>
    <p:extLst>
      <p:ext uri="{BB962C8B-B14F-4D97-AF65-F5344CB8AC3E}">
        <p14:creationId xmlns:p14="http://schemas.microsoft.com/office/powerpoint/2010/main" val="249550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17A61-74EC-0DDD-9A38-9F62726D74AA}"/>
              </a:ext>
            </a:extLst>
          </p:cNvPr>
          <p:cNvSpPr txBox="1"/>
          <p:nvPr/>
        </p:nvSpPr>
        <p:spPr>
          <a:xfrm>
            <a:off x="141891" y="157655"/>
            <a:ext cx="11918730" cy="4678204"/>
          </a:xfrm>
          <a:prstGeom prst="rect">
            <a:avLst/>
          </a:prstGeom>
          <a:noFill/>
        </p:spPr>
        <p:txBody>
          <a:bodyPr wrap="square">
            <a:spAutoFit/>
          </a:bodyPr>
          <a:lstStyle/>
          <a:p>
            <a:r>
              <a:rPr lang="en-US" sz="4800" b="1" dirty="0">
                <a:solidFill>
                  <a:srgbClr val="920000"/>
                </a:solidFill>
              </a:rPr>
              <a:t>Identify Business Rules</a:t>
            </a:r>
          </a:p>
          <a:p>
            <a:pPr marL="685800" indent="-685800">
              <a:buFont typeface="Arial" panose="020B0604020202020204" pitchFamily="34" charset="0"/>
              <a:buChar char="•"/>
            </a:pPr>
            <a:endParaRPr lang="en-US" sz="4800" b="1" dirty="0">
              <a:solidFill>
                <a:srgbClr val="920000"/>
              </a:solidFill>
            </a:endParaRPr>
          </a:p>
          <a:p>
            <a:pPr marL="285750" indent="-285750">
              <a:buFont typeface="Arial" panose="020B0604020202020204" pitchFamily="34" charset="0"/>
              <a:buChar char="•"/>
            </a:pPr>
            <a:r>
              <a:rPr lang="en-US" b="1" dirty="0"/>
              <a:t>Business Rule – Rule of Particular industry</a:t>
            </a:r>
          </a:p>
          <a:p>
            <a:pPr marL="285750" indent="-285750">
              <a:buFont typeface="Arial" panose="020B0604020202020204" pitchFamily="34" charset="0"/>
              <a:buChar char="•"/>
            </a:pPr>
            <a:r>
              <a:rPr lang="en-US" b="1" dirty="0"/>
              <a:t>5 or less rooms assigned to cleaning staff per day</a:t>
            </a:r>
          </a:p>
          <a:p>
            <a:pPr marL="285750" indent="-285750">
              <a:buFont typeface="Arial" panose="020B0604020202020204" pitchFamily="34" charset="0"/>
              <a:buChar char="•"/>
            </a:pPr>
            <a:r>
              <a:rPr lang="en-US" b="1" dirty="0"/>
              <a:t>Supervisor &amp; Admin required before assigning room to guest</a:t>
            </a:r>
          </a:p>
          <a:p>
            <a:pPr marL="285750" indent="-285750">
              <a:buFont typeface="Arial" panose="020B0604020202020204" pitchFamily="34" charset="0"/>
              <a:buChar char="•"/>
            </a:pPr>
            <a:r>
              <a:rPr lang="en-US" b="1" dirty="0"/>
              <a:t>Type of Cleaning</a:t>
            </a:r>
          </a:p>
          <a:p>
            <a:pPr marL="742950" lvl="1" indent="-285750">
              <a:buFont typeface="Courier New" panose="02070309020205020404" pitchFamily="49" charset="0"/>
              <a:buChar char="o"/>
            </a:pPr>
            <a:r>
              <a:rPr lang="en-US" b="1" dirty="0"/>
              <a:t>1 Deep Cleaning</a:t>
            </a:r>
          </a:p>
          <a:p>
            <a:pPr marL="742950" lvl="1" indent="-285750">
              <a:buFont typeface="Courier New" panose="02070309020205020404" pitchFamily="49" charset="0"/>
              <a:buChar char="o"/>
            </a:pPr>
            <a:r>
              <a:rPr lang="en-US" b="1" dirty="0"/>
              <a:t>Daily Cleaning</a:t>
            </a:r>
          </a:p>
          <a:p>
            <a:pPr marL="342900" indent="-342900">
              <a:buFont typeface="Arial" panose="020B0604020202020204" pitchFamily="34" charset="0"/>
              <a:buChar char="•"/>
            </a:pPr>
            <a:r>
              <a:rPr lang="en-US" sz="2000" b="1" dirty="0"/>
              <a:t>Deep Cleaning = Change sheets, Clean bathroom and </a:t>
            </a:r>
            <a:r>
              <a:rPr lang="en-US" sz="2000" b="1" dirty="0" err="1"/>
              <a:t>etc</a:t>
            </a:r>
            <a:endParaRPr lang="en-US" sz="2000" b="1" dirty="0"/>
          </a:p>
          <a:p>
            <a:pPr marL="342900" indent="-342900">
              <a:buFont typeface="Arial" panose="020B0604020202020204" pitchFamily="34" charset="0"/>
              <a:buChar char="•"/>
            </a:pPr>
            <a:r>
              <a:rPr lang="en-US" sz="2000" b="1" dirty="0"/>
              <a:t>Daily Cleaning = Make bed, add inventory items(coffee , water) and </a:t>
            </a:r>
            <a:r>
              <a:rPr lang="en-US" sz="2000" b="1" dirty="0" err="1"/>
              <a:t>etc</a:t>
            </a:r>
            <a:endParaRPr lang="en-US" sz="2000" b="1" dirty="0"/>
          </a:p>
          <a:p>
            <a:endParaRPr lang="en-US" dirty="0"/>
          </a:p>
          <a:p>
            <a:endParaRPr lang="en-US" dirty="0"/>
          </a:p>
          <a:p>
            <a:endParaRPr lang="en-US" dirty="0"/>
          </a:p>
        </p:txBody>
      </p:sp>
    </p:spTree>
    <p:extLst>
      <p:ext uri="{BB962C8B-B14F-4D97-AF65-F5344CB8AC3E}">
        <p14:creationId xmlns:p14="http://schemas.microsoft.com/office/powerpoint/2010/main" val="387936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DF08A8D-F766-E78D-CB60-B66AD603D845}"/>
              </a:ext>
            </a:extLst>
          </p:cNvPr>
          <p:cNvSpPr/>
          <p:nvPr/>
        </p:nvSpPr>
        <p:spPr>
          <a:xfrm>
            <a:off x="94593" y="299545"/>
            <a:ext cx="11808373" cy="204952"/>
          </a:xfrm>
          <a:prstGeom prst="rect">
            <a:avLst/>
          </a:prstGeom>
          <a:solidFill>
            <a:srgbClr val="3F7170"/>
          </a:solidFill>
          <a:ln>
            <a:solidFill>
              <a:srgbClr val="3F7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E3C699A-A023-BD85-E096-04C1DB310CF1}"/>
              </a:ext>
            </a:extLst>
          </p:cNvPr>
          <p:cNvSpPr/>
          <p:nvPr/>
        </p:nvSpPr>
        <p:spPr>
          <a:xfrm>
            <a:off x="191813" y="6290441"/>
            <a:ext cx="11808373" cy="204952"/>
          </a:xfrm>
          <a:prstGeom prst="rect">
            <a:avLst/>
          </a:prstGeom>
          <a:solidFill>
            <a:srgbClr val="3F7170"/>
          </a:solidFill>
          <a:ln>
            <a:solidFill>
              <a:srgbClr val="3F7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B152101-D9E6-D6AC-D7B3-6F97756E0911}"/>
              </a:ext>
            </a:extLst>
          </p:cNvPr>
          <p:cNvSpPr/>
          <p:nvPr/>
        </p:nvSpPr>
        <p:spPr>
          <a:xfrm>
            <a:off x="94593" y="684223"/>
            <a:ext cx="11808373" cy="45719"/>
          </a:xfrm>
          <a:prstGeom prst="rect">
            <a:avLst/>
          </a:prstGeom>
          <a:solidFill>
            <a:srgbClr val="3F7170"/>
          </a:solidFill>
          <a:ln>
            <a:solidFill>
              <a:srgbClr val="3F7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839AD8E-41BC-E17E-EF93-053BDFF38FC7}"/>
              </a:ext>
            </a:extLst>
          </p:cNvPr>
          <p:cNvSpPr/>
          <p:nvPr/>
        </p:nvSpPr>
        <p:spPr>
          <a:xfrm>
            <a:off x="191812" y="6019277"/>
            <a:ext cx="11808373" cy="45719"/>
          </a:xfrm>
          <a:prstGeom prst="rect">
            <a:avLst/>
          </a:prstGeom>
          <a:solidFill>
            <a:srgbClr val="3F7170"/>
          </a:solidFill>
          <a:ln>
            <a:solidFill>
              <a:srgbClr val="3F7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9EBFB9E-345E-5B63-0662-AFB1008DC664}"/>
              </a:ext>
            </a:extLst>
          </p:cNvPr>
          <p:cNvSpPr txBox="1"/>
          <p:nvPr/>
        </p:nvSpPr>
        <p:spPr>
          <a:xfrm>
            <a:off x="2459421" y="2465407"/>
            <a:ext cx="6999890" cy="1107996"/>
          </a:xfrm>
          <a:prstGeom prst="rect">
            <a:avLst/>
          </a:prstGeom>
          <a:noFill/>
        </p:spPr>
        <p:txBody>
          <a:bodyPr wrap="square" rtlCol="0">
            <a:spAutoFit/>
          </a:bodyPr>
          <a:lstStyle/>
          <a:p>
            <a:pPr algn="ctr"/>
            <a:r>
              <a:rPr lang="en-US" sz="6600" b="1" dirty="0">
                <a:solidFill>
                  <a:srgbClr val="920000"/>
                </a:solidFill>
              </a:rPr>
              <a:t>Thank You</a:t>
            </a:r>
            <a:endParaRPr lang="en-IN" sz="6600" b="1" dirty="0">
              <a:solidFill>
                <a:srgbClr val="920000"/>
              </a:solidFill>
            </a:endParaRPr>
          </a:p>
        </p:txBody>
      </p:sp>
    </p:spTree>
    <p:extLst>
      <p:ext uri="{BB962C8B-B14F-4D97-AF65-F5344CB8AC3E}">
        <p14:creationId xmlns:p14="http://schemas.microsoft.com/office/powerpoint/2010/main" val="240501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C370-8EDF-D5C1-797D-195F931F5FB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F9E6DAA-46E3-CA4E-F290-CE2824FB73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155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17A61-74EC-0DDD-9A38-9F62726D74AA}"/>
              </a:ext>
            </a:extLst>
          </p:cNvPr>
          <p:cNvSpPr txBox="1"/>
          <p:nvPr/>
        </p:nvSpPr>
        <p:spPr>
          <a:xfrm>
            <a:off x="189185" y="157655"/>
            <a:ext cx="11871435" cy="1692771"/>
          </a:xfrm>
          <a:prstGeom prst="rect">
            <a:avLst/>
          </a:prstGeom>
          <a:noFill/>
        </p:spPr>
        <p:txBody>
          <a:bodyPr wrap="square">
            <a:spAutoFit/>
          </a:bodyPr>
          <a:lstStyle/>
          <a:p>
            <a:r>
              <a:rPr lang="en-US" sz="3200" b="1" dirty="0">
                <a:solidFill>
                  <a:srgbClr val="920000"/>
                </a:solidFill>
              </a:rPr>
              <a:t>ABC Systems – As-Is Workflow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2358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8D59A3-22C2-55B2-8625-3B09E7B4A590}"/>
              </a:ext>
            </a:extLst>
          </p:cNvPr>
          <p:cNvSpPr txBox="1"/>
          <p:nvPr/>
        </p:nvSpPr>
        <p:spPr>
          <a:xfrm>
            <a:off x="189186" y="299545"/>
            <a:ext cx="11571890" cy="646331"/>
          </a:xfrm>
          <a:prstGeom prst="rect">
            <a:avLst/>
          </a:prstGeom>
          <a:noFill/>
        </p:spPr>
        <p:txBody>
          <a:bodyPr wrap="square" rtlCol="0">
            <a:spAutoFit/>
          </a:bodyPr>
          <a:lstStyle/>
          <a:p>
            <a:r>
              <a:rPr lang="en-US" sz="3600" b="1" dirty="0">
                <a:solidFill>
                  <a:srgbClr val="920000"/>
                </a:solidFill>
              </a:rPr>
              <a:t>Case Study Checklist – Prep Work</a:t>
            </a:r>
            <a:endParaRPr lang="en-IN" sz="3600" b="1" dirty="0">
              <a:solidFill>
                <a:srgbClr val="920000"/>
              </a:solidFill>
            </a:endParaRPr>
          </a:p>
        </p:txBody>
      </p:sp>
      <p:sp>
        <p:nvSpPr>
          <p:cNvPr id="5" name="TextBox 4">
            <a:extLst>
              <a:ext uri="{FF2B5EF4-FFF2-40B4-BE49-F238E27FC236}">
                <a16:creationId xmlns:a16="http://schemas.microsoft.com/office/drawing/2014/main" id="{34ADA78A-ADB4-1722-4F81-860FD88086CB}"/>
              </a:ext>
            </a:extLst>
          </p:cNvPr>
          <p:cNvSpPr txBox="1"/>
          <p:nvPr/>
        </p:nvSpPr>
        <p:spPr>
          <a:xfrm>
            <a:off x="189186" y="945931"/>
            <a:ext cx="11571890"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t>Read the case study to understand goal/objective of system build/enhancement</a:t>
            </a:r>
          </a:p>
          <a:p>
            <a:pPr marL="285750" indent="-285750">
              <a:buFont typeface="Wingdings" panose="05000000000000000000" pitchFamily="2" charset="2"/>
              <a:buChar char="q"/>
            </a:pPr>
            <a:r>
              <a:rPr lang="en-US" dirty="0"/>
              <a:t>Understand what deliverables seems required as part of case study</a:t>
            </a:r>
          </a:p>
          <a:p>
            <a:pPr marL="285750" indent="-285750">
              <a:buFont typeface="Wingdings" panose="05000000000000000000" pitchFamily="2" charset="2"/>
              <a:buChar char="q"/>
            </a:pPr>
            <a:r>
              <a:rPr lang="en-US" dirty="0"/>
              <a:t>Understand SDLC format( Waterfall vs Agile)</a:t>
            </a:r>
          </a:p>
          <a:p>
            <a:pPr marL="285750" indent="-285750">
              <a:buFont typeface="Wingdings" panose="05000000000000000000" pitchFamily="2" charset="2"/>
              <a:buChar char="q"/>
            </a:pPr>
            <a:r>
              <a:rPr lang="en-US" dirty="0"/>
              <a:t>Ask questions about case study(if you can)</a:t>
            </a:r>
            <a:endParaRPr lang="en-IN" dirty="0"/>
          </a:p>
        </p:txBody>
      </p:sp>
      <p:sp>
        <p:nvSpPr>
          <p:cNvPr id="6" name="TextBox 5">
            <a:extLst>
              <a:ext uri="{FF2B5EF4-FFF2-40B4-BE49-F238E27FC236}">
                <a16:creationId xmlns:a16="http://schemas.microsoft.com/office/drawing/2014/main" id="{B50C1EFD-0708-16AC-751E-673A253B2331}"/>
              </a:ext>
            </a:extLst>
          </p:cNvPr>
          <p:cNvSpPr txBox="1"/>
          <p:nvPr/>
        </p:nvSpPr>
        <p:spPr>
          <a:xfrm>
            <a:off x="310055" y="2146260"/>
            <a:ext cx="11571890" cy="646331"/>
          </a:xfrm>
          <a:prstGeom prst="rect">
            <a:avLst/>
          </a:prstGeom>
          <a:noFill/>
        </p:spPr>
        <p:txBody>
          <a:bodyPr wrap="square" rtlCol="0">
            <a:spAutoFit/>
          </a:bodyPr>
          <a:lstStyle/>
          <a:p>
            <a:r>
              <a:rPr lang="en-US" sz="3600" b="1" dirty="0">
                <a:solidFill>
                  <a:srgbClr val="920000"/>
                </a:solidFill>
              </a:rPr>
              <a:t>Case Study Checklist – Actual Work Required</a:t>
            </a:r>
            <a:endParaRPr lang="en-IN" sz="3600" b="1" dirty="0">
              <a:solidFill>
                <a:srgbClr val="920000"/>
              </a:solidFill>
            </a:endParaRPr>
          </a:p>
        </p:txBody>
      </p:sp>
      <p:sp>
        <p:nvSpPr>
          <p:cNvPr id="7" name="TextBox 6">
            <a:extLst>
              <a:ext uri="{FF2B5EF4-FFF2-40B4-BE49-F238E27FC236}">
                <a16:creationId xmlns:a16="http://schemas.microsoft.com/office/drawing/2014/main" id="{5168A28B-FA59-C7DF-3460-B8362C40DCFB}"/>
              </a:ext>
            </a:extLst>
          </p:cNvPr>
          <p:cNvSpPr txBox="1"/>
          <p:nvPr/>
        </p:nvSpPr>
        <p:spPr>
          <a:xfrm>
            <a:off x="189186" y="2932386"/>
            <a:ext cx="11193517"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t>Document assumptions</a:t>
            </a:r>
          </a:p>
          <a:p>
            <a:pPr marL="285750" indent="-285750">
              <a:buFont typeface="Wingdings" panose="05000000000000000000" pitchFamily="2" charset="2"/>
              <a:buChar char="q"/>
            </a:pPr>
            <a:r>
              <a:rPr lang="en-US" dirty="0"/>
              <a:t>Create Use Case Diagram to identify major functions/interactions/users/systems of the project</a:t>
            </a:r>
          </a:p>
          <a:p>
            <a:pPr marL="285750" indent="-285750">
              <a:buFont typeface="Wingdings" panose="05000000000000000000" pitchFamily="2" charset="2"/>
              <a:buChar char="q"/>
            </a:pPr>
            <a:r>
              <a:rPr lang="en-US" dirty="0"/>
              <a:t>Create As-Is workflow diagram to showcase current state</a:t>
            </a:r>
          </a:p>
          <a:p>
            <a:pPr marL="285750" indent="-285750">
              <a:buFont typeface="Wingdings" panose="05000000000000000000" pitchFamily="2" charset="2"/>
              <a:buChar char="q"/>
            </a:pPr>
            <a:r>
              <a:rPr lang="en-US" dirty="0"/>
              <a:t>Create To-Be workflow diagram to showcase future state</a:t>
            </a:r>
          </a:p>
          <a:p>
            <a:pPr marL="285750" indent="-285750">
              <a:buFont typeface="Wingdings" panose="05000000000000000000" pitchFamily="2" charset="2"/>
              <a:buChar char="q"/>
            </a:pPr>
            <a:r>
              <a:rPr lang="en-US" dirty="0"/>
              <a:t>Create requirements for future state/User Stories/Acceptance Criteria</a:t>
            </a:r>
          </a:p>
          <a:p>
            <a:pPr marL="285750" indent="-285750">
              <a:buFont typeface="Wingdings" panose="05000000000000000000" pitchFamily="2" charset="2"/>
              <a:buChar char="q"/>
            </a:pPr>
            <a:r>
              <a:rPr lang="en-US" dirty="0"/>
              <a:t>Create Prototypes</a:t>
            </a:r>
          </a:p>
          <a:p>
            <a:pPr marL="285750" indent="-285750">
              <a:buFont typeface="Wingdings" panose="05000000000000000000" pitchFamily="2" charset="2"/>
              <a:buChar char="q"/>
            </a:pPr>
            <a:r>
              <a:rPr lang="en-US" dirty="0"/>
              <a:t>Present Case Study</a:t>
            </a:r>
          </a:p>
          <a:p>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33046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334937-ABF4-1447-0402-29EDCD061BC6}"/>
              </a:ext>
            </a:extLst>
          </p:cNvPr>
          <p:cNvSpPr txBox="1"/>
          <p:nvPr/>
        </p:nvSpPr>
        <p:spPr>
          <a:xfrm>
            <a:off x="252248" y="268014"/>
            <a:ext cx="11703270" cy="5293757"/>
          </a:xfrm>
          <a:prstGeom prst="rect">
            <a:avLst/>
          </a:prstGeom>
          <a:noFill/>
        </p:spPr>
        <p:txBody>
          <a:bodyPr wrap="square" rtlCol="0">
            <a:spAutoFit/>
          </a:bodyPr>
          <a:lstStyle/>
          <a:p>
            <a:r>
              <a:rPr lang="en-US" sz="3200" b="1" dirty="0">
                <a:solidFill>
                  <a:srgbClr val="920000"/>
                </a:solidFill>
              </a:rPr>
              <a:t>Case Study Scenario.</a:t>
            </a:r>
          </a:p>
          <a:p>
            <a:endParaRPr lang="en-US" dirty="0"/>
          </a:p>
          <a:p>
            <a:r>
              <a:rPr lang="en-US" b="1" dirty="0"/>
              <a:t>ABC Systems</a:t>
            </a:r>
          </a:p>
          <a:p>
            <a:endParaRPr lang="en-US" dirty="0"/>
          </a:p>
          <a:p>
            <a:r>
              <a:rPr lang="en-US" dirty="0"/>
              <a:t>ABC systems is one of the TOP companies in providing software for hotel Industry</a:t>
            </a:r>
          </a:p>
          <a:p>
            <a:r>
              <a:rPr lang="en-US" dirty="0"/>
              <a:t>So Cleaning &amp; sanity has become most important ,because of COVID .In one of my freelance project client has a chain of hotels requested to create system which allows following:</a:t>
            </a:r>
          </a:p>
          <a:p>
            <a:endParaRPr lang="en-US" dirty="0"/>
          </a:p>
          <a:p>
            <a:r>
              <a:rPr lang="en-US" b="1" dirty="0"/>
              <a:t>Cleaning-staff : </a:t>
            </a:r>
            <a:r>
              <a:rPr lang="en-US" dirty="0"/>
              <a:t>a person who have our app installed on mobile phone. Cleaning staff visits locations/room assigned to him and clean the room.</a:t>
            </a:r>
          </a:p>
          <a:p>
            <a:endParaRPr lang="en-US" dirty="0"/>
          </a:p>
          <a:p>
            <a:endParaRPr lang="en-US" dirty="0"/>
          </a:p>
          <a:p>
            <a:r>
              <a:rPr lang="en-US" b="1" dirty="0"/>
              <a:t>Supervisor: </a:t>
            </a:r>
            <a:r>
              <a:rPr lang="en-US" dirty="0"/>
              <a:t>A person who verifies the work of cleaning Staff</a:t>
            </a:r>
          </a:p>
          <a:p>
            <a:endParaRPr lang="en-US" dirty="0"/>
          </a:p>
          <a:p>
            <a:endParaRPr lang="en-US" dirty="0"/>
          </a:p>
          <a:p>
            <a:r>
              <a:rPr lang="en-US" b="1" dirty="0"/>
              <a:t>Admin:  </a:t>
            </a:r>
            <a:r>
              <a:rPr lang="en-US" dirty="0"/>
              <a:t>A person who assign location/room to cleaning staff and assign supervisor to rate same.</a:t>
            </a:r>
          </a:p>
          <a:p>
            <a:endParaRPr lang="en-US" dirty="0"/>
          </a:p>
          <a:p>
            <a:endParaRPr lang="en-IN" dirty="0"/>
          </a:p>
        </p:txBody>
      </p:sp>
    </p:spTree>
    <p:extLst>
      <p:ext uri="{BB962C8B-B14F-4D97-AF65-F5344CB8AC3E}">
        <p14:creationId xmlns:p14="http://schemas.microsoft.com/office/powerpoint/2010/main" val="154518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40713-1E96-4987-F4EB-284422DBDF25}"/>
              </a:ext>
            </a:extLst>
          </p:cNvPr>
          <p:cNvSpPr txBox="1"/>
          <p:nvPr/>
        </p:nvSpPr>
        <p:spPr>
          <a:xfrm>
            <a:off x="157655" y="236483"/>
            <a:ext cx="11871435" cy="5016758"/>
          </a:xfrm>
          <a:prstGeom prst="rect">
            <a:avLst/>
          </a:prstGeom>
          <a:noFill/>
        </p:spPr>
        <p:txBody>
          <a:bodyPr wrap="square" rtlCol="0">
            <a:spAutoFit/>
          </a:bodyPr>
          <a:lstStyle/>
          <a:p>
            <a:r>
              <a:rPr lang="en-US" sz="3200" dirty="0">
                <a:solidFill>
                  <a:srgbClr val="920000"/>
                </a:solidFill>
              </a:rPr>
              <a:t>Case Study Scenario..</a:t>
            </a:r>
          </a:p>
          <a:p>
            <a:endParaRPr lang="en-US" dirty="0"/>
          </a:p>
          <a:p>
            <a:r>
              <a:rPr lang="en-US" b="1" dirty="0"/>
              <a:t>Our requirement</a:t>
            </a:r>
          </a:p>
          <a:p>
            <a:endParaRPr lang="en-US" dirty="0"/>
          </a:p>
          <a:p>
            <a:r>
              <a:rPr lang="en-US" dirty="0"/>
              <a:t>The cleaning-staff on start of his shift login to the app. He visits room/location which has been assigned to him by Admin. He Start the timer while selecting the location. He does the cleaning and fill the checklist with the comments if any. Once done ,he submits the report and mark the task complete. And so on.</a:t>
            </a:r>
          </a:p>
          <a:p>
            <a:endParaRPr lang="en-US" dirty="0"/>
          </a:p>
          <a:p>
            <a:r>
              <a:rPr lang="en-US" dirty="0"/>
              <a:t>The Supervisor visit the rooms/locations assigned to him. He pullout the details of his staff who cleaned to location. He verifies the work and assign a rate to each item . Once done, he finally Rate the Work.</a:t>
            </a:r>
          </a:p>
          <a:p>
            <a:endParaRPr lang="en-US" dirty="0"/>
          </a:p>
          <a:p>
            <a:endParaRPr lang="en-US" dirty="0"/>
          </a:p>
          <a:p>
            <a:r>
              <a:rPr lang="en-US" b="1" dirty="0"/>
              <a:t>Your Task </a:t>
            </a:r>
          </a:p>
          <a:p>
            <a:endParaRPr lang="en-US" dirty="0"/>
          </a:p>
          <a:p>
            <a:r>
              <a:rPr lang="en-US" dirty="0"/>
              <a:t>You need to write SRS ( System requirement Specifications) with Functional Point and Wireframe for Web application.</a:t>
            </a:r>
          </a:p>
          <a:p>
            <a:endParaRPr lang="en-US" dirty="0"/>
          </a:p>
          <a:p>
            <a:endParaRPr lang="en-IN" dirty="0"/>
          </a:p>
        </p:txBody>
      </p:sp>
    </p:spTree>
    <p:extLst>
      <p:ext uri="{BB962C8B-B14F-4D97-AF65-F5344CB8AC3E}">
        <p14:creationId xmlns:p14="http://schemas.microsoft.com/office/powerpoint/2010/main" val="41568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C6654-F8D3-FBB7-1FC6-8BF3185908F5}"/>
              </a:ext>
            </a:extLst>
          </p:cNvPr>
          <p:cNvSpPr txBox="1"/>
          <p:nvPr/>
        </p:nvSpPr>
        <p:spPr>
          <a:xfrm>
            <a:off x="225972" y="141891"/>
            <a:ext cx="11740056" cy="2246769"/>
          </a:xfrm>
          <a:prstGeom prst="rect">
            <a:avLst/>
          </a:prstGeom>
          <a:noFill/>
        </p:spPr>
        <p:txBody>
          <a:bodyPr wrap="square" rtlCol="0">
            <a:spAutoFit/>
          </a:bodyPr>
          <a:lstStyle/>
          <a:p>
            <a:r>
              <a:rPr lang="en-US" sz="3200" b="1" dirty="0">
                <a:solidFill>
                  <a:srgbClr val="920000"/>
                </a:solidFill>
              </a:rPr>
              <a:t>ABC Systems – Prep Work</a:t>
            </a:r>
          </a:p>
          <a:p>
            <a:endParaRPr lang="en-US" dirty="0"/>
          </a:p>
          <a:p>
            <a:endParaRPr lang="en-IN" dirty="0"/>
          </a:p>
          <a:p>
            <a:pPr marL="285750" indent="-285750">
              <a:buFont typeface="Wingdings" panose="05000000000000000000" pitchFamily="2" charset="2"/>
              <a:buChar char="q"/>
            </a:pPr>
            <a:r>
              <a:rPr lang="en-IN" dirty="0"/>
              <a:t>Goals &amp; Objectives: Building mobile app to help manage and track progress of cleaning staff for a group hotels</a:t>
            </a:r>
          </a:p>
          <a:p>
            <a:pPr marL="285750" indent="-285750">
              <a:buFont typeface="Wingdings" panose="05000000000000000000" pitchFamily="2" charset="2"/>
              <a:buChar char="q"/>
            </a:pPr>
            <a:r>
              <a:rPr lang="en-IN" dirty="0"/>
              <a:t>Deliverables : User Stories , Wireframes(prototyping) ,( Mentioning API to process data further)</a:t>
            </a:r>
          </a:p>
          <a:p>
            <a:pPr marL="285750" indent="-285750">
              <a:buFont typeface="Wingdings" panose="05000000000000000000" pitchFamily="2" charset="2"/>
              <a:buChar char="q"/>
            </a:pPr>
            <a:r>
              <a:rPr lang="en-IN" dirty="0"/>
              <a:t>SDLC : Agile</a:t>
            </a:r>
          </a:p>
          <a:p>
            <a:pPr marL="285750" indent="-285750">
              <a:buFont typeface="Wingdings" panose="05000000000000000000" pitchFamily="2" charset="2"/>
              <a:buChar char="q"/>
            </a:pPr>
            <a:r>
              <a:rPr lang="en-IN" dirty="0"/>
              <a:t>Ask Questions?:</a:t>
            </a:r>
            <a:endParaRPr lang="en-US" dirty="0"/>
          </a:p>
        </p:txBody>
      </p:sp>
    </p:spTree>
    <p:extLst>
      <p:ext uri="{BB962C8B-B14F-4D97-AF65-F5344CB8AC3E}">
        <p14:creationId xmlns:p14="http://schemas.microsoft.com/office/powerpoint/2010/main" val="27114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17A61-74EC-0DDD-9A38-9F62726D74AA}"/>
              </a:ext>
            </a:extLst>
          </p:cNvPr>
          <p:cNvSpPr txBox="1"/>
          <p:nvPr/>
        </p:nvSpPr>
        <p:spPr>
          <a:xfrm>
            <a:off x="0" y="299545"/>
            <a:ext cx="12031717" cy="3354765"/>
          </a:xfrm>
          <a:prstGeom prst="rect">
            <a:avLst/>
          </a:prstGeom>
          <a:noFill/>
        </p:spPr>
        <p:txBody>
          <a:bodyPr wrap="square">
            <a:spAutoFit/>
          </a:bodyPr>
          <a:lstStyle/>
          <a:p>
            <a:r>
              <a:rPr lang="en-US" sz="3200" b="1" dirty="0">
                <a:solidFill>
                  <a:srgbClr val="920000"/>
                </a:solidFill>
              </a:rPr>
              <a:t>ABC Systems – Assumptions</a:t>
            </a:r>
          </a:p>
          <a:p>
            <a:endParaRPr lang="en-US" dirty="0"/>
          </a:p>
          <a:p>
            <a:pPr marL="342900" indent="-342900">
              <a:buFont typeface="+mj-lt"/>
              <a:buAutoNum type="arabicPeriod"/>
            </a:pPr>
            <a:r>
              <a:rPr lang="en-US" dirty="0"/>
              <a:t>Mobile app should work on Apple/Android</a:t>
            </a:r>
          </a:p>
          <a:p>
            <a:pPr marL="342900" indent="-342900">
              <a:buFont typeface="+mj-lt"/>
              <a:buAutoNum type="arabicPeriod"/>
            </a:pPr>
            <a:r>
              <a:rPr lang="en-US" dirty="0"/>
              <a:t>Mobile X- Group of Hotels</a:t>
            </a:r>
          </a:p>
          <a:p>
            <a:pPr marL="342900" indent="-342900">
              <a:buFont typeface="+mj-lt"/>
              <a:buAutoNum type="arabicPeriod"/>
            </a:pPr>
            <a:r>
              <a:rPr lang="en-US" dirty="0"/>
              <a:t>X- Hotels has 7 hotels in the same state with the same time zone</a:t>
            </a:r>
          </a:p>
          <a:p>
            <a:pPr marL="342900" indent="-342900">
              <a:buFont typeface="+mj-lt"/>
              <a:buAutoNum type="arabicPeriod"/>
            </a:pPr>
            <a:r>
              <a:rPr lang="en-US" dirty="0"/>
              <a:t>1 Supervisor per hotel</a:t>
            </a:r>
          </a:p>
          <a:p>
            <a:pPr marL="342900" indent="-342900">
              <a:buFont typeface="+mj-lt"/>
              <a:buAutoNum type="arabicPeriod"/>
            </a:pPr>
            <a:r>
              <a:rPr lang="en-US" dirty="0"/>
              <a:t>Each hotel as 150 rooms</a:t>
            </a:r>
          </a:p>
          <a:p>
            <a:pPr marL="342900" indent="-342900">
              <a:buFont typeface="+mj-lt"/>
              <a:buAutoNum type="arabicPeriod"/>
            </a:pPr>
            <a:r>
              <a:rPr lang="en-US" dirty="0"/>
              <a:t>Cleaning Staff Shifts- 2 ( Morning &amp; Evening)</a:t>
            </a:r>
          </a:p>
          <a:p>
            <a:endParaRPr lang="en-US" dirty="0"/>
          </a:p>
          <a:p>
            <a:endParaRPr lang="en-US" dirty="0"/>
          </a:p>
          <a:p>
            <a:endParaRPr lang="en-US" dirty="0"/>
          </a:p>
        </p:txBody>
      </p:sp>
    </p:spTree>
    <p:extLst>
      <p:ext uri="{BB962C8B-B14F-4D97-AF65-F5344CB8AC3E}">
        <p14:creationId xmlns:p14="http://schemas.microsoft.com/office/powerpoint/2010/main" val="232330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17A61-74EC-0DDD-9A38-9F62726D74AA}"/>
              </a:ext>
            </a:extLst>
          </p:cNvPr>
          <p:cNvSpPr txBox="1"/>
          <p:nvPr/>
        </p:nvSpPr>
        <p:spPr>
          <a:xfrm>
            <a:off x="189185" y="157655"/>
            <a:ext cx="11871435" cy="1415772"/>
          </a:xfrm>
          <a:prstGeom prst="rect">
            <a:avLst/>
          </a:prstGeom>
          <a:noFill/>
        </p:spPr>
        <p:txBody>
          <a:bodyPr wrap="square">
            <a:spAutoFit/>
          </a:bodyPr>
          <a:lstStyle/>
          <a:p>
            <a:r>
              <a:rPr lang="en-US" sz="3200" b="1" dirty="0">
                <a:solidFill>
                  <a:srgbClr val="920000"/>
                </a:solidFill>
              </a:rPr>
              <a:t>ABC Systems – Use Case Diagrams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3A08C24D-61C2-702A-A16A-B90F0529FD81}"/>
              </a:ext>
            </a:extLst>
          </p:cNvPr>
          <p:cNvPicPr>
            <a:picLocks noChangeAspect="1"/>
          </p:cNvPicPr>
          <p:nvPr/>
        </p:nvPicPr>
        <p:blipFill>
          <a:blip r:embed="rId2"/>
          <a:stretch>
            <a:fillRect/>
          </a:stretch>
        </p:blipFill>
        <p:spPr>
          <a:xfrm>
            <a:off x="346841" y="764480"/>
            <a:ext cx="11461531" cy="5795545"/>
          </a:xfrm>
          <a:prstGeom prst="rect">
            <a:avLst/>
          </a:prstGeom>
        </p:spPr>
      </p:pic>
    </p:spTree>
    <p:extLst>
      <p:ext uri="{BB962C8B-B14F-4D97-AF65-F5344CB8AC3E}">
        <p14:creationId xmlns:p14="http://schemas.microsoft.com/office/powerpoint/2010/main" val="116774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17A61-74EC-0DDD-9A38-9F62726D74AA}"/>
              </a:ext>
            </a:extLst>
          </p:cNvPr>
          <p:cNvSpPr txBox="1"/>
          <p:nvPr/>
        </p:nvSpPr>
        <p:spPr>
          <a:xfrm>
            <a:off x="189185" y="157655"/>
            <a:ext cx="11871435" cy="1692771"/>
          </a:xfrm>
          <a:prstGeom prst="rect">
            <a:avLst/>
          </a:prstGeom>
          <a:noFill/>
        </p:spPr>
        <p:txBody>
          <a:bodyPr wrap="square">
            <a:spAutoFit/>
          </a:bodyPr>
          <a:lstStyle/>
          <a:p>
            <a:r>
              <a:rPr lang="en-US" sz="3200" b="1" dirty="0">
                <a:solidFill>
                  <a:srgbClr val="920000"/>
                </a:solidFill>
              </a:rPr>
              <a:t>ABC Systems – As-Is Workflow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B0B68BC-96AA-54B7-EE5F-5F01CF9C6827}"/>
              </a:ext>
            </a:extLst>
          </p:cNvPr>
          <p:cNvPicPr>
            <a:picLocks noChangeAspect="1"/>
          </p:cNvPicPr>
          <p:nvPr/>
        </p:nvPicPr>
        <p:blipFill>
          <a:blip r:embed="rId2"/>
          <a:stretch>
            <a:fillRect/>
          </a:stretch>
        </p:blipFill>
        <p:spPr>
          <a:xfrm>
            <a:off x="200025" y="804862"/>
            <a:ext cx="11791950" cy="5248275"/>
          </a:xfrm>
          <a:prstGeom prst="rect">
            <a:avLst/>
          </a:prstGeom>
        </p:spPr>
      </p:pic>
    </p:spTree>
    <p:extLst>
      <p:ext uri="{BB962C8B-B14F-4D97-AF65-F5344CB8AC3E}">
        <p14:creationId xmlns:p14="http://schemas.microsoft.com/office/powerpoint/2010/main" val="100646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CAC9">
            <a:alpha val="24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17A61-74EC-0DDD-9A38-9F62726D74AA}"/>
              </a:ext>
            </a:extLst>
          </p:cNvPr>
          <p:cNvSpPr txBox="1"/>
          <p:nvPr/>
        </p:nvSpPr>
        <p:spPr>
          <a:xfrm>
            <a:off x="189185" y="157655"/>
            <a:ext cx="11871435" cy="1692771"/>
          </a:xfrm>
          <a:prstGeom prst="rect">
            <a:avLst/>
          </a:prstGeom>
          <a:noFill/>
        </p:spPr>
        <p:txBody>
          <a:bodyPr wrap="square">
            <a:spAutoFit/>
          </a:bodyPr>
          <a:lstStyle/>
          <a:p>
            <a:r>
              <a:rPr lang="en-US" sz="3200" b="1" dirty="0">
                <a:solidFill>
                  <a:srgbClr val="920000"/>
                </a:solidFill>
              </a:rPr>
              <a:t>ABC Systems – To- Be Workflow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A127F54-357C-1145-EF9F-705133215317}"/>
              </a:ext>
            </a:extLst>
          </p:cNvPr>
          <p:cNvPicPr>
            <a:picLocks noChangeAspect="1"/>
          </p:cNvPicPr>
          <p:nvPr/>
        </p:nvPicPr>
        <p:blipFill>
          <a:blip r:embed="rId2"/>
          <a:stretch>
            <a:fillRect/>
          </a:stretch>
        </p:blipFill>
        <p:spPr>
          <a:xfrm>
            <a:off x="420414" y="1702677"/>
            <a:ext cx="11351172" cy="2774730"/>
          </a:xfrm>
          <a:prstGeom prst="rect">
            <a:avLst/>
          </a:prstGeom>
        </p:spPr>
      </p:pic>
    </p:spTree>
    <p:extLst>
      <p:ext uri="{BB962C8B-B14F-4D97-AF65-F5344CB8AC3E}">
        <p14:creationId xmlns:p14="http://schemas.microsoft.com/office/powerpoint/2010/main" val="3671197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711</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Nayana Swami</dc:creator>
  <cp:lastModifiedBy>Nayana Swami</cp:lastModifiedBy>
  <cp:revision>2</cp:revision>
  <dcterms:created xsi:type="dcterms:W3CDTF">2022-07-07T07:17:03Z</dcterms:created>
  <dcterms:modified xsi:type="dcterms:W3CDTF">2022-07-07T15:59:20Z</dcterms:modified>
</cp:coreProperties>
</file>