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charts/chart2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charts/chart24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charts/chart25.xml" ContentType="application/vnd.openxmlformats-officedocument.drawingml.chart+xml"/>
  <Override PartName="/ppt/charts/style25.xml" ContentType="application/vnd.ms-office.chartstyle+xml"/>
  <Override PartName="/ppt/charts/colors25.xml" ContentType="application/vnd.ms-office.chartcolorstyle+xml"/>
  <Override PartName="/ppt/charts/chart26.xml" ContentType="application/vnd.openxmlformats-officedocument.drawingml.chart+xml"/>
  <Override PartName="/ppt/charts/style26.xml" ContentType="application/vnd.ms-office.chartstyle+xml"/>
  <Override PartName="/ppt/charts/colors26.xml" ContentType="application/vnd.ms-office.chartcolorstyle+xml"/>
  <Override PartName="/ppt/charts/chart27.xml" ContentType="application/vnd.openxmlformats-officedocument.drawingml.chart+xml"/>
  <Override PartName="/ppt/charts/style27.xml" ContentType="application/vnd.ms-office.chartstyle+xml"/>
  <Override PartName="/ppt/charts/colors27.xml" ContentType="application/vnd.ms-office.chartcolorstyle+xml"/>
  <Override PartName="/ppt/charts/chart28.xml" ContentType="application/vnd.openxmlformats-officedocument.drawingml.chart+xml"/>
  <Override PartName="/ppt/charts/style28.xml" ContentType="application/vnd.ms-office.chartstyle+xml"/>
  <Override PartName="/ppt/charts/colors28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sldIdLst>
    <p:sldId id="262" r:id="rId5"/>
    <p:sldId id="263" r:id="rId6"/>
    <p:sldId id="264" r:id="rId7"/>
    <p:sldId id="266" r:id="rId8"/>
    <p:sldId id="265" r:id="rId9"/>
    <p:sldId id="267" r:id="rId10"/>
    <p:sldId id="268" r:id="rId11"/>
    <p:sldId id="269" r:id="rId12"/>
    <p:sldId id="270" r:id="rId13"/>
    <p:sldId id="271" r:id="rId14"/>
    <p:sldId id="272" r:id="rId15"/>
    <p:sldId id="26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0" d="100"/>
          <a:sy n="80" d="100"/>
        </p:scale>
        <p:origin x="58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leema\Dropbox\My%20PC%20(DESKTOP-KK1PH7L)\Desktop\Data%20Science\IPL%20Final%20Assignment%202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leema\Dropbox\My%20PC%20(DESKTOP-KK1PH7L)\Desktop\Data%20Science\IPL%20Final%20Assignment%202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leema\Dropbox\My%20PC%20(DESKTOP-KK1PH7L)\Desktop\Data%20Science\IPL%20Final%20Assignment%202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leema\Dropbox\My%20PC%20(DESKTOP-KK1PH7L)\Desktop\Data%20Science\IPL%20Final%20Assignment%202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leema\Dropbox\My%20PC%20(DESKTOP-KK1PH7L)\Desktop\Data%20Science\IPL%20Final%20Assignment%202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leema\Dropbox\My%20PC%20(DESKTOP-KK1PH7L)\Desktop\Data%20Science\IPL%20Final%20Assignment%202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leema\Dropbox\My%20PC%20(DESKTOP-KK1PH7L)\Desktop\Data%20Science\IPL%20Final%20Assignment%202.xlsx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leema\Dropbox\My%20PC%20(DESKTOP-KK1PH7L)\Desktop\Data%20Science\IPL%20Final%20Assignment%202.xlsx" TargetMode="External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leema\Dropbox\My%20PC%20(DESKTOP-KK1PH7L)\Desktop\Data%20Science\IPL%20Final%20Assignment%202.xlsx" TargetMode="External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leema\Dropbox\My%20PC%20(DESKTOP-KK1PH7L)\Desktop\Data%20Science\IPL%20Final%20Assignment%202.xlsx" TargetMode="External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leema\Dropbox\My%20PC%20(DESKTOP-KK1PH7L)\Desktop\Data%20Science\IPL%20Final%20Assignment%202.xlsx" TargetMode="External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leema\Dropbox\My%20PC%20(DESKTOP-KK1PH7L)\Desktop\Data%20Science\IPL%20Final%20Assignment%202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leema\Dropbox\My%20PC%20(DESKTOP-KK1PH7L)\Desktop\Data%20Science\IPL%20Final%20Assignment%202.xlsx" TargetMode="External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leema\Dropbox\My%20PC%20(DESKTOP-KK1PH7L)\Desktop\Data%20Science\IPL%20Final%20Assignment%202.xlsx" TargetMode="External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leema\Dropbox\My%20PC%20(DESKTOP-KK1PH7L)\Desktop\Data%20Science\IPL%20Final%20Assignment%202.xlsx" TargetMode="External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leema\Dropbox\My%20PC%20(DESKTOP-KK1PH7L)\Desktop\Data%20Science\IPL%20Final%20Assignment%202.xlsx" TargetMode="External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leema\Dropbox\My%20PC%20(DESKTOP-KK1PH7L)\Desktop\Data%20Science\IPL%20Final%20Assignment%202.xlsx" TargetMode="External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leema\Dropbox\My%20PC%20(DESKTOP-KK1PH7L)\Desktop\Data%20Science\IPL%20Final%20Assignment%202.xlsx" TargetMode="External"/><Relationship Id="rId2" Type="http://schemas.microsoft.com/office/2011/relationships/chartColorStyle" Target="colors25.xml"/><Relationship Id="rId1" Type="http://schemas.microsoft.com/office/2011/relationships/chartStyle" Target="style25.xml"/></Relationships>
</file>

<file path=ppt/charts/_rels/chart2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leema\Dropbox\My%20PC%20(DESKTOP-KK1PH7L)\Desktop\Data%20Science\IPL%20Final%20Assignment%202.xlsx" TargetMode="External"/><Relationship Id="rId2" Type="http://schemas.microsoft.com/office/2011/relationships/chartColorStyle" Target="colors26.xml"/><Relationship Id="rId1" Type="http://schemas.microsoft.com/office/2011/relationships/chartStyle" Target="style26.xml"/></Relationships>
</file>

<file path=ppt/charts/_rels/chart2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leema\Dropbox\My%20PC%20(DESKTOP-KK1PH7L)\Desktop\Data%20Science\IPL%20Final%20Assignment%202.xlsx" TargetMode="External"/><Relationship Id="rId2" Type="http://schemas.microsoft.com/office/2011/relationships/chartColorStyle" Target="colors27.xml"/><Relationship Id="rId1" Type="http://schemas.microsoft.com/office/2011/relationships/chartStyle" Target="style27.xml"/></Relationships>
</file>

<file path=ppt/charts/_rels/chart2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leema\Dropbox\My%20PC%20(DESKTOP-KK1PH7L)\Desktop\Data%20Science\IPL%20Final%20Assignment%202.xlsx" TargetMode="External"/><Relationship Id="rId2" Type="http://schemas.microsoft.com/office/2011/relationships/chartColorStyle" Target="colors28.xml"/><Relationship Id="rId1" Type="http://schemas.microsoft.com/office/2011/relationships/chartStyle" Target="style28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leema\Dropbox\My%20PC%20(DESKTOP-KK1PH7L)\Desktop\Data%20Science\IPL%20Final%20Assignment%202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leema\Dropbox\My%20PC%20(DESKTOP-KK1PH7L)\Desktop\Data%20Science\IPL%20Final%20Assignment%202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leema\Dropbox\My%20PC%20(DESKTOP-KK1PH7L)\Desktop\Data%20Science\IPL%20Final%20Assignment%202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leema\Dropbox\My%20PC%20(DESKTOP-KK1PH7L)\Desktop\Data%20Science\IPL%20Final%20Assignment%202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leema\Dropbox\My%20PC%20(DESKTOP-KK1PH7L)\Desktop\Data%20Science\IPL%20Final%20Assignment%202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leema\Dropbox\My%20PC%20(DESKTOP-KK1PH7L)\Desktop\Data%20Science\IPL%20Final%20Assignment%202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leema\Dropbox\My%20PC%20(DESKTOP-KK1PH7L)\Desktop\Data%20Science\IPL%20Final%20Assignment%202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[IPL Final Assignment 2.xlsx]Dashboard 1!PivotTable2</c:name>
    <c:fmtId val="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Count Of Matches Played in each Season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'Dashboard 1'!$T$21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flat" dir="tl">
                <a:rot lat="0" lon="0" rev="4200000"/>
              </a:lightRig>
            </a:scene3d>
            <a:sp3d prstMaterial="flat">
              <a:bevelT w="50800" h="63500" prst="riblet"/>
            </a:sp3d>
          </c:spPr>
          <c:invertIfNegative val="0"/>
          <c:cat>
            <c:strRef>
              <c:f>'Dashboard 1'!$S$22:$S$35</c:f>
              <c:strCache>
                <c:ptCount val="13"/>
                <c:pt idx="0">
                  <c:v>2008</c:v>
                </c:pt>
                <c:pt idx="1">
                  <c:v>2009</c:v>
                </c:pt>
                <c:pt idx="2">
                  <c:v>2010</c:v>
                </c:pt>
                <c:pt idx="3">
                  <c:v>2011</c:v>
                </c:pt>
                <c:pt idx="4">
                  <c:v>2012</c:v>
                </c:pt>
                <c:pt idx="5">
                  <c:v>2013</c:v>
                </c:pt>
                <c:pt idx="6">
                  <c:v>2014</c:v>
                </c:pt>
                <c:pt idx="7">
                  <c:v>2015</c:v>
                </c:pt>
                <c:pt idx="8">
                  <c:v>2016</c:v>
                </c:pt>
                <c:pt idx="9">
                  <c:v>2017</c:v>
                </c:pt>
                <c:pt idx="10">
                  <c:v>2018</c:v>
                </c:pt>
                <c:pt idx="11">
                  <c:v>2019</c:v>
                </c:pt>
                <c:pt idx="12">
                  <c:v>2020</c:v>
                </c:pt>
              </c:strCache>
            </c:strRef>
          </c:cat>
          <c:val>
            <c:numRef>
              <c:f>'Dashboard 1'!$T$22:$T$35</c:f>
              <c:numCache>
                <c:formatCode>General</c:formatCode>
                <c:ptCount val="13"/>
                <c:pt idx="0">
                  <c:v>58</c:v>
                </c:pt>
                <c:pt idx="1">
                  <c:v>57</c:v>
                </c:pt>
                <c:pt idx="2">
                  <c:v>60</c:v>
                </c:pt>
                <c:pt idx="3">
                  <c:v>73</c:v>
                </c:pt>
                <c:pt idx="4">
                  <c:v>74</c:v>
                </c:pt>
                <c:pt idx="5">
                  <c:v>76</c:v>
                </c:pt>
                <c:pt idx="6">
                  <c:v>60</c:v>
                </c:pt>
                <c:pt idx="7">
                  <c:v>59</c:v>
                </c:pt>
                <c:pt idx="8">
                  <c:v>60</c:v>
                </c:pt>
                <c:pt idx="9">
                  <c:v>59</c:v>
                </c:pt>
                <c:pt idx="10">
                  <c:v>60</c:v>
                </c:pt>
                <c:pt idx="11">
                  <c:v>60</c:v>
                </c:pt>
                <c:pt idx="12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4DF-4A58-9F15-3A78AF9089F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546236984"/>
        <c:axId val="546237624"/>
      </c:barChart>
      <c:catAx>
        <c:axId val="54623698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Year</a:t>
                </a:r>
              </a:p>
            </c:rich>
          </c:tx>
          <c:layout>
            <c:manualLayout>
              <c:xMode val="edge"/>
              <c:yMode val="edge"/>
              <c:x val="0.42207983377077868"/>
              <c:y val="0.7953115860517435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6237624"/>
        <c:crosses val="autoZero"/>
        <c:auto val="1"/>
        <c:lblAlgn val="ctr"/>
        <c:lblOffset val="100"/>
        <c:noMultiLvlLbl val="0"/>
      </c:catAx>
      <c:valAx>
        <c:axId val="5462376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Count of Matches</a:t>
                </a:r>
              </a:p>
            </c:rich>
          </c:tx>
          <c:layout>
            <c:manualLayout>
              <c:xMode val="edge"/>
              <c:yMode val="edge"/>
              <c:x val="2.5000000000000001E-2"/>
              <c:y val="0.4007540307461566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62369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[IPL Final Assignment 2.xlsx]Dashboard 1!PivotTable17</c:name>
    <c:fmtId val="9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Team with Highest</a:t>
            </a:r>
            <a:r>
              <a:rPr lang="en-US" baseline="0"/>
              <a:t> % of Winning rate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flat" dir="tl">
                <a:rot lat="0" lon="0" rev="4200000"/>
              </a:lightRig>
            </a:scene3d>
            <a:sp3d prstMaterial="flat">
              <a:bevelT w="50800" h="63500" prst="riblet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'Dashboard 1'!$T$177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flat" dir="tl">
                <a:rot lat="0" lon="0" rev="4200000"/>
              </a:lightRig>
            </a:scene3d>
            <a:sp3d prstMaterial="flat">
              <a:bevelT w="50800" h="63500" prst="riblet"/>
            </a:sp3d>
          </c:spPr>
          <c:invertIfNegative val="0"/>
          <c:cat>
            <c:strRef>
              <c:f>'Dashboard 1'!$S$178:$S$183</c:f>
              <c:strCache>
                <c:ptCount val="5"/>
                <c:pt idx="0">
                  <c:v>Mumbai Indians</c:v>
                </c:pt>
                <c:pt idx="1">
                  <c:v>Chennai Super Kings</c:v>
                </c:pt>
                <c:pt idx="2">
                  <c:v>Kolkata Knight Riders</c:v>
                </c:pt>
                <c:pt idx="3">
                  <c:v>Royal Challengers Bangalore</c:v>
                </c:pt>
                <c:pt idx="4">
                  <c:v>Kings XI Punjab</c:v>
                </c:pt>
              </c:strCache>
            </c:strRef>
          </c:cat>
          <c:val>
            <c:numRef>
              <c:f>'Dashboard 1'!$T$178:$T$183</c:f>
              <c:numCache>
                <c:formatCode>0.00%</c:formatCode>
                <c:ptCount val="5"/>
                <c:pt idx="0">
                  <c:v>0.23809523809523808</c:v>
                </c:pt>
                <c:pt idx="1">
                  <c:v>0.21031746031746032</c:v>
                </c:pt>
                <c:pt idx="2">
                  <c:v>0.19642857142857142</c:v>
                </c:pt>
                <c:pt idx="3">
                  <c:v>0.18055555555555555</c:v>
                </c:pt>
                <c:pt idx="4">
                  <c:v>0.17460317460317459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10A-4F8D-9A38-A71E4AA00A6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608604432"/>
        <c:axId val="608604752"/>
      </c:barChart>
      <c:catAx>
        <c:axId val="6086044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8604752"/>
        <c:crosses val="autoZero"/>
        <c:auto val="1"/>
        <c:lblAlgn val="ctr"/>
        <c:lblOffset val="100"/>
        <c:noMultiLvlLbl val="0"/>
      </c:catAx>
      <c:valAx>
        <c:axId val="6086047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86044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[IPL Final Assignment 2.xlsx]Dashboard 1!PivotTable9</c:name>
    <c:fmtId val="1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/>
              <a:t>Toss decision varies across seasons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'Dashboard 1'!$T$95:$T$96</c:f>
              <c:strCache>
                <c:ptCount val="1"/>
                <c:pt idx="0">
                  <c:v>bat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flat" dir="tl">
                <a:rot lat="0" lon="0" rev="4200000"/>
              </a:lightRig>
            </a:scene3d>
            <a:sp3d prstMaterial="flat">
              <a:bevelT w="50800" h="63500" prst="riblet"/>
            </a:sp3d>
          </c:spPr>
          <c:invertIfNegative val="0"/>
          <c:cat>
            <c:strRef>
              <c:f>'Dashboard 1'!$S$97:$S$110</c:f>
              <c:strCache>
                <c:ptCount val="13"/>
                <c:pt idx="0">
                  <c:v>2008</c:v>
                </c:pt>
                <c:pt idx="1">
                  <c:v>2009</c:v>
                </c:pt>
                <c:pt idx="2">
                  <c:v>2010</c:v>
                </c:pt>
                <c:pt idx="3">
                  <c:v>2011</c:v>
                </c:pt>
                <c:pt idx="4">
                  <c:v>2012</c:v>
                </c:pt>
                <c:pt idx="5">
                  <c:v>2013</c:v>
                </c:pt>
                <c:pt idx="6">
                  <c:v>2014</c:v>
                </c:pt>
                <c:pt idx="7">
                  <c:v>2015</c:v>
                </c:pt>
                <c:pt idx="8">
                  <c:v>2016</c:v>
                </c:pt>
                <c:pt idx="9">
                  <c:v>2017</c:v>
                </c:pt>
                <c:pt idx="10">
                  <c:v>2018</c:v>
                </c:pt>
                <c:pt idx="11">
                  <c:v>2019</c:v>
                </c:pt>
                <c:pt idx="12">
                  <c:v>2020</c:v>
                </c:pt>
              </c:strCache>
            </c:strRef>
          </c:cat>
          <c:val>
            <c:numRef>
              <c:f>'Dashboard 1'!$T$97:$T$110</c:f>
              <c:numCache>
                <c:formatCode>General</c:formatCode>
                <c:ptCount val="13"/>
                <c:pt idx="0">
                  <c:v>26</c:v>
                </c:pt>
                <c:pt idx="1">
                  <c:v>35</c:v>
                </c:pt>
                <c:pt idx="2">
                  <c:v>39</c:v>
                </c:pt>
                <c:pt idx="3">
                  <c:v>25</c:v>
                </c:pt>
                <c:pt idx="4">
                  <c:v>37</c:v>
                </c:pt>
                <c:pt idx="5">
                  <c:v>45</c:v>
                </c:pt>
                <c:pt idx="6">
                  <c:v>19</c:v>
                </c:pt>
                <c:pt idx="7">
                  <c:v>25</c:v>
                </c:pt>
                <c:pt idx="8">
                  <c:v>11</c:v>
                </c:pt>
                <c:pt idx="9">
                  <c:v>11</c:v>
                </c:pt>
                <c:pt idx="10">
                  <c:v>10</c:v>
                </c:pt>
                <c:pt idx="11">
                  <c:v>10</c:v>
                </c:pt>
                <c:pt idx="12">
                  <c:v>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2AA-40B9-A77B-D0903A491634}"/>
            </c:ext>
          </c:extLst>
        </c:ser>
        <c:ser>
          <c:idx val="1"/>
          <c:order val="1"/>
          <c:tx>
            <c:strRef>
              <c:f>'Dashboard 1'!$U$95:$U$96</c:f>
              <c:strCache>
                <c:ptCount val="1"/>
                <c:pt idx="0">
                  <c:v>field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flat" dir="tl">
                <a:rot lat="0" lon="0" rev="4200000"/>
              </a:lightRig>
            </a:scene3d>
            <a:sp3d prstMaterial="flat">
              <a:bevelT w="50800" h="63500" prst="riblet"/>
            </a:sp3d>
          </c:spPr>
          <c:invertIfNegative val="0"/>
          <c:cat>
            <c:strRef>
              <c:f>'Dashboard 1'!$S$97:$S$110</c:f>
              <c:strCache>
                <c:ptCount val="13"/>
                <c:pt idx="0">
                  <c:v>2008</c:v>
                </c:pt>
                <c:pt idx="1">
                  <c:v>2009</c:v>
                </c:pt>
                <c:pt idx="2">
                  <c:v>2010</c:v>
                </c:pt>
                <c:pt idx="3">
                  <c:v>2011</c:v>
                </c:pt>
                <c:pt idx="4">
                  <c:v>2012</c:v>
                </c:pt>
                <c:pt idx="5">
                  <c:v>2013</c:v>
                </c:pt>
                <c:pt idx="6">
                  <c:v>2014</c:v>
                </c:pt>
                <c:pt idx="7">
                  <c:v>2015</c:v>
                </c:pt>
                <c:pt idx="8">
                  <c:v>2016</c:v>
                </c:pt>
                <c:pt idx="9">
                  <c:v>2017</c:v>
                </c:pt>
                <c:pt idx="10">
                  <c:v>2018</c:v>
                </c:pt>
                <c:pt idx="11">
                  <c:v>2019</c:v>
                </c:pt>
                <c:pt idx="12">
                  <c:v>2020</c:v>
                </c:pt>
              </c:strCache>
            </c:strRef>
          </c:cat>
          <c:val>
            <c:numRef>
              <c:f>'Dashboard 1'!$U$97:$U$110</c:f>
              <c:numCache>
                <c:formatCode>General</c:formatCode>
                <c:ptCount val="13"/>
                <c:pt idx="0">
                  <c:v>32</c:v>
                </c:pt>
                <c:pt idx="1">
                  <c:v>22</c:v>
                </c:pt>
                <c:pt idx="2">
                  <c:v>21</c:v>
                </c:pt>
                <c:pt idx="3">
                  <c:v>48</c:v>
                </c:pt>
                <c:pt idx="4">
                  <c:v>37</c:v>
                </c:pt>
                <c:pt idx="5">
                  <c:v>31</c:v>
                </c:pt>
                <c:pt idx="6">
                  <c:v>41</c:v>
                </c:pt>
                <c:pt idx="7">
                  <c:v>34</c:v>
                </c:pt>
                <c:pt idx="8">
                  <c:v>49</c:v>
                </c:pt>
                <c:pt idx="9">
                  <c:v>48</c:v>
                </c:pt>
                <c:pt idx="10">
                  <c:v>50</c:v>
                </c:pt>
                <c:pt idx="11">
                  <c:v>50</c:v>
                </c:pt>
                <c:pt idx="12">
                  <c:v>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2AA-40B9-A77B-D0903A4916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728954832"/>
        <c:axId val="728953552"/>
      </c:barChart>
      <c:catAx>
        <c:axId val="72895483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Seasons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28953552"/>
        <c:crosses val="autoZero"/>
        <c:auto val="1"/>
        <c:lblAlgn val="ctr"/>
        <c:lblOffset val="100"/>
        <c:noMultiLvlLbl val="0"/>
      </c:catAx>
      <c:valAx>
        <c:axId val="7289535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TCOunt of TOss decisions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289548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[IPL Final Assignment 2.xlsx]DashBoard 11!PivotTable22</c:name>
    <c:fmtId val="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Most Lucky  Venue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c:spPr>
        <c:marker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flat" dir="tl">
                <a:rot lat="0" lon="0" rev="4200000"/>
              </a:lightRig>
            </a:scene3d>
            <a:sp3d prstMaterial="flat">
              <a:bevelT w="50800" h="63500" prst="riblet"/>
            </a:sp3d>
          </c:spPr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"/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"/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"/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"/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7"/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8"/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"/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"/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1"/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2"/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3"/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4"/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5"/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6"/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7"/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c:spPr>
      </c:pivotFmt>
      <c:pivotFmt>
        <c:idx val="7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c:spPr>
      </c:pivotFmt>
      <c:pivotFmt>
        <c:idx val="7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c:spPr>
      </c:pivotFmt>
      <c:pivotFmt>
        <c:idx val="7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c:spPr>
      </c:pivotFmt>
      <c:pivotFmt>
        <c:idx val="7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c:spPr>
      </c:pivotFmt>
      <c:pivotFmt>
        <c:idx val="7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c:spPr>
      </c:pivotFmt>
      <c:pivotFmt>
        <c:idx val="7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c:spPr>
      </c:pivotFmt>
      <c:pivotFmt>
        <c:idx val="7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c:spPr>
      </c:pivotFmt>
      <c:pivotFmt>
        <c:idx val="8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c:spPr>
      </c:pivotFmt>
      <c:pivotFmt>
        <c:idx val="8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c:spPr>
      </c:pivotFmt>
    </c:pivotFmts>
    <c:plotArea>
      <c:layout/>
      <c:pieChart>
        <c:varyColors val="1"/>
        <c:ser>
          <c:idx val="0"/>
          <c:order val="0"/>
          <c:tx>
            <c:strRef>
              <c:f>'DashBoard 11'!$I$11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flat" dir="tl">
                  <a:rot lat="0" lon="0" rev="4200000"/>
                </a:lightRig>
              </a:scene3d>
              <a:sp3d prstMaterial="flat">
                <a:bevelT w="50800" h="63500" prst="riblet"/>
              </a:sp3d>
            </c:spPr>
            <c:extLst>
              <c:ext xmlns:c16="http://schemas.microsoft.com/office/drawing/2014/chart" uri="{C3380CC4-5D6E-409C-BE32-E72D297353CC}">
                <c16:uniqueId val="{00000001-C267-4453-A0FB-3603CC88BE8B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flat" dir="tl">
                  <a:rot lat="0" lon="0" rev="4200000"/>
                </a:lightRig>
              </a:scene3d>
              <a:sp3d prstMaterial="flat">
                <a:bevelT w="50800" h="63500" prst="riblet"/>
              </a:sp3d>
            </c:spPr>
            <c:extLst>
              <c:ext xmlns:c16="http://schemas.microsoft.com/office/drawing/2014/chart" uri="{C3380CC4-5D6E-409C-BE32-E72D297353CC}">
                <c16:uniqueId val="{00000003-C267-4453-A0FB-3603CC88BE8B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flat" dir="tl">
                  <a:rot lat="0" lon="0" rev="4200000"/>
                </a:lightRig>
              </a:scene3d>
              <a:sp3d prstMaterial="flat">
                <a:bevelT w="50800" h="63500" prst="riblet"/>
              </a:sp3d>
            </c:spPr>
            <c:extLst>
              <c:ext xmlns:c16="http://schemas.microsoft.com/office/drawing/2014/chart" uri="{C3380CC4-5D6E-409C-BE32-E72D297353CC}">
                <c16:uniqueId val="{00000005-C267-4453-A0FB-3603CC88BE8B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flat" dir="tl">
                  <a:rot lat="0" lon="0" rev="4200000"/>
                </a:lightRig>
              </a:scene3d>
              <a:sp3d prstMaterial="flat">
                <a:bevelT w="50800" h="63500" prst="riblet"/>
              </a:sp3d>
            </c:spPr>
            <c:extLst>
              <c:ext xmlns:c16="http://schemas.microsoft.com/office/drawing/2014/chart" uri="{C3380CC4-5D6E-409C-BE32-E72D297353CC}">
                <c16:uniqueId val="{00000007-C267-4453-A0FB-3603CC88BE8B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flat" dir="tl">
                  <a:rot lat="0" lon="0" rev="4200000"/>
                </a:lightRig>
              </a:scene3d>
              <a:sp3d prstMaterial="flat">
                <a:bevelT w="50800" h="63500" prst="riblet"/>
              </a:sp3d>
            </c:spPr>
            <c:extLst>
              <c:ext xmlns:c16="http://schemas.microsoft.com/office/drawing/2014/chart" uri="{C3380CC4-5D6E-409C-BE32-E72D297353CC}">
                <c16:uniqueId val="{00000009-C267-4453-A0FB-3603CC88BE8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'DashBoard 11'!$H$12:$H$17</c:f>
              <c:strCache>
                <c:ptCount val="5"/>
                <c:pt idx="0">
                  <c:v>Eden Gardens</c:v>
                </c:pt>
                <c:pt idx="1">
                  <c:v>Feroz Shah Kotla</c:v>
                </c:pt>
                <c:pt idx="2">
                  <c:v>M Chinnaswamy Stadium</c:v>
                </c:pt>
                <c:pt idx="3">
                  <c:v>Rajiv Gandhi International Stadium, Uppal</c:v>
                </c:pt>
                <c:pt idx="4">
                  <c:v>Wankhede Stadium</c:v>
                </c:pt>
              </c:strCache>
            </c:strRef>
          </c:cat>
          <c:val>
            <c:numRef>
              <c:f>'DashBoard 11'!$I$12:$I$17</c:f>
              <c:numCache>
                <c:formatCode>General</c:formatCode>
                <c:ptCount val="5"/>
                <c:pt idx="0">
                  <c:v>77</c:v>
                </c:pt>
                <c:pt idx="1">
                  <c:v>74</c:v>
                </c:pt>
                <c:pt idx="2">
                  <c:v>65</c:v>
                </c:pt>
                <c:pt idx="3">
                  <c:v>64</c:v>
                </c:pt>
                <c:pt idx="4">
                  <c:v>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C267-4453-A0FB-3603CC88BE8B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[IPL Final Assignment 2.xlsx]COmparison!PivotTable28</c:name>
    <c:fmtId val="6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COmparison!$B$3:$B$5</c:f>
              <c:strCache>
                <c:ptCount val="1"/>
                <c:pt idx="0">
                  <c:v>Kolkata Knight Riders - Royal Challengers Bangalore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flat" dir="tl">
                <a:rot lat="0" lon="0" rev="4200000"/>
              </a:lightRig>
            </a:scene3d>
            <a:sp3d prstMaterial="flat">
              <a:bevelT w="50800" h="63500" prst="riblet"/>
            </a:sp3d>
          </c:spPr>
          <c:invertIfNegative val="0"/>
          <c:cat>
            <c:strRef>
              <c:f>COmparison!$A$6:$A$8</c:f>
              <c:strCache>
                <c:ptCount val="2"/>
                <c:pt idx="0">
                  <c:v>1</c:v>
                </c:pt>
                <c:pt idx="1">
                  <c:v>2</c:v>
                </c:pt>
              </c:strCache>
            </c:strRef>
          </c:cat>
          <c:val>
            <c:numRef>
              <c:f>COmparison!$B$6:$B$8</c:f>
              <c:numCache>
                <c:formatCode>General</c:formatCode>
                <c:ptCount val="2"/>
                <c:pt idx="0">
                  <c:v>222</c:v>
                </c:pt>
                <c:pt idx="1">
                  <c:v>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68D-46EC-B04B-56F33A2EA6E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676628856"/>
        <c:axId val="676627896"/>
      </c:barChart>
      <c:catAx>
        <c:axId val="67662885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dirty="0"/>
                  <a:t>Inning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6627896"/>
        <c:crosses val="autoZero"/>
        <c:auto val="1"/>
        <c:lblAlgn val="ctr"/>
        <c:lblOffset val="100"/>
        <c:noMultiLvlLbl val="0"/>
      </c:catAx>
      <c:valAx>
        <c:axId val="6766278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dirty="0"/>
                  <a:t>Runs</a:t>
                </a:r>
                <a:r>
                  <a:rPr lang="en-IN" baseline="0" dirty="0"/>
                  <a:t> </a:t>
                </a:r>
                <a:endParaRPr lang="en-IN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66288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pivotSource>
    <c:name>[IPL Final Assignment 2.xlsx]Sheet11!PivotTable110</c:name>
    <c:fmtId val="6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Sheet11!$B$3:$B$4</c:f>
              <c:strCache>
                <c:ptCount val="1"/>
                <c:pt idx="0">
                  <c:v>V Kohli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0000"/>
                    <a:lumMod val="100000"/>
                  </a:schemeClr>
                </a:gs>
                <a:gs pos="50000">
                  <a:schemeClr val="accent1">
                    <a:shade val="99000"/>
                    <a:satMod val="105000"/>
                    <a:lumMod val="100000"/>
                  </a:schemeClr>
                </a:gs>
                <a:gs pos="100000">
                  <a:schemeClr val="accent1">
                    <a:shade val="98000"/>
                    <a:satMod val="105000"/>
                    <a:lumMod val="10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flat" dir="tl">
                <a:rot lat="0" lon="0" rev="4200000"/>
              </a:lightRig>
            </a:scene3d>
            <a:sp3d prstMaterial="flat">
              <a:bevelT w="50800" h="63500" prst="riblet"/>
            </a:sp3d>
          </c:spPr>
          <c:invertIfNegative val="0"/>
          <c:cat>
            <c:strRef>
              <c:f>Sheet11!$A$5:$A$19</c:f>
              <c:strCache>
                <c:ptCount val="14"/>
                <c:pt idx="0">
                  <c:v>2008</c:v>
                </c:pt>
                <c:pt idx="1">
                  <c:v>2009</c:v>
                </c:pt>
                <c:pt idx="2">
                  <c:v>2010</c:v>
                </c:pt>
                <c:pt idx="3">
                  <c:v>2011</c:v>
                </c:pt>
                <c:pt idx="4">
                  <c:v>2012</c:v>
                </c:pt>
                <c:pt idx="5">
                  <c:v>2013</c:v>
                </c:pt>
                <c:pt idx="6">
                  <c:v>2014</c:v>
                </c:pt>
                <c:pt idx="7">
                  <c:v>2015</c:v>
                </c:pt>
                <c:pt idx="8">
                  <c:v>2016</c:v>
                </c:pt>
                <c:pt idx="9">
                  <c:v>2017</c:v>
                </c:pt>
                <c:pt idx="10">
                  <c:v>2018</c:v>
                </c:pt>
                <c:pt idx="11">
                  <c:v>2019</c:v>
                </c:pt>
                <c:pt idx="12">
                  <c:v>2020</c:v>
                </c:pt>
                <c:pt idx="13">
                  <c:v>(blank)</c:v>
                </c:pt>
              </c:strCache>
            </c:strRef>
          </c:cat>
          <c:val>
            <c:numRef>
              <c:f>Sheet11!$B$5:$B$19</c:f>
              <c:numCache>
                <c:formatCode>General</c:formatCode>
                <c:ptCount val="14"/>
                <c:pt idx="0">
                  <c:v>187</c:v>
                </c:pt>
                <c:pt idx="1">
                  <c:v>258</c:v>
                </c:pt>
                <c:pt idx="2">
                  <c:v>320</c:v>
                </c:pt>
                <c:pt idx="3">
                  <c:v>584</c:v>
                </c:pt>
                <c:pt idx="4">
                  <c:v>375</c:v>
                </c:pt>
                <c:pt idx="5">
                  <c:v>655</c:v>
                </c:pt>
                <c:pt idx="6">
                  <c:v>373</c:v>
                </c:pt>
                <c:pt idx="7">
                  <c:v>519</c:v>
                </c:pt>
                <c:pt idx="8">
                  <c:v>998</c:v>
                </c:pt>
                <c:pt idx="9">
                  <c:v>314</c:v>
                </c:pt>
                <c:pt idx="10">
                  <c:v>539</c:v>
                </c:pt>
                <c:pt idx="11">
                  <c:v>472</c:v>
                </c:pt>
                <c:pt idx="12">
                  <c:v>487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BEA-4056-B38E-BD7FFD88DB8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057825336"/>
        <c:axId val="1057826296"/>
      </c:barChart>
      <c:catAx>
        <c:axId val="10578253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57826296"/>
        <c:crosses val="autoZero"/>
        <c:auto val="1"/>
        <c:lblAlgn val="ctr"/>
        <c:lblOffset val="100"/>
        <c:noMultiLvlLbl val="0"/>
      </c:catAx>
      <c:valAx>
        <c:axId val="10578262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578253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[IPL Final Assignment 2.xlsx]IPL Matches 2008-2020!PivotTable132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 dirty="0"/>
              <a:t>Highest Result Margin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'IPL Matches 2008-2020'!$AB$2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0000"/>
                    <a:lumMod val="100000"/>
                  </a:schemeClr>
                </a:gs>
                <a:gs pos="50000">
                  <a:schemeClr val="accent1">
                    <a:shade val="99000"/>
                    <a:satMod val="105000"/>
                    <a:lumMod val="100000"/>
                  </a:schemeClr>
                </a:gs>
                <a:gs pos="100000">
                  <a:schemeClr val="accent1">
                    <a:shade val="98000"/>
                    <a:satMod val="105000"/>
                    <a:lumMod val="10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flat" dir="tl">
                <a:rot lat="0" lon="0" rev="4200000"/>
              </a:lightRig>
            </a:scene3d>
            <a:sp3d prstMaterial="flat">
              <a:bevelT w="50800" h="63500" prst="riblet"/>
            </a:sp3d>
          </c:spPr>
          <c:invertIfNegative val="0"/>
          <c:cat>
            <c:strRef>
              <c:f>'IPL Matches 2008-2020'!$AA$3:$AA$8</c:f>
              <c:strCache>
                <c:ptCount val="5"/>
                <c:pt idx="0">
                  <c:v>Mumbai Indians</c:v>
                </c:pt>
                <c:pt idx="1">
                  <c:v>Royal Challengers Bangalore</c:v>
                </c:pt>
                <c:pt idx="2">
                  <c:v>Kolkata Knight Riders</c:v>
                </c:pt>
                <c:pt idx="3">
                  <c:v>Sunrisers Hyderabad</c:v>
                </c:pt>
                <c:pt idx="4">
                  <c:v>Kings XI Punjab</c:v>
                </c:pt>
              </c:strCache>
            </c:strRef>
          </c:cat>
          <c:val>
            <c:numRef>
              <c:f>'IPL Matches 2008-2020'!$AB$3:$AB$8</c:f>
              <c:numCache>
                <c:formatCode>General</c:formatCode>
                <c:ptCount val="5"/>
                <c:pt idx="0">
                  <c:v>146</c:v>
                </c:pt>
                <c:pt idx="1">
                  <c:v>144</c:v>
                </c:pt>
                <c:pt idx="2">
                  <c:v>140</c:v>
                </c:pt>
                <c:pt idx="3">
                  <c:v>118</c:v>
                </c:pt>
                <c:pt idx="4">
                  <c:v>111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F16-4B94-A2E3-78DF3D785D3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676658296"/>
        <c:axId val="676660216"/>
      </c:barChart>
      <c:catAx>
        <c:axId val="6766582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6660216"/>
        <c:crosses val="autoZero"/>
        <c:auto val="1"/>
        <c:lblAlgn val="ctr"/>
        <c:lblOffset val="100"/>
        <c:noMultiLvlLbl val="0"/>
      </c:catAx>
      <c:valAx>
        <c:axId val="6766602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66582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Team Scored MAx 200 +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'Team Scored MAx RUn 200'!$N$5</c:f>
              <c:strCache>
                <c:ptCount val="1"/>
                <c:pt idx="0">
                  <c:v>Sum of total_runs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0000"/>
                    <a:lumMod val="100000"/>
                  </a:schemeClr>
                </a:gs>
                <a:gs pos="50000">
                  <a:schemeClr val="accent1">
                    <a:shade val="99000"/>
                    <a:satMod val="105000"/>
                    <a:lumMod val="100000"/>
                  </a:schemeClr>
                </a:gs>
                <a:gs pos="100000">
                  <a:schemeClr val="accent1">
                    <a:shade val="98000"/>
                    <a:satMod val="105000"/>
                    <a:lumMod val="10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flat" dir="tl">
                <a:rot lat="0" lon="0" rev="4200000"/>
              </a:lightRig>
            </a:scene3d>
            <a:sp3d prstMaterial="flat">
              <a:bevelT w="50800" h="63500" prst="riblet"/>
            </a:sp3d>
          </c:spPr>
          <c:invertIfNegative val="0"/>
          <c:cat>
            <c:strRef>
              <c:f>'Team Scored MAx RUn 200'!$M$6:$M$140</c:f>
              <c:strCache>
                <c:ptCount val="19"/>
                <c:pt idx="0">
                  <c:v>Kochi Tuskers Kerala</c:v>
                </c:pt>
                <c:pt idx="1">
                  <c:v>Kolkata Knight Riders</c:v>
                </c:pt>
                <c:pt idx="2">
                  <c:v>Royal Challengers Bangalore</c:v>
                </c:pt>
                <c:pt idx="3">
                  <c:v>Mumbai Indians</c:v>
                </c:pt>
                <c:pt idx="4">
                  <c:v>Kochi Tuskers Kerala</c:v>
                </c:pt>
                <c:pt idx="5">
                  <c:v>Rising Pune Supergiants</c:v>
                </c:pt>
                <c:pt idx="6">
                  <c:v>Chennai Super Kings</c:v>
                </c:pt>
                <c:pt idx="7">
                  <c:v>Delhi Daredevils</c:v>
                </c:pt>
                <c:pt idx="8">
                  <c:v>Kolkata Knight Riders</c:v>
                </c:pt>
                <c:pt idx="9">
                  <c:v>Delhi Daredevils</c:v>
                </c:pt>
                <c:pt idx="10">
                  <c:v>Rising Pune Supergiants</c:v>
                </c:pt>
                <c:pt idx="11">
                  <c:v>Pune Warriors</c:v>
                </c:pt>
                <c:pt idx="12">
                  <c:v>Delhi Daredevils</c:v>
                </c:pt>
                <c:pt idx="13">
                  <c:v>Kings XI Punjab</c:v>
                </c:pt>
                <c:pt idx="14">
                  <c:v>Rising Pune Supergiant</c:v>
                </c:pt>
                <c:pt idx="15">
                  <c:v>Sunrisers Hyderabad</c:v>
                </c:pt>
                <c:pt idx="16">
                  <c:v>Sunrisers Hyderabad</c:v>
                </c:pt>
                <c:pt idx="17">
                  <c:v>Kochi Tuskers Kerala</c:v>
                </c:pt>
                <c:pt idx="18">
                  <c:v>Rajasthan Royals</c:v>
                </c:pt>
              </c:strCache>
            </c:strRef>
          </c:cat>
          <c:val>
            <c:numRef>
              <c:f>'Team Scored MAx RUn 200'!$N$6:$N$140</c:f>
              <c:numCache>
                <c:formatCode>General</c:formatCode>
                <c:ptCount val="19"/>
                <c:pt idx="0">
                  <c:v>290</c:v>
                </c:pt>
                <c:pt idx="1">
                  <c:v>288</c:v>
                </c:pt>
                <c:pt idx="2">
                  <c:v>286</c:v>
                </c:pt>
                <c:pt idx="3">
                  <c:v>285</c:v>
                </c:pt>
                <c:pt idx="4">
                  <c:v>283</c:v>
                </c:pt>
                <c:pt idx="5">
                  <c:v>282</c:v>
                </c:pt>
                <c:pt idx="6">
                  <c:v>276</c:v>
                </c:pt>
                <c:pt idx="7">
                  <c:v>269</c:v>
                </c:pt>
                <c:pt idx="8">
                  <c:v>263</c:v>
                </c:pt>
                <c:pt idx="9">
                  <c:v>260</c:v>
                </c:pt>
                <c:pt idx="10">
                  <c:v>255</c:v>
                </c:pt>
                <c:pt idx="11">
                  <c:v>245</c:v>
                </c:pt>
                <c:pt idx="12">
                  <c:v>242</c:v>
                </c:pt>
                <c:pt idx="13">
                  <c:v>241</c:v>
                </c:pt>
                <c:pt idx="14">
                  <c:v>230</c:v>
                </c:pt>
                <c:pt idx="15">
                  <c:v>227</c:v>
                </c:pt>
                <c:pt idx="16">
                  <c:v>212</c:v>
                </c:pt>
                <c:pt idx="17">
                  <c:v>208</c:v>
                </c:pt>
                <c:pt idx="18">
                  <c:v>207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1B7-4D3D-AA20-25134A368F3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676638456"/>
        <c:axId val="676640056"/>
      </c:barChart>
      <c:catAx>
        <c:axId val="6766384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6640056"/>
        <c:crosses val="autoZero"/>
        <c:auto val="1"/>
        <c:lblAlgn val="ctr"/>
        <c:lblOffset val="100"/>
        <c:noMultiLvlLbl val="0"/>
      </c:catAx>
      <c:valAx>
        <c:axId val="6766400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66384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[IPL Final Assignment 2.xlsx]Highest RUns !PivotTable113</c:name>
    <c:fmtId val="9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 dirty="0"/>
              <a:t>Highest Run Scored By the Team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'Highest RUns '!$B$25:$B$26</c:f>
              <c:strCache>
                <c:ptCount val="1"/>
                <c:pt idx="0">
                  <c:v>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0000"/>
                    <a:lumMod val="100000"/>
                  </a:schemeClr>
                </a:gs>
                <a:gs pos="50000">
                  <a:schemeClr val="accent1">
                    <a:shade val="99000"/>
                    <a:satMod val="105000"/>
                    <a:lumMod val="100000"/>
                  </a:schemeClr>
                </a:gs>
                <a:gs pos="100000">
                  <a:schemeClr val="accent1">
                    <a:shade val="98000"/>
                    <a:satMod val="105000"/>
                    <a:lumMod val="10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flat" dir="tl">
                <a:rot lat="0" lon="0" rev="4200000"/>
              </a:lightRig>
            </a:scene3d>
            <a:sp3d prstMaterial="flat">
              <a:bevelT w="50800" h="63500" prst="riblet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'Highest RUns '!$A$27:$A$29</c:f>
              <c:strCache>
                <c:ptCount val="2"/>
                <c:pt idx="0">
                  <c:v>419137</c:v>
                </c:pt>
                <c:pt idx="1">
                  <c:v>1136604</c:v>
                </c:pt>
              </c:strCache>
            </c:strRef>
          </c:cat>
          <c:val>
            <c:numRef>
              <c:f>'Highest RUns '!$B$27:$B$29</c:f>
              <c:numCache>
                <c:formatCode>General</c:formatCode>
                <c:ptCount val="2"/>
                <c:pt idx="0">
                  <c:v>246</c:v>
                </c:pt>
                <c:pt idx="1">
                  <c:v>245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C6F-43BE-B63B-7C3CB8782309}"/>
            </c:ext>
          </c:extLst>
        </c:ser>
        <c:ser>
          <c:idx val="1"/>
          <c:order val="1"/>
          <c:tx>
            <c:strRef>
              <c:f>'Highest RUns '!$C$25:$C$26</c:f>
              <c:strCache>
                <c:ptCount val="1"/>
                <c:pt idx="0">
                  <c:v>2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0000"/>
                    <a:lumMod val="100000"/>
                  </a:schemeClr>
                </a:gs>
                <a:gs pos="50000">
                  <a:schemeClr val="accent2">
                    <a:shade val="99000"/>
                    <a:satMod val="105000"/>
                    <a:lumMod val="100000"/>
                  </a:schemeClr>
                </a:gs>
                <a:gs pos="100000">
                  <a:schemeClr val="accent2">
                    <a:shade val="98000"/>
                    <a:satMod val="105000"/>
                    <a:lumMod val="10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flat" dir="tl">
                <a:rot lat="0" lon="0" rev="4200000"/>
              </a:lightRig>
            </a:scene3d>
            <a:sp3d prstMaterial="flat">
              <a:bevelT w="50800" h="63500" prst="riblet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'Highest RUns '!$A$27:$A$29</c:f>
              <c:strCache>
                <c:ptCount val="2"/>
                <c:pt idx="0">
                  <c:v>419137</c:v>
                </c:pt>
                <c:pt idx="1">
                  <c:v>1136604</c:v>
                </c:pt>
              </c:strCache>
            </c:strRef>
          </c:cat>
          <c:val>
            <c:numRef>
              <c:f>'Highest RUns '!$C$27:$C$29</c:f>
              <c:numCache>
                <c:formatCode>General</c:formatCode>
                <c:ptCount val="2"/>
                <c:pt idx="0">
                  <c:v>223</c:v>
                </c:pt>
                <c:pt idx="1">
                  <c:v>214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C6F-43BE-B63B-7C3CB8782309}"/>
            </c:ext>
          </c:extLst>
        </c:ser>
        <c:ser>
          <c:idx val="2"/>
          <c:order val="2"/>
          <c:tx>
            <c:strRef>
              <c:f>'Highest RUns '!$D$25:$D$26</c:f>
              <c:strCache>
                <c:ptCount val="1"/>
                <c:pt idx="0">
                  <c:v>(blank)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0000"/>
                    <a:lumMod val="100000"/>
                  </a:schemeClr>
                </a:gs>
                <a:gs pos="50000">
                  <a:schemeClr val="accent3">
                    <a:shade val="99000"/>
                    <a:satMod val="105000"/>
                    <a:lumMod val="100000"/>
                  </a:schemeClr>
                </a:gs>
                <a:gs pos="100000">
                  <a:schemeClr val="accent3">
                    <a:shade val="98000"/>
                    <a:satMod val="105000"/>
                    <a:lumMod val="10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flat" dir="tl">
                <a:rot lat="0" lon="0" rev="4200000"/>
              </a:lightRig>
            </a:scene3d>
            <a:sp3d prstMaterial="flat">
              <a:bevelT w="50800" h="63500" prst="riblet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'Highest RUns '!$A$27:$A$29</c:f>
              <c:strCache>
                <c:ptCount val="2"/>
                <c:pt idx="0">
                  <c:v>419137</c:v>
                </c:pt>
                <c:pt idx="1">
                  <c:v>1136604</c:v>
                </c:pt>
              </c:strCache>
            </c:strRef>
          </c:cat>
          <c:val>
            <c:numRef>
              <c:f>'Highest RUns '!$D$27:$D$29</c:f>
              <c:numCache>
                <c:formatCode>General</c:formatCode>
                <c:ptCount val="2"/>
              </c:numCache>
            </c:numRef>
          </c:val>
          <c:extLst>
            <c:ext xmlns:c16="http://schemas.microsoft.com/office/drawing/2014/chart" uri="{C3380CC4-5D6E-409C-BE32-E72D297353CC}">
              <c16:uniqueId val="{00000002-EC6F-43BE-B63B-7C3CB878230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653766800"/>
        <c:axId val="653767120"/>
      </c:barChart>
      <c:catAx>
        <c:axId val="653766800"/>
        <c:scaling>
          <c:orientation val="minMax"/>
        </c:scaling>
        <c:delete val="0"/>
        <c:axPos val="b"/>
        <c:title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3767120"/>
        <c:crosses val="autoZero"/>
        <c:auto val="1"/>
        <c:lblAlgn val="ctr"/>
        <c:lblOffset val="100"/>
        <c:noMultiLvlLbl val="0"/>
      </c:catAx>
      <c:valAx>
        <c:axId val="6537671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37668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[IPL Final Assignment 2.xlsx]Dashboard 2!PivotTable34</c:name>
    <c:fmtId val="1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Batsman Played Max Balls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pPr>
            <a:solidFill>
              <a:schemeClr val="accent1">
                <a:lumMod val="60000"/>
                <a:lumOff val="40000"/>
              </a:schemeClr>
            </a:solidFill>
            <a:ln w="9525">
              <a:noFill/>
              <a:round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  <a:scene3d>
              <a:camera prst="orthographicFront">
                <a:rot lat="0" lon="0" rev="0"/>
              </a:camera>
              <a:lightRig rig="flat" dir="tl">
                <a:rot lat="0" lon="0" rev="4200000"/>
              </a:lightRig>
            </a:scene3d>
            <a:sp3d prstMaterial="flat">
              <a:bevelT w="50800" h="63500" prst="riblet"/>
            </a:sp3d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'Dashboard 2'!$AE$67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0000"/>
                    <a:lumMod val="100000"/>
                  </a:schemeClr>
                </a:gs>
                <a:gs pos="50000">
                  <a:schemeClr val="accent1">
                    <a:shade val="99000"/>
                    <a:satMod val="105000"/>
                    <a:lumMod val="100000"/>
                  </a:schemeClr>
                </a:gs>
                <a:gs pos="100000">
                  <a:schemeClr val="accent1">
                    <a:shade val="98000"/>
                    <a:satMod val="105000"/>
                    <a:lumMod val="10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flat" dir="tl">
                <a:rot lat="0" lon="0" rev="4200000"/>
              </a:lightRig>
            </a:scene3d>
            <a:sp3d prstMaterial="flat">
              <a:bevelT w="50800" h="63500" prst="riblet"/>
            </a:sp3d>
          </c:spPr>
          <c:invertIfNegative val="0"/>
          <c:cat>
            <c:strRef>
              <c:f>'Dashboard 2'!$AD$68:$AD$69</c:f>
              <c:strCache>
                <c:ptCount val="1"/>
                <c:pt idx="0">
                  <c:v>V Kohli</c:v>
                </c:pt>
              </c:strCache>
            </c:strRef>
          </c:cat>
          <c:val>
            <c:numRef>
              <c:f>'Dashboard 2'!$AE$68:$AE$69</c:f>
              <c:numCache>
                <c:formatCode>General</c:formatCode>
                <c:ptCount val="1"/>
                <c:pt idx="0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FC6-4CE8-B24D-1955CC6682A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676629176"/>
        <c:axId val="676629816"/>
      </c:barChart>
      <c:catAx>
        <c:axId val="6766291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6629816"/>
        <c:crosses val="autoZero"/>
        <c:auto val="1"/>
        <c:lblAlgn val="ctr"/>
        <c:lblOffset val="100"/>
        <c:noMultiLvlLbl val="0"/>
      </c:catAx>
      <c:valAx>
        <c:axId val="6766298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66291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[IPL Final Assignment 2.xlsx]Dashboard 2!PivotTable39</c:name>
    <c:fmtId val="5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'Dashboard 2'!$AJ$100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0000"/>
                    <a:lumMod val="100000"/>
                  </a:schemeClr>
                </a:gs>
                <a:gs pos="50000">
                  <a:schemeClr val="accent1">
                    <a:shade val="99000"/>
                    <a:satMod val="105000"/>
                    <a:lumMod val="100000"/>
                  </a:schemeClr>
                </a:gs>
                <a:gs pos="100000">
                  <a:schemeClr val="accent1">
                    <a:shade val="98000"/>
                    <a:satMod val="105000"/>
                    <a:lumMod val="10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flat" dir="tl">
                <a:rot lat="0" lon="0" rev="4200000"/>
              </a:lightRig>
            </a:scene3d>
            <a:sp3d prstMaterial="flat">
              <a:bevelT w="50800" h="63500" prst="riblet"/>
            </a:sp3d>
          </c:spPr>
          <c:invertIfNegative val="0"/>
          <c:cat>
            <c:strRef>
              <c:f>'Dashboard 2'!$AI$101:$AI$102</c:f>
              <c:strCache>
                <c:ptCount val="1"/>
                <c:pt idx="0">
                  <c:v>V Kohli</c:v>
                </c:pt>
              </c:strCache>
            </c:strRef>
          </c:cat>
          <c:val>
            <c:numRef>
              <c:f>'Dashboard 2'!$AJ$101:$AJ$102</c:f>
              <c:numCache>
                <c:formatCode>General</c:formatCode>
                <c:ptCount val="1"/>
                <c:pt idx="0">
                  <c:v>240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98D-470A-8626-EE05870AA65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609401104"/>
        <c:axId val="609401424"/>
      </c:barChart>
      <c:catAx>
        <c:axId val="6094011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9401424"/>
        <c:crosses val="autoZero"/>
        <c:auto val="1"/>
        <c:lblAlgn val="ctr"/>
        <c:lblOffset val="100"/>
        <c:noMultiLvlLbl val="0"/>
      </c:catAx>
      <c:valAx>
        <c:axId val="6094014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94011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[IPL Final Assignment 2.xlsx]Dashboard 2!PivotTable3</c:name>
    <c:fmtId val="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RUns Scored in each</a:t>
            </a:r>
            <a:r>
              <a:rPr lang="en-US" baseline="0"/>
              <a:t> Season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'Dashboard 2'!$AB$14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flat" dir="tl">
                <a:rot lat="0" lon="0" rev="4200000"/>
              </a:lightRig>
            </a:scene3d>
            <a:sp3d prstMaterial="flat">
              <a:bevelT w="50800" h="63500" prst="riblet"/>
            </a:sp3d>
          </c:spPr>
          <c:invertIfNegative val="0"/>
          <c:cat>
            <c:strRef>
              <c:f>'Dashboard 2'!$AA$15:$AA$22</c:f>
              <c:strCache>
                <c:ptCount val="7"/>
                <c:pt idx="0">
                  <c:v>2011</c:v>
                </c:pt>
                <c:pt idx="1">
                  <c:v>2013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  <c:pt idx="5">
                  <c:v>2018</c:v>
                </c:pt>
                <c:pt idx="6">
                  <c:v>2019</c:v>
                </c:pt>
              </c:strCache>
            </c:strRef>
          </c:cat>
          <c:val>
            <c:numRef>
              <c:f>'Dashboard 2'!$AB$15:$AB$22</c:f>
              <c:numCache>
                <c:formatCode>General</c:formatCode>
                <c:ptCount val="7"/>
                <c:pt idx="0">
                  <c:v>12</c:v>
                </c:pt>
                <c:pt idx="1">
                  <c:v>18</c:v>
                </c:pt>
                <c:pt idx="2">
                  <c:v>66</c:v>
                </c:pt>
                <c:pt idx="3">
                  <c:v>49</c:v>
                </c:pt>
                <c:pt idx="4">
                  <c:v>30</c:v>
                </c:pt>
                <c:pt idx="5">
                  <c:v>36</c:v>
                </c:pt>
                <c:pt idx="6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679-42C2-937B-464EA397362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554590608"/>
        <c:axId val="554594448"/>
      </c:barChart>
      <c:catAx>
        <c:axId val="55459060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Season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4594448"/>
        <c:crosses val="autoZero"/>
        <c:auto val="1"/>
        <c:lblAlgn val="ctr"/>
        <c:lblOffset val="100"/>
        <c:noMultiLvlLbl val="0"/>
      </c:catAx>
      <c:valAx>
        <c:axId val="554594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Sum of runs Scored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45906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[IPL Final Assignment 2.xlsx]Dashboard 2!PivotTable34</c:name>
    <c:fmtId val="19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Batsman Hit MAx 4 RUns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flat" dir="tl">
                <a:rot lat="0" lon="0" rev="4200000"/>
              </a:lightRig>
            </a:scene3d>
            <a:sp3d prstMaterial="flat">
              <a:bevelT w="50800" h="63500" prst="riblet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'Dashboard 2'!$AE$67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flat" dir="tl">
                <a:rot lat="0" lon="0" rev="4200000"/>
              </a:lightRig>
            </a:scene3d>
            <a:sp3d prstMaterial="flat">
              <a:bevelT w="50800" h="63500" prst="riblet"/>
            </a:sp3d>
          </c:spPr>
          <c:invertIfNegative val="0"/>
          <c:cat>
            <c:strRef>
              <c:f>'Dashboard 2'!$AD$68:$AD$69</c:f>
              <c:strCache>
                <c:ptCount val="1"/>
                <c:pt idx="0">
                  <c:v>V Kohli</c:v>
                </c:pt>
              </c:strCache>
            </c:strRef>
          </c:cat>
          <c:val>
            <c:numRef>
              <c:f>'Dashboard 2'!$AE$68:$AE$69</c:f>
              <c:numCache>
                <c:formatCode>General</c:formatCode>
                <c:ptCount val="1"/>
                <c:pt idx="0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8AB-471F-9F87-69FBDF79DB2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676629176"/>
        <c:axId val="676629816"/>
      </c:barChart>
      <c:catAx>
        <c:axId val="6766291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6629816"/>
        <c:crosses val="autoZero"/>
        <c:auto val="1"/>
        <c:lblAlgn val="ctr"/>
        <c:lblOffset val="100"/>
        <c:noMultiLvlLbl val="0"/>
      </c:catAx>
      <c:valAx>
        <c:axId val="6766298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66291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[IPL Final Assignment 2.xlsx]Dashboard 2!PivotTable48</c:name>
    <c:fmtId val="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Baller with Max</a:t>
            </a:r>
            <a:r>
              <a:rPr lang="en-US" baseline="0"/>
              <a:t> Wickets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flat" dir="tl">
                <a:rot lat="0" lon="0" rev="4200000"/>
              </a:lightRig>
            </a:scene3d>
            <a:sp3d prstMaterial="flat">
              <a:bevelT w="50800" h="63500" prst="riblet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'Dashboard 2'!$AY$74</c:f>
              <c:strCache>
                <c:ptCount val="1"/>
                <c:pt idx="0">
                  <c:v>Count of over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flat" dir="tl">
                <a:rot lat="0" lon="0" rev="4200000"/>
              </a:lightRig>
            </a:scene3d>
            <a:sp3d prstMaterial="flat">
              <a:bevelT w="50800" h="63500" prst="riblet"/>
            </a:sp3d>
          </c:spPr>
          <c:invertIfNegative val="0"/>
          <c:cat>
            <c:strRef>
              <c:f>'Dashboard 2'!$AX$75:$AX$84</c:f>
              <c:strCache>
                <c:ptCount val="9"/>
                <c:pt idx="0">
                  <c:v>CH Morris</c:v>
                </c:pt>
                <c:pt idx="1">
                  <c:v>I Sharma</c:v>
                </c:pt>
                <c:pt idx="2">
                  <c:v>KC Cariappa</c:v>
                </c:pt>
                <c:pt idx="3">
                  <c:v>KV Sharma</c:v>
                </c:pt>
                <c:pt idx="4">
                  <c:v>M Morkel</c:v>
                </c:pt>
                <c:pt idx="5">
                  <c:v>TA Boult</c:v>
                </c:pt>
                <c:pt idx="6">
                  <c:v>TG Southee</c:v>
                </c:pt>
                <c:pt idx="7">
                  <c:v>UT Yadav</c:v>
                </c:pt>
                <c:pt idx="8">
                  <c:v>VR Aaron</c:v>
                </c:pt>
              </c:strCache>
            </c:strRef>
          </c:cat>
          <c:val>
            <c:numRef>
              <c:f>'Dashboard 2'!$AY$75:$AY$84</c:f>
              <c:numCache>
                <c:formatCode>General</c:formatCode>
                <c:ptCount val="9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2</c:v>
                </c:pt>
                <c:pt idx="4">
                  <c:v>2</c:v>
                </c:pt>
                <c:pt idx="5">
                  <c:v>2</c:v>
                </c:pt>
                <c:pt idx="6">
                  <c:v>2</c:v>
                </c:pt>
                <c:pt idx="7">
                  <c:v>2</c:v>
                </c:pt>
                <c:pt idx="8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1C-4B44-9134-0919AAD250CC}"/>
            </c:ext>
          </c:extLst>
        </c:ser>
        <c:ser>
          <c:idx val="1"/>
          <c:order val="1"/>
          <c:tx>
            <c:strRef>
              <c:f>'Dashboard 2'!$AZ$74</c:f>
              <c:strCache>
                <c:ptCount val="1"/>
                <c:pt idx="0">
                  <c:v>Sum of is_wicket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flat" dir="tl">
                <a:rot lat="0" lon="0" rev="4200000"/>
              </a:lightRig>
            </a:scene3d>
            <a:sp3d prstMaterial="flat">
              <a:bevelT w="50800" h="63500" prst="riblet"/>
            </a:sp3d>
          </c:spPr>
          <c:invertIfNegative val="0"/>
          <c:cat>
            <c:strRef>
              <c:f>'Dashboard 2'!$AX$75:$AX$84</c:f>
              <c:strCache>
                <c:ptCount val="9"/>
                <c:pt idx="0">
                  <c:v>CH Morris</c:v>
                </c:pt>
                <c:pt idx="1">
                  <c:v>I Sharma</c:v>
                </c:pt>
                <c:pt idx="2">
                  <c:v>KC Cariappa</c:v>
                </c:pt>
                <c:pt idx="3">
                  <c:v>KV Sharma</c:v>
                </c:pt>
                <c:pt idx="4">
                  <c:v>M Morkel</c:v>
                </c:pt>
                <c:pt idx="5">
                  <c:v>TA Boult</c:v>
                </c:pt>
                <c:pt idx="6">
                  <c:v>TG Southee</c:v>
                </c:pt>
                <c:pt idx="7">
                  <c:v>UT Yadav</c:v>
                </c:pt>
                <c:pt idx="8">
                  <c:v>VR Aaron</c:v>
                </c:pt>
              </c:strCache>
            </c:strRef>
          </c:cat>
          <c:val>
            <c:numRef>
              <c:f>'Dashboard 2'!$AZ$75:$AZ$84</c:f>
              <c:numCache>
                <c:formatCode>General</c:formatCode>
                <c:ptCount val="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01C-4B44-9134-0919AAD250C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109410104"/>
        <c:axId val="1109417784"/>
      </c:barChart>
      <c:catAx>
        <c:axId val="1109410104"/>
        <c:scaling>
          <c:orientation val="minMax"/>
        </c:scaling>
        <c:delete val="0"/>
        <c:axPos val="b"/>
        <c:title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09417784"/>
        <c:crosses val="autoZero"/>
        <c:auto val="1"/>
        <c:lblAlgn val="ctr"/>
        <c:lblOffset val="100"/>
        <c:noMultiLvlLbl val="0"/>
      </c:catAx>
      <c:valAx>
        <c:axId val="11094177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094101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[IPL Final Assignment 2.xlsx]DashBoard 11!PivotTable50</c:name>
    <c:fmtId val="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Staydium</a:t>
            </a:r>
            <a:r>
              <a:rPr lang="en-US" baseline="0"/>
              <a:t> Hosted Most of the Matches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flat" dir="tl">
                <a:rot lat="0" lon="0" rev="4200000"/>
              </a:lightRig>
            </a:scene3d>
            <a:sp3d prstMaterial="flat">
              <a:bevelT w="50800" h="63500" prst="riblet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'DashBoard 11'!$I$39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flat" dir="tl">
                <a:rot lat="0" lon="0" rev="4200000"/>
              </a:lightRig>
            </a:scene3d>
            <a:sp3d prstMaterial="flat">
              <a:bevelT w="50800" h="63500" prst="riblet"/>
            </a:sp3d>
          </c:spPr>
          <c:invertIfNegative val="0"/>
          <c:cat>
            <c:strRef>
              <c:f>'DashBoard 11'!$H$40:$H$43</c:f>
              <c:strCache>
                <c:ptCount val="3"/>
                <c:pt idx="0">
                  <c:v>Eden Gardens</c:v>
                </c:pt>
                <c:pt idx="1">
                  <c:v>Feroz Shah Kotla</c:v>
                </c:pt>
                <c:pt idx="2">
                  <c:v>Wankhede Stadium</c:v>
                </c:pt>
              </c:strCache>
            </c:strRef>
          </c:cat>
          <c:val>
            <c:numRef>
              <c:f>'DashBoard 11'!$I$40:$I$43</c:f>
              <c:numCache>
                <c:formatCode>General</c:formatCode>
                <c:ptCount val="3"/>
                <c:pt idx="0">
                  <c:v>77</c:v>
                </c:pt>
                <c:pt idx="1">
                  <c:v>74</c:v>
                </c:pt>
                <c:pt idx="2">
                  <c:v>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2B8-48C0-8F78-0FCC075CC90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676617016"/>
        <c:axId val="676612536"/>
      </c:barChart>
      <c:catAx>
        <c:axId val="6766170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6612536"/>
        <c:crosses val="autoZero"/>
        <c:auto val="1"/>
        <c:lblAlgn val="ctr"/>
        <c:lblOffset val="100"/>
        <c:noMultiLvlLbl val="0"/>
      </c:catAx>
      <c:valAx>
        <c:axId val="6766125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66170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[IPL Final Assignment 2.xlsx]DashBoard 11!PivotTable51</c:name>
    <c:fmtId val="1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Man</a:t>
            </a:r>
            <a:r>
              <a:rPr lang="en-US" baseline="0"/>
              <a:t> Of the Match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flat" dir="tl">
                <a:rot lat="0" lon="0" rev="4200000"/>
              </a:lightRig>
            </a:scene3d>
            <a:sp3d prstMaterial="flat">
              <a:bevelT w="50800" h="63500" prst="riblet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'DashBoard 11'!$I$56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flat" dir="tl">
                <a:rot lat="0" lon="0" rev="4200000"/>
              </a:lightRig>
            </a:scene3d>
            <a:sp3d prstMaterial="flat">
              <a:bevelT w="50800" h="63500" prst="riblet"/>
            </a:sp3d>
          </c:spPr>
          <c:invertIfNegative val="0"/>
          <c:cat>
            <c:strRef>
              <c:f>'DashBoard 11'!$H$57:$H$62</c:f>
              <c:strCache>
                <c:ptCount val="5"/>
                <c:pt idx="0">
                  <c:v>AB de Villiers</c:v>
                </c:pt>
                <c:pt idx="1">
                  <c:v>CH Gayle</c:v>
                </c:pt>
                <c:pt idx="2">
                  <c:v>DA Warner</c:v>
                </c:pt>
                <c:pt idx="3">
                  <c:v>MS Dhoni</c:v>
                </c:pt>
                <c:pt idx="4">
                  <c:v>RG Sharma</c:v>
                </c:pt>
              </c:strCache>
            </c:strRef>
          </c:cat>
          <c:val>
            <c:numRef>
              <c:f>'DashBoard 11'!$I$57:$I$62</c:f>
              <c:numCache>
                <c:formatCode>General</c:formatCode>
                <c:ptCount val="5"/>
                <c:pt idx="0">
                  <c:v>23</c:v>
                </c:pt>
                <c:pt idx="1">
                  <c:v>22</c:v>
                </c:pt>
                <c:pt idx="2">
                  <c:v>17</c:v>
                </c:pt>
                <c:pt idx="3">
                  <c:v>17</c:v>
                </c:pt>
                <c:pt idx="4">
                  <c:v>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00A-4C12-AD77-2E735FBABB1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718321464"/>
        <c:axId val="718323064"/>
      </c:barChart>
      <c:catAx>
        <c:axId val="7183214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8323064"/>
        <c:crosses val="autoZero"/>
        <c:auto val="1"/>
        <c:lblAlgn val="ctr"/>
        <c:lblOffset val="100"/>
        <c:noMultiLvlLbl val="0"/>
      </c:catAx>
      <c:valAx>
        <c:axId val="7183230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83214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[IPL Final Assignment 2.xlsx]Dashboard 2!PivotTable52</c:name>
    <c:fmtId val="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COunt of 4 in each Seasons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flat" dir="tl">
                <a:rot lat="0" lon="0" rev="4200000"/>
              </a:lightRig>
            </a:scene3d>
            <a:sp3d prstMaterial="flat">
              <a:bevelT w="50800" h="63500" prst="riblet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'Dashboard 2'!$AH$511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flat" dir="tl">
                <a:rot lat="0" lon="0" rev="4200000"/>
              </a:lightRig>
            </a:scene3d>
            <a:sp3d prstMaterial="flat">
              <a:bevelT w="50800" h="63500" prst="riblet"/>
            </a:sp3d>
          </c:spPr>
          <c:invertIfNegative val="0"/>
          <c:cat>
            <c:strRef>
              <c:f>'Dashboard 2'!$AG$512:$AG$519</c:f>
              <c:strCache>
                <c:ptCount val="7"/>
                <c:pt idx="0">
                  <c:v>2011</c:v>
                </c:pt>
                <c:pt idx="1">
                  <c:v>2013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  <c:pt idx="5">
                  <c:v>2018</c:v>
                </c:pt>
                <c:pt idx="6">
                  <c:v>2019</c:v>
                </c:pt>
              </c:strCache>
            </c:strRef>
          </c:cat>
          <c:val>
            <c:numRef>
              <c:f>'Dashboard 2'!$AH$512:$AH$519</c:f>
              <c:numCache>
                <c:formatCode>General</c:formatCode>
                <c:ptCount val="7"/>
                <c:pt idx="0">
                  <c:v>2</c:v>
                </c:pt>
                <c:pt idx="1">
                  <c:v>3</c:v>
                </c:pt>
                <c:pt idx="2">
                  <c:v>11</c:v>
                </c:pt>
                <c:pt idx="3">
                  <c:v>8</c:v>
                </c:pt>
                <c:pt idx="4">
                  <c:v>5</c:v>
                </c:pt>
                <c:pt idx="5">
                  <c:v>6</c:v>
                </c:pt>
                <c:pt idx="6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9BB-41B5-9415-430828A2367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718318584"/>
        <c:axId val="718322744"/>
      </c:barChart>
      <c:catAx>
        <c:axId val="7183185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8322744"/>
        <c:crosses val="autoZero"/>
        <c:auto val="1"/>
        <c:lblAlgn val="ctr"/>
        <c:lblOffset val="100"/>
        <c:noMultiLvlLbl val="0"/>
      </c:catAx>
      <c:valAx>
        <c:axId val="7183227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83185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[IPL Final Assignment 2.xlsx]Dashboard 2!PivotTable53</c:name>
    <c:fmtId val="10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COunt of RUNs Scored in bOundries</a:t>
            </a:r>
          </a:p>
        </c:rich>
      </c:tx>
      <c:layout>
        <c:manualLayout>
          <c:xMode val="edge"/>
          <c:yMode val="edge"/>
          <c:x val="0.15885002344315696"/>
          <c:y val="6.4675915945074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flat" dir="tl">
                <a:rot lat="0" lon="0" rev="4200000"/>
              </a:lightRig>
            </a:scene3d>
            <a:sp3d prstMaterial="flat">
              <a:bevelT w="50800" h="63500" prst="riblet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'Dashboard 2'!$AF$245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flat" dir="tl">
                <a:rot lat="0" lon="0" rev="4200000"/>
              </a:lightRig>
            </a:scene3d>
            <a:sp3d prstMaterial="flat">
              <a:bevelT w="50800" h="63500" prst="riblet"/>
            </a:sp3d>
          </c:spPr>
          <c:invertIfNegative val="0"/>
          <c:cat>
            <c:strRef>
              <c:f>'Dashboard 2'!$AE$246:$AE$253</c:f>
              <c:strCache>
                <c:ptCount val="7"/>
                <c:pt idx="0">
                  <c:v>2011</c:v>
                </c:pt>
                <c:pt idx="1">
                  <c:v>2013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  <c:pt idx="5">
                  <c:v>2018</c:v>
                </c:pt>
                <c:pt idx="6">
                  <c:v>2019</c:v>
                </c:pt>
              </c:strCache>
            </c:strRef>
          </c:cat>
          <c:val>
            <c:numRef>
              <c:f>'Dashboard 2'!$AF$246:$AF$253</c:f>
              <c:numCache>
                <c:formatCode>General</c:formatCode>
                <c:ptCount val="7"/>
                <c:pt idx="0">
                  <c:v>2</c:v>
                </c:pt>
                <c:pt idx="1">
                  <c:v>3</c:v>
                </c:pt>
                <c:pt idx="2">
                  <c:v>11</c:v>
                </c:pt>
                <c:pt idx="3">
                  <c:v>8</c:v>
                </c:pt>
                <c:pt idx="4">
                  <c:v>5</c:v>
                </c:pt>
                <c:pt idx="5">
                  <c:v>6</c:v>
                </c:pt>
                <c:pt idx="6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6A1-4802-B880-3DB48EBD2E9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676615416"/>
        <c:axId val="676616056"/>
      </c:barChart>
      <c:catAx>
        <c:axId val="6766154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6616056"/>
        <c:crosses val="autoZero"/>
        <c:auto val="1"/>
        <c:lblAlgn val="ctr"/>
        <c:lblOffset val="100"/>
        <c:noMultiLvlLbl val="0"/>
      </c:catAx>
      <c:valAx>
        <c:axId val="6766160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66154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[IPL Final Assignment 2.xlsx]Dashboard 2!PivotTable54</c:name>
    <c:fmtId val="1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COntribution of RUns from BOundries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flat" dir="tl">
                <a:rot lat="0" lon="0" rev="4200000"/>
              </a:lightRig>
            </a:scene3d>
            <a:sp3d prstMaterial="flat">
              <a:bevelT w="50800" h="63500" prst="riblet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'Dashboard 2'!$AF$266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flat" dir="tl">
                <a:rot lat="0" lon="0" rev="4200000"/>
              </a:lightRig>
            </a:scene3d>
            <a:sp3d prstMaterial="flat">
              <a:bevelT w="50800" h="63500" prst="riblet"/>
            </a:sp3d>
          </c:spPr>
          <c:invertIfNegative val="0"/>
          <c:cat>
            <c:strRef>
              <c:f>'Dashboard 2'!$AE$267:$AE$274</c:f>
              <c:strCache>
                <c:ptCount val="7"/>
                <c:pt idx="0">
                  <c:v>2011</c:v>
                </c:pt>
                <c:pt idx="1">
                  <c:v>2013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  <c:pt idx="5">
                  <c:v>2018</c:v>
                </c:pt>
                <c:pt idx="6">
                  <c:v>2019</c:v>
                </c:pt>
              </c:strCache>
            </c:strRef>
          </c:cat>
          <c:val>
            <c:numRef>
              <c:f>'Dashboard 2'!$AF$267:$AF$274</c:f>
              <c:numCache>
                <c:formatCode>General</c:formatCode>
                <c:ptCount val="7"/>
                <c:pt idx="0">
                  <c:v>12</c:v>
                </c:pt>
                <c:pt idx="1">
                  <c:v>18</c:v>
                </c:pt>
                <c:pt idx="2">
                  <c:v>66</c:v>
                </c:pt>
                <c:pt idx="3">
                  <c:v>48</c:v>
                </c:pt>
                <c:pt idx="4">
                  <c:v>30</c:v>
                </c:pt>
                <c:pt idx="5">
                  <c:v>36</c:v>
                </c:pt>
                <c:pt idx="6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1DB-4C5E-8FC6-03F4101E1F9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109419064"/>
        <c:axId val="1109419384"/>
      </c:barChart>
      <c:catAx>
        <c:axId val="11094190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09419384"/>
        <c:crosses val="autoZero"/>
        <c:auto val="1"/>
        <c:lblAlgn val="ctr"/>
        <c:lblOffset val="100"/>
        <c:noMultiLvlLbl val="0"/>
      </c:catAx>
      <c:valAx>
        <c:axId val="11094193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094190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[IPL Final Assignment 2.xlsx]Dashboard 2!PivotTable55</c:name>
    <c:fmtId val="1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 sz="1600" b="1" i="0" u="none" strike="noStrike" baseline="0">
                <a:effectLst/>
              </a:rPr>
              <a:t>team has scored the most count</a:t>
            </a:r>
            <a:r>
              <a:rPr lang="en-IN" sz="1600" b="0" i="0" u="none" strike="noStrike" baseline="0">
                <a:effectLst/>
              </a:rPr>
              <a:t> of 6 in the Match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flat" dir="tl">
                <a:rot lat="0" lon="0" rev="4200000"/>
              </a:lightRig>
            </a:scene3d>
            <a:sp3d prstMaterial="flat">
              <a:bevelT w="50800" h="63500" prst="riblet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'Dashboard 2'!$AV$259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flat" dir="tl">
                <a:rot lat="0" lon="0" rev="4200000"/>
              </a:lightRig>
            </a:scene3d>
            <a:sp3d prstMaterial="flat">
              <a:bevelT w="50800" h="63500" prst="riblet"/>
            </a:sp3d>
          </c:spPr>
          <c:invertIfNegative val="0"/>
          <c:cat>
            <c:strRef>
              <c:f>'Dashboard 2'!$AU$260:$AU$261</c:f>
              <c:strCache>
                <c:ptCount val="1"/>
                <c:pt idx="0">
                  <c:v>Royal Challengers Bangalore</c:v>
                </c:pt>
              </c:strCache>
            </c:strRef>
          </c:cat>
          <c:val>
            <c:numRef>
              <c:f>'Dashboard 2'!$AV$260:$AV$261</c:f>
              <c:numCache>
                <c:formatCode>General</c:formatCode>
                <c:ptCount val="1"/>
                <c:pt idx="0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843-47D1-9B50-08B2EE6BA4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387678392"/>
        <c:axId val="387676152"/>
      </c:barChart>
      <c:catAx>
        <c:axId val="3876783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7676152"/>
        <c:crosses val="autoZero"/>
        <c:auto val="1"/>
        <c:lblAlgn val="ctr"/>
        <c:lblOffset val="100"/>
        <c:noMultiLvlLbl val="0"/>
      </c:catAx>
      <c:valAx>
        <c:axId val="3876761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76783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[IPL Final Assignment 2.xlsx]Dashboard 2!PivotTable57</c:name>
    <c:fmtId val="1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 dirty="0"/>
              <a:t>Best Scoring </a:t>
            </a:r>
            <a:r>
              <a:rPr lang="en-IN" dirty="0" err="1"/>
              <a:t>RUn</a:t>
            </a:r>
            <a:r>
              <a:rPr lang="en-IN" dirty="0"/>
              <a:t>-Rate in the First</a:t>
            </a:r>
            <a:r>
              <a:rPr lang="en-IN" baseline="0" dirty="0"/>
              <a:t> Overs with 6 runs</a:t>
            </a:r>
            <a:endParaRPr lang="en-IN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flat" dir="tl">
                <a:rot lat="0" lon="0" rev="4200000"/>
              </a:lightRig>
            </a:scene3d>
            <a:sp3d prstMaterial="flat">
              <a:bevelT w="50800" h="63500" prst="riblet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'Dashboard 2'!$AF$357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flat" dir="tl">
                <a:rot lat="0" lon="0" rev="4200000"/>
              </a:lightRig>
            </a:scene3d>
            <a:sp3d prstMaterial="flat">
              <a:bevelT w="50800" h="63500" prst="riblet"/>
            </a:sp3d>
          </c:spPr>
          <c:invertIfNegative val="0"/>
          <c:cat>
            <c:strRef>
              <c:f>'Dashboard 2'!$AE$358:$AE$359</c:f>
              <c:strCache>
                <c:ptCount val="1"/>
                <c:pt idx="0">
                  <c:v>Royal Challengers Bangalore</c:v>
                </c:pt>
              </c:strCache>
            </c:strRef>
          </c:cat>
          <c:val>
            <c:numRef>
              <c:f>'Dashboard 2'!$AF$358:$AF$359</c:f>
              <c:numCache>
                <c:formatCode>General</c:formatCode>
                <c:ptCount val="1"/>
                <c:pt idx="0">
                  <c:v>240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0F7-4945-8AE6-82A644276AF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584035704"/>
        <c:axId val="387683832"/>
      </c:barChart>
      <c:catAx>
        <c:axId val="5840357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7683832"/>
        <c:crosses val="autoZero"/>
        <c:auto val="1"/>
        <c:lblAlgn val="ctr"/>
        <c:lblOffset val="100"/>
        <c:noMultiLvlLbl val="0"/>
      </c:catAx>
      <c:valAx>
        <c:axId val="3876838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40357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[IPL Final Assignment 2.xlsx]Dashboard 2!PivotTable4</c:name>
    <c:fmtId val="9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Runs scored per match in different seasons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satMod val="100000"/>
                  <a:lumMod val="100000"/>
                </a:schemeClr>
              </a:gs>
              <a:gs pos="50000">
                <a:schemeClr val="accent1">
                  <a:shade val="99000"/>
                  <a:satMod val="105000"/>
                  <a:lumMod val="100000"/>
                </a:schemeClr>
              </a:gs>
              <a:gs pos="100000">
                <a:schemeClr val="accent1">
                  <a:shade val="98000"/>
                  <a:satMod val="105000"/>
                  <a:lumMod val="100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'Dashboard 2'!$AB$33</c:f>
              <c:strCache>
                <c:ptCount val="1"/>
                <c:pt idx="0">
                  <c:v>Total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strRef>
              <c:f>'Dashboard 2'!$AA$34:$AA$41</c:f>
              <c:strCache>
                <c:ptCount val="7"/>
                <c:pt idx="0">
                  <c:v>2011</c:v>
                </c:pt>
                <c:pt idx="1">
                  <c:v>2013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  <c:pt idx="5">
                  <c:v>2018</c:v>
                </c:pt>
                <c:pt idx="6">
                  <c:v>2019</c:v>
                </c:pt>
              </c:strCache>
            </c:strRef>
          </c:cat>
          <c:val>
            <c:numRef>
              <c:f>'Dashboard 2'!$AB$34:$AB$41</c:f>
              <c:numCache>
                <c:formatCode>General</c:formatCode>
                <c:ptCount val="7"/>
                <c:pt idx="0">
                  <c:v>12</c:v>
                </c:pt>
                <c:pt idx="1">
                  <c:v>18</c:v>
                </c:pt>
                <c:pt idx="2">
                  <c:v>66</c:v>
                </c:pt>
                <c:pt idx="3">
                  <c:v>49</c:v>
                </c:pt>
                <c:pt idx="4">
                  <c:v>30</c:v>
                </c:pt>
                <c:pt idx="5">
                  <c:v>36</c:v>
                </c:pt>
                <c:pt idx="6">
                  <c:v>30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048-4CA5-A421-21B46E5D1FF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28165968"/>
        <c:axId val="728165328"/>
      </c:lineChart>
      <c:catAx>
        <c:axId val="7281659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28165328"/>
        <c:crosses val="autoZero"/>
        <c:auto val="1"/>
        <c:lblAlgn val="ctr"/>
        <c:lblOffset val="100"/>
        <c:noMultiLvlLbl val="0"/>
      </c:catAx>
      <c:valAx>
        <c:axId val="7281653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281659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[IPL Final Assignment 2.xlsx]Dashboard 1!PivotTable6</c:name>
    <c:fmtId val="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Most</a:t>
            </a:r>
            <a:r>
              <a:rPr lang="en-US" baseline="0"/>
              <a:t> Matches Umpired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'Dashboard 1'!$T$43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flat" dir="tl">
                <a:rot lat="0" lon="0" rev="4200000"/>
              </a:lightRig>
            </a:scene3d>
            <a:sp3d prstMaterial="flat">
              <a:bevelT w="50800" h="63500" prst="riblet"/>
            </a:sp3d>
          </c:spPr>
          <c:invertIfNegative val="0"/>
          <c:cat>
            <c:strRef>
              <c:f>'Dashboard 1'!$S$44:$S$49</c:f>
              <c:strCache>
                <c:ptCount val="5"/>
                <c:pt idx="0">
                  <c:v>HDPK Dharmasena</c:v>
                </c:pt>
                <c:pt idx="1">
                  <c:v>Asad Rauf</c:v>
                </c:pt>
                <c:pt idx="2">
                  <c:v>AK Chaudhary</c:v>
                </c:pt>
                <c:pt idx="3">
                  <c:v>M Erasmus</c:v>
                </c:pt>
                <c:pt idx="4">
                  <c:v>Aleem Dar</c:v>
                </c:pt>
              </c:strCache>
            </c:strRef>
          </c:cat>
          <c:val>
            <c:numRef>
              <c:f>'Dashboard 1'!$T$44:$T$49</c:f>
              <c:numCache>
                <c:formatCode>General</c:formatCode>
                <c:ptCount val="5"/>
                <c:pt idx="0">
                  <c:v>43</c:v>
                </c:pt>
                <c:pt idx="1">
                  <c:v>35</c:v>
                </c:pt>
                <c:pt idx="2">
                  <c:v>32</c:v>
                </c:pt>
                <c:pt idx="3">
                  <c:v>30</c:v>
                </c:pt>
                <c:pt idx="4">
                  <c:v>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891-4EE1-AA26-B5F156D9FBF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552441528"/>
        <c:axId val="552446968"/>
      </c:barChart>
      <c:catAx>
        <c:axId val="55244152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Umpire Name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2446968"/>
        <c:crosses val="autoZero"/>
        <c:auto val="1"/>
        <c:lblAlgn val="ctr"/>
        <c:lblOffset val="100"/>
        <c:noMultiLvlLbl val="0"/>
      </c:catAx>
      <c:valAx>
        <c:axId val="5524469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Number od Matches</a:t>
                </a:r>
              </a:p>
              <a:p>
                <a:pPr>
                  <a:defRPr/>
                </a:pPr>
                <a:endParaRPr lang="en-IN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24415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[IPL Final Assignment 2.xlsx]Dashboard 1!PivotTable7</c:name>
    <c:fmtId val="10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/>
              <a:t>Teams Won Most of the Toss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c:spPr>
        <c:marker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flat" dir="tl">
                <a:rot lat="0" lon="0" rev="4200000"/>
              </a:lightRig>
            </a:scene3d>
            <a:sp3d prstMaterial="flat">
              <a:bevelT w="50800" h="63500" prst="riblet"/>
            </a:sp3d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'Dashboard 1'!$T$58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flat" dir="tl">
                <a:rot lat="0" lon="0" rev="4200000"/>
              </a:lightRig>
            </a:scene3d>
            <a:sp3d prstMaterial="flat">
              <a:bevelT w="50800" h="63500" prst="riblet"/>
            </a:sp3d>
          </c:spPr>
          <c:invertIfNegative val="0"/>
          <c:cat>
            <c:strRef>
              <c:f>'Dashboard 1'!$S$59:$S$74</c:f>
              <c:strCache>
                <c:ptCount val="15"/>
                <c:pt idx="0">
                  <c:v>Mumbai Indians</c:v>
                </c:pt>
                <c:pt idx="1">
                  <c:v>Kolkata Knight Riders</c:v>
                </c:pt>
                <c:pt idx="2">
                  <c:v>Chennai Super Kings</c:v>
                </c:pt>
                <c:pt idx="3">
                  <c:v>Rajasthan Royals</c:v>
                </c:pt>
                <c:pt idx="4">
                  <c:v>Royal Challengers Bangalore</c:v>
                </c:pt>
                <c:pt idx="5">
                  <c:v>Kings XI Punjab</c:v>
                </c:pt>
                <c:pt idx="6">
                  <c:v>Delhi Daredevils</c:v>
                </c:pt>
                <c:pt idx="7">
                  <c:v>Sunrisers Hyderabad</c:v>
                </c:pt>
                <c:pt idx="8">
                  <c:v>Deccan Chargers</c:v>
                </c:pt>
                <c:pt idx="9">
                  <c:v>Delhi Capitals</c:v>
                </c:pt>
                <c:pt idx="10">
                  <c:v>Pune Warriors</c:v>
                </c:pt>
                <c:pt idx="11">
                  <c:v>Gujarat Lions</c:v>
                </c:pt>
                <c:pt idx="12">
                  <c:v>Kochi Tuskers Kerala</c:v>
                </c:pt>
                <c:pt idx="13">
                  <c:v>Rising Pune Supergiants</c:v>
                </c:pt>
                <c:pt idx="14">
                  <c:v>Rising Pune Supergiant</c:v>
                </c:pt>
              </c:strCache>
            </c:strRef>
          </c:cat>
          <c:val>
            <c:numRef>
              <c:f>'Dashboard 1'!$T$59:$T$74</c:f>
              <c:numCache>
                <c:formatCode>General</c:formatCode>
                <c:ptCount val="15"/>
                <c:pt idx="0">
                  <c:v>106</c:v>
                </c:pt>
                <c:pt idx="1">
                  <c:v>98</c:v>
                </c:pt>
                <c:pt idx="2">
                  <c:v>97</c:v>
                </c:pt>
                <c:pt idx="3">
                  <c:v>87</c:v>
                </c:pt>
                <c:pt idx="4">
                  <c:v>87</c:v>
                </c:pt>
                <c:pt idx="5">
                  <c:v>85</c:v>
                </c:pt>
                <c:pt idx="6">
                  <c:v>80</c:v>
                </c:pt>
                <c:pt idx="7">
                  <c:v>57</c:v>
                </c:pt>
                <c:pt idx="8">
                  <c:v>43</c:v>
                </c:pt>
                <c:pt idx="9">
                  <c:v>20</c:v>
                </c:pt>
                <c:pt idx="10">
                  <c:v>20</c:v>
                </c:pt>
                <c:pt idx="11">
                  <c:v>15</c:v>
                </c:pt>
                <c:pt idx="12">
                  <c:v>8</c:v>
                </c:pt>
                <c:pt idx="13">
                  <c:v>7</c:v>
                </c:pt>
                <c:pt idx="14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2E4-4A36-A087-F1F731434D3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543139448"/>
        <c:axId val="543142968"/>
      </c:barChart>
      <c:catAx>
        <c:axId val="54313944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Teams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3142968"/>
        <c:crosses val="autoZero"/>
        <c:auto val="1"/>
        <c:lblAlgn val="ctr"/>
        <c:lblOffset val="100"/>
        <c:noMultiLvlLbl val="0"/>
      </c:catAx>
      <c:valAx>
        <c:axId val="5431429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Num of Tosses Won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31394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[IPL Final Assignment 2.xlsx]Dashboard 1!PivotTable8</c:name>
    <c:fmtId val="9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/>
              <a:t>Team decides after winning the Toss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c:spPr>
        <c:marker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flat" dir="tl">
                <a:rot lat="0" lon="0" rev="4200000"/>
              </a:lightRig>
            </a:scene3d>
            <a:sp3d prstMaterial="flat">
              <a:bevelT w="50800" h="63500" prst="riblet"/>
            </a:sp3d>
          </c:spPr>
        </c:marker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c:spPr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c:spPr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c:spPr>
      </c:pivotFmt>
      <c:pivotFmt>
        <c:idx val="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c:spPr>
      </c:pivotFmt>
      <c:pivotFmt>
        <c:idx val="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c:spPr>
      </c:pivotFmt>
      <c:pivotFmt>
        <c:idx val="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c:spPr>
      </c:pivotFmt>
    </c:pivotFmts>
    <c:plotArea>
      <c:layout/>
      <c:pieChart>
        <c:varyColors val="1"/>
        <c:ser>
          <c:idx val="0"/>
          <c:order val="0"/>
          <c:tx>
            <c:strRef>
              <c:f>'Dashboard 1'!$T$78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flat" dir="tl">
                  <a:rot lat="0" lon="0" rev="4200000"/>
                </a:lightRig>
              </a:scene3d>
              <a:sp3d prstMaterial="flat">
                <a:bevelT w="50800" h="63500" prst="riblet"/>
              </a:sp3d>
            </c:spPr>
            <c:extLst>
              <c:ext xmlns:c16="http://schemas.microsoft.com/office/drawing/2014/chart" uri="{C3380CC4-5D6E-409C-BE32-E72D297353CC}">
                <c16:uniqueId val="{00000001-89A5-4896-972A-54CD43AE87DA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flat" dir="tl">
                  <a:rot lat="0" lon="0" rev="4200000"/>
                </a:lightRig>
              </a:scene3d>
              <a:sp3d prstMaterial="flat">
                <a:bevelT w="50800" h="63500" prst="riblet"/>
              </a:sp3d>
            </c:spPr>
            <c:extLst>
              <c:ext xmlns:c16="http://schemas.microsoft.com/office/drawing/2014/chart" uri="{C3380CC4-5D6E-409C-BE32-E72D297353CC}">
                <c16:uniqueId val="{00000003-89A5-4896-972A-54CD43AE87D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'Dashboard 1'!$S$79:$S$81</c:f>
              <c:strCache>
                <c:ptCount val="2"/>
                <c:pt idx="0">
                  <c:v>bat</c:v>
                </c:pt>
                <c:pt idx="1">
                  <c:v>field</c:v>
                </c:pt>
              </c:strCache>
            </c:strRef>
          </c:cat>
          <c:val>
            <c:numRef>
              <c:f>'Dashboard 1'!$T$79:$T$81</c:f>
              <c:numCache>
                <c:formatCode>0.00%</c:formatCode>
                <c:ptCount val="2"/>
                <c:pt idx="0">
                  <c:v>0.39215686274509803</c:v>
                </c:pt>
                <c:pt idx="1">
                  <c:v>0.60784313725490191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9A5-4896-972A-54CD43AE87DA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/>
              <a:t>Num of Times Cashing team won the </a:t>
            </a:r>
            <a:r>
              <a:rPr lang="en-US" dirty="0" err="1"/>
              <a:t>MAtch</a:t>
            </a:r>
            <a:endParaRPr lang="en-IN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'Dashboard 1'!$S$136</c:f>
              <c:strCache>
                <c:ptCount val="1"/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flat" dir="tl">
                  <a:rot lat="0" lon="0" rev="4200000"/>
                </a:lightRig>
              </a:scene3d>
              <a:sp3d prstMaterial="flat">
                <a:bevelT w="50800" h="63500" prst="riblet"/>
              </a:sp3d>
            </c:spPr>
            <c:extLst>
              <c:ext xmlns:c16="http://schemas.microsoft.com/office/drawing/2014/chart" uri="{C3380CC4-5D6E-409C-BE32-E72D297353CC}">
                <c16:uniqueId val="{00000001-482A-49E4-9731-6AFDC1354F7B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flat" dir="tl">
                  <a:rot lat="0" lon="0" rev="4200000"/>
                </a:lightRig>
              </a:scene3d>
              <a:sp3d prstMaterial="flat">
                <a:bevelT w="50800" h="63500" prst="riblet"/>
              </a:sp3d>
            </c:spPr>
            <c:extLst>
              <c:ext xmlns:c16="http://schemas.microsoft.com/office/drawing/2014/chart" uri="{C3380CC4-5D6E-409C-BE32-E72D297353CC}">
                <c16:uniqueId val="{00000003-482A-49E4-9731-6AFDC1354F7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'Dashboard 1'!$T$135:$U$135</c:f>
              <c:strCache>
                <c:ptCount val="2"/>
                <c:pt idx="0">
                  <c:v>Won the Match </c:v>
                </c:pt>
                <c:pt idx="1">
                  <c:v>Total Matches</c:v>
                </c:pt>
              </c:strCache>
            </c:strRef>
          </c:cat>
          <c:val>
            <c:numRef>
              <c:f>'Dashboard 1'!$T$136:$U$136</c:f>
              <c:numCache>
                <c:formatCode>General</c:formatCode>
                <c:ptCount val="2"/>
                <c:pt idx="0">
                  <c:v>435</c:v>
                </c:pt>
                <c:pt idx="1">
                  <c:v>816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82A-49E4-9731-6AFDC1354F7B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[IPL Final Assignment 2.xlsx]Dashboard 1!PivotTable1</c:name>
    <c:fmtId val="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Winner of Tournament Mumbai INdians</a:t>
            </a:r>
          </a:p>
        </c:rich>
      </c:tx>
      <c:layout>
        <c:manualLayout>
          <c:xMode val="edge"/>
          <c:yMode val="edge"/>
          <c:x val="0.14421423769865974"/>
          <c:y val="4.687018496500421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flat" dir="tl">
                <a:rot lat="0" lon="0" rev="4200000"/>
              </a:lightRig>
            </a:scene3d>
            <a:sp3d prstMaterial="flat">
              <a:bevelT w="50800" h="63500" prst="riblet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'Dashboard 1'!$T$139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flat" dir="tl">
                <a:rot lat="0" lon="0" rev="4200000"/>
              </a:lightRig>
            </a:scene3d>
            <a:sp3d prstMaterial="flat">
              <a:bevelT w="50800" h="63500" prst="riblet"/>
            </a:sp3d>
          </c:spPr>
          <c:invertIfNegative val="0"/>
          <c:cat>
            <c:strRef>
              <c:f>'Dashboard 1'!$S$140:$S$145</c:f>
              <c:strCache>
                <c:ptCount val="5"/>
                <c:pt idx="0">
                  <c:v>Mumbai Indians</c:v>
                </c:pt>
                <c:pt idx="1">
                  <c:v>Chennai Super Kings</c:v>
                </c:pt>
                <c:pt idx="2">
                  <c:v>Kolkata Knight Riders</c:v>
                </c:pt>
                <c:pt idx="3">
                  <c:v>Royal Challengers Bangalore</c:v>
                </c:pt>
                <c:pt idx="4">
                  <c:v>Kings XI Punjab</c:v>
                </c:pt>
              </c:strCache>
            </c:strRef>
          </c:cat>
          <c:val>
            <c:numRef>
              <c:f>'Dashboard 1'!$T$140:$T$145</c:f>
              <c:numCache>
                <c:formatCode>General</c:formatCode>
                <c:ptCount val="5"/>
                <c:pt idx="0">
                  <c:v>120</c:v>
                </c:pt>
                <c:pt idx="1">
                  <c:v>106</c:v>
                </c:pt>
                <c:pt idx="2">
                  <c:v>99</c:v>
                </c:pt>
                <c:pt idx="3">
                  <c:v>91</c:v>
                </c:pt>
                <c:pt idx="4">
                  <c:v>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C8B-46B0-B9B9-AA470411974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579566840"/>
        <c:axId val="579568120"/>
      </c:barChart>
      <c:catAx>
        <c:axId val="5795668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9568120"/>
        <c:crosses val="autoZero"/>
        <c:auto val="1"/>
        <c:lblAlgn val="ctr"/>
        <c:lblOffset val="100"/>
        <c:noMultiLvlLbl val="0"/>
      </c:catAx>
      <c:valAx>
        <c:axId val="5795681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95668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'Dashboard 1'!$Y$158</c:f>
              <c:strCache>
                <c:ptCount val="1"/>
                <c:pt idx="0">
                  <c:v>Total Matches Played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flat" dir="tl">
                <a:rot lat="0" lon="0" rev="4200000"/>
              </a:lightRig>
            </a:scene3d>
            <a:sp3d prstMaterial="flat">
              <a:bevelT w="50800" h="63500" prst="riblet"/>
            </a:sp3d>
          </c:spPr>
          <c:invertIfNegative val="0"/>
          <c:cat>
            <c:strRef>
              <c:f>'Dashboard 1'!$X$159:$X$174</c:f>
              <c:strCache>
                <c:ptCount val="16"/>
                <c:pt idx="0">
                  <c:v>Chennai Super Kings</c:v>
                </c:pt>
                <c:pt idx="1">
                  <c:v>Deccan Chargers</c:v>
                </c:pt>
                <c:pt idx="2">
                  <c:v>Delhi Capitals</c:v>
                </c:pt>
                <c:pt idx="3">
                  <c:v>Delhi Daredevils</c:v>
                </c:pt>
                <c:pt idx="4">
                  <c:v>Gujarat Lions</c:v>
                </c:pt>
                <c:pt idx="5">
                  <c:v>Kings XI Punjab</c:v>
                </c:pt>
                <c:pt idx="6">
                  <c:v>Kochi Tuskers Kerala</c:v>
                </c:pt>
                <c:pt idx="7">
                  <c:v>Kolkata Knight Riders</c:v>
                </c:pt>
                <c:pt idx="8">
                  <c:v>Mumbai Indians</c:v>
                </c:pt>
                <c:pt idx="9">
                  <c:v>Pune Warriors</c:v>
                </c:pt>
                <c:pt idx="10">
                  <c:v>Rajasthan Royals</c:v>
                </c:pt>
                <c:pt idx="11">
                  <c:v>Rising Pune Supergiant</c:v>
                </c:pt>
                <c:pt idx="12">
                  <c:v>Rising Pune Supergiants</c:v>
                </c:pt>
                <c:pt idx="13">
                  <c:v>Royal Challengers Bangalore</c:v>
                </c:pt>
                <c:pt idx="14">
                  <c:v>Sunrisers Hyderabad</c:v>
                </c:pt>
                <c:pt idx="15">
                  <c:v>Grand Total</c:v>
                </c:pt>
              </c:strCache>
            </c:strRef>
          </c:cat>
          <c:val>
            <c:numRef>
              <c:f>'Dashboard 1'!$Y$159:$Y$174</c:f>
              <c:numCache>
                <c:formatCode>General</c:formatCode>
                <c:ptCount val="16"/>
                <c:pt idx="0">
                  <c:v>178</c:v>
                </c:pt>
                <c:pt idx="1">
                  <c:v>130</c:v>
                </c:pt>
                <c:pt idx="2">
                  <c:v>108</c:v>
                </c:pt>
                <c:pt idx="3">
                  <c:v>172</c:v>
                </c:pt>
                <c:pt idx="4">
                  <c:v>108</c:v>
                </c:pt>
                <c:pt idx="5">
                  <c:v>192</c:v>
                </c:pt>
                <c:pt idx="6">
                  <c:v>101</c:v>
                </c:pt>
                <c:pt idx="7">
                  <c:v>191</c:v>
                </c:pt>
                <c:pt idx="8">
                  <c:v>200</c:v>
                </c:pt>
                <c:pt idx="9">
                  <c:v>117</c:v>
                </c:pt>
                <c:pt idx="10">
                  <c:v>185</c:v>
                </c:pt>
                <c:pt idx="11">
                  <c:v>103</c:v>
                </c:pt>
                <c:pt idx="12">
                  <c:v>101</c:v>
                </c:pt>
                <c:pt idx="13">
                  <c:v>181</c:v>
                </c:pt>
                <c:pt idx="14">
                  <c:v>159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2ED-458B-A4D1-7E9D0AD81F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5"/>
        <c:overlap val="-20"/>
        <c:axId val="608595792"/>
        <c:axId val="608592272"/>
      </c:barChart>
      <c:catAx>
        <c:axId val="608595792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Teams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8592272"/>
        <c:crosses val="autoZero"/>
        <c:auto val="1"/>
        <c:lblAlgn val="ctr"/>
        <c:lblOffset val="100"/>
        <c:noMultiLvlLbl val="0"/>
      </c:catAx>
      <c:valAx>
        <c:axId val="60859227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Num of MAtches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85957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withinLinearReversed" id="21">
  <a:schemeClr val="accent1"/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1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12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13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14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15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16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17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18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19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20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2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22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23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24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25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26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27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28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0FC4FFE-8987-4A26-B7F4-8A516F18ADA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Lorem ipsum dolor sit amet, consectetuer adipiscing elit. </a:t>
          </a:r>
        </a:p>
      </dgm:t>
    </dgm:pt>
    <dgm:pt modelId="{CAD7EF86-FB23-41F6-BF42-040B36DEFDB1}" type="parTrans" cxnId="{C7AD8469-3C68-4AF9-AB82-79B0043AA120}">
      <dgm:prSet/>
      <dgm:spPr/>
      <dgm:t>
        <a:bodyPr/>
        <a:lstStyle/>
        <a:p>
          <a:endParaRPr lang="en-US"/>
        </a:p>
      </dgm:t>
    </dgm:pt>
    <dgm:pt modelId="{5B62599A-5C9B-48E7-896E-EA782AC60C8B}" type="sibTrans" cxnId="{C7AD8469-3C68-4AF9-AB82-79B0043AA120}">
      <dgm:prSet/>
      <dgm:spPr/>
      <dgm:t>
        <a:bodyPr/>
        <a:lstStyle/>
        <a:p>
          <a:endParaRPr lang="en-US"/>
        </a:p>
      </dgm:t>
    </dgm:pt>
    <dgm:pt modelId="{49225C73-1633-42F1-AB3B-7CB183E5F8B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Nunc viverra imperdiet enim. Fusce est. Vivamus a tellus.</a:t>
          </a:r>
        </a:p>
      </dgm:t>
    </dgm:pt>
    <dgm:pt modelId="{1A0E2090-1D4F-438A-8766-B6030CE01ADD}" type="parTrans" cxnId="{A9154303-8225-4248-91DC-1B0156A35F07}">
      <dgm:prSet/>
      <dgm:spPr/>
      <dgm:t>
        <a:bodyPr/>
        <a:lstStyle/>
        <a:p>
          <a:endParaRPr lang="en-US"/>
        </a:p>
      </dgm:t>
    </dgm:pt>
    <dgm:pt modelId="{9646853A-8964-4519-A5B1-0B7D18B2983D}" type="sibTrans" cxnId="{A9154303-8225-4248-91DC-1B0156A35F07}">
      <dgm:prSet/>
      <dgm:spPr/>
      <dgm:t>
        <a:bodyPr/>
        <a:lstStyle/>
        <a:p>
          <a:endParaRPr lang="en-US"/>
        </a:p>
      </dgm:t>
    </dgm:pt>
    <dgm:pt modelId="{1C383F32-22E8-4F62-A3E0-BDC3D5F4899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Pellentesque habitant morbi tristique senectus et netus.</a:t>
          </a:r>
        </a:p>
      </dgm:t>
    </dgm:pt>
    <dgm:pt modelId="{A7920A2F-3244-4159-AF04-6A1D38B7B317}" type="parTrans" cxnId="{C4CCE57E-E871-46D6-BAD5-880252C95D22}">
      <dgm:prSet/>
      <dgm:spPr/>
      <dgm:t>
        <a:bodyPr/>
        <a:lstStyle/>
        <a:p>
          <a:endParaRPr lang="en-US"/>
        </a:p>
      </dgm:t>
    </dgm:pt>
    <dgm:pt modelId="{8500F72A-2C6D-4FDF-9C1D-CA691380EB0B}" type="sibTrans" cxnId="{C4CCE57E-E871-46D6-BAD5-880252C95D22}">
      <dgm:prSet/>
      <dgm:spPr/>
      <dgm:t>
        <a:bodyPr/>
        <a:lstStyle/>
        <a:p>
          <a:endParaRPr lang="en-US"/>
        </a:p>
      </dgm:t>
    </dgm:pt>
    <dgm:pt modelId="{50B3CE7C-E10B-4E23-BD93-03664997C932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DE9CE479-E4AE-4283-AEF1-10C1535B4324}" type="pres">
      <dgm:prSet presAssocID="{40FC4FFE-8987-4A26-B7F4-8A516F18ADAE}" presName="compNode" presStyleCnt="0"/>
      <dgm:spPr/>
    </dgm:pt>
    <dgm:pt modelId="{B59FCF02-CAD2-4D6F-9542-AD86711168CA}" type="pres">
      <dgm:prSet presAssocID="{40FC4FFE-8987-4A26-B7F4-8A516F18ADAE}" presName="iconBgRect" presStyleLbl="bgShp" presStyleIdx="0" presStyleCnt="3"/>
      <dgm:spPr/>
    </dgm:pt>
    <dgm:pt modelId="{7C175B98-93F4-4D7C-BB95-1514AB879CD5}" type="pres">
      <dgm:prSet presAssocID="{40FC4FFE-8987-4A26-B7F4-8A516F18ADA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downward trend"/>
        </a:ext>
      </dgm:extLst>
    </dgm:pt>
    <dgm:pt modelId="{677A3090-5F01-43FD-9FA6-C0420AD80FD6}" type="pres">
      <dgm:prSet presAssocID="{40FC4FFE-8987-4A26-B7F4-8A516F18ADAE}" presName="spaceRect" presStyleCnt="0"/>
      <dgm:spPr/>
    </dgm:pt>
    <dgm:pt modelId="{127117FB-F8A7-4A20-A8A7-EC686DDC76D0}" type="pres">
      <dgm:prSet presAssocID="{40FC4FFE-8987-4A26-B7F4-8A516F18ADAE}" presName="textRect" presStyleLbl="revTx" presStyleIdx="0" presStyleCnt="3">
        <dgm:presLayoutVars>
          <dgm:chMax val="1"/>
          <dgm:chPref val="1"/>
        </dgm:presLayoutVars>
      </dgm:prSet>
      <dgm:spPr/>
    </dgm:pt>
    <dgm:pt modelId="{FD1EED9C-83D3-41AD-A09B-D3B36354168F}" type="pres">
      <dgm:prSet presAssocID="{5B62599A-5C9B-48E7-896E-EA782AC60C8B}" presName="sibTrans" presStyleCnt="0"/>
      <dgm:spPr/>
    </dgm:pt>
    <dgm:pt modelId="{C998AB0A-577D-44AA-A068-F634DDE7BD47}" type="pres">
      <dgm:prSet presAssocID="{49225C73-1633-42F1-AB3B-7CB183E5F8B8}" presName="compNode" presStyleCnt="0"/>
      <dgm:spPr/>
    </dgm:pt>
    <dgm:pt modelId="{BCD8CDD9-0C56-4401-ADB1-8B48DAB2C96F}" type="pres">
      <dgm:prSet presAssocID="{49225C73-1633-42F1-AB3B-7CB183E5F8B8}" presName="iconBgRect" presStyleLbl="bgShp" presStyleIdx="1" presStyleCnt="3"/>
      <dgm:spPr/>
    </dgm:pt>
    <dgm:pt modelId="{DB4CA7C4-FCA1-4127-B20A-2A5C031A3CF4}" type="pres">
      <dgm:prSet presAssocID="{49225C73-1633-42F1-AB3B-7CB183E5F8B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bar chart"/>
        </a:ext>
      </dgm:extLst>
    </dgm:pt>
    <dgm:pt modelId="{9B0C8FBF-0BDD-48A5-967E-F3FE71659F6A}" type="pres">
      <dgm:prSet presAssocID="{49225C73-1633-42F1-AB3B-7CB183E5F8B8}" presName="spaceRect" presStyleCnt="0"/>
      <dgm:spPr/>
    </dgm:pt>
    <dgm:pt modelId="{7E6FE37A-5DB0-4899-9FCB-0CE39BC185F8}" type="pres">
      <dgm:prSet presAssocID="{49225C73-1633-42F1-AB3B-7CB183E5F8B8}" presName="textRect" presStyleLbl="revTx" presStyleIdx="1" presStyleCnt="3">
        <dgm:presLayoutVars>
          <dgm:chMax val="1"/>
          <dgm:chPref val="1"/>
        </dgm:presLayoutVars>
      </dgm:prSet>
      <dgm:spPr/>
    </dgm:pt>
    <dgm:pt modelId="{5A266296-0042-402F-92EF-D59AB148E92E}" type="pres">
      <dgm:prSet presAssocID="{9646853A-8964-4519-A5B1-0B7D18B2983D}" presName="sibTrans" presStyleCnt="0"/>
      <dgm:spPr/>
    </dgm:pt>
    <dgm:pt modelId="{ECFA770B-DE2C-4683-A038-58D0FE44BC27}" type="pres">
      <dgm:prSet presAssocID="{1C383F32-22E8-4F62-A3E0-BDC3D5F48992}" presName="compNode" presStyleCnt="0"/>
      <dgm:spPr/>
    </dgm:pt>
    <dgm:pt modelId="{FF93E135-77D6-48A0-8871-9BC93D705D06}" type="pres">
      <dgm:prSet presAssocID="{1C383F32-22E8-4F62-A3E0-BDC3D5F48992}" presName="iconBgRect" presStyleLbl="bgShp" presStyleIdx="2" presStyleCnt="3"/>
      <dgm:spPr/>
    </dgm:pt>
    <dgm:pt modelId="{39509775-983E-4110-B989-EE2CD6514BE0}" type="pres">
      <dgm:prSet presAssocID="{1C383F32-22E8-4F62-A3E0-BDC3D5F4899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493B43B2-705C-4AE5-8A77-D8DEEDA1B5CF}" type="pres">
      <dgm:prSet presAssocID="{1C383F32-22E8-4F62-A3E0-BDC3D5F48992}" presName="spaceRect" presStyleCnt="0"/>
      <dgm:spPr/>
    </dgm:pt>
    <dgm:pt modelId="{1AEDC777-00B3-41D7-9AE1-23D741E941C3}" type="pres">
      <dgm:prSet presAssocID="{1C383F32-22E8-4F62-A3E0-BDC3D5F4899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7A710F69-5154-4855-ACF5-BC7C1BF85A80}" type="presOf" srcId="{49225C73-1633-42F1-AB3B-7CB183E5F8B8}" destId="{7E6FE37A-5DB0-4899-9FCB-0CE39BC185F8}" srcOrd="0" destOrd="0" presId="urn:microsoft.com/office/officeart/2018/5/layout/IconCircle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676D3A6A-6EA7-4483-BB12-0BD4A7D7AF9D}" type="presOf" srcId="{01A66772-F185-4D58-B8BB-E9370D7A7A2B}" destId="{50B3CE7C-E10B-4E23-BD93-03664997C932}" srcOrd="0" destOrd="0" presId="urn:microsoft.com/office/officeart/2018/5/layout/IconCircleLabelList"/>
    <dgm:cxn modelId="{1496FC70-DB8B-48D4-98DE-DD2856E389EE}" type="presOf" srcId="{1C383F32-22E8-4F62-A3E0-BDC3D5F48992}" destId="{1AEDC777-00B3-41D7-9AE1-23D741E941C3}" srcOrd="0" destOrd="0" presId="urn:microsoft.com/office/officeart/2018/5/layout/IconCircleLabelList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355227E3-55E0-4343-BC8D-FC0EB1694F48}" type="presOf" srcId="{40FC4FFE-8987-4A26-B7F4-8A516F18ADAE}" destId="{127117FB-F8A7-4A20-A8A7-EC686DDC76D0}" srcOrd="0" destOrd="0" presId="urn:microsoft.com/office/officeart/2018/5/layout/IconCircleLabelList"/>
    <dgm:cxn modelId="{555498CB-3ED1-404E-A25F-EB243EFC5FB1}" type="presParOf" srcId="{50B3CE7C-E10B-4E23-BD93-03664997C932}" destId="{DE9CE479-E4AE-4283-AEF1-10C1535B4324}" srcOrd="0" destOrd="0" presId="urn:microsoft.com/office/officeart/2018/5/layout/IconCircleLabelList"/>
    <dgm:cxn modelId="{11F12D49-CD08-4D50-BD13-3ECBC3A476A4}" type="presParOf" srcId="{DE9CE479-E4AE-4283-AEF1-10C1535B4324}" destId="{B59FCF02-CAD2-4D6F-9542-AD86711168CA}" srcOrd="0" destOrd="0" presId="urn:microsoft.com/office/officeart/2018/5/layout/IconCircleLabelList"/>
    <dgm:cxn modelId="{F443A659-540B-487B-97F9-49219CF60D6B}" type="presParOf" srcId="{DE9CE479-E4AE-4283-AEF1-10C1535B4324}" destId="{7C175B98-93F4-4D7C-BB95-1514AB879CD5}" srcOrd="1" destOrd="0" presId="urn:microsoft.com/office/officeart/2018/5/layout/IconCircleLabelList"/>
    <dgm:cxn modelId="{A503D7AB-7D64-4163-93B5-1CEEDAE81823}" type="presParOf" srcId="{DE9CE479-E4AE-4283-AEF1-10C1535B4324}" destId="{677A3090-5F01-43FD-9FA6-C0420AD80FD6}" srcOrd="2" destOrd="0" presId="urn:microsoft.com/office/officeart/2018/5/layout/IconCircleLabelList"/>
    <dgm:cxn modelId="{780188ED-7DCE-45BB-B6AF-91BE48969612}" type="presParOf" srcId="{DE9CE479-E4AE-4283-AEF1-10C1535B4324}" destId="{127117FB-F8A7-4A20-A8A7-EC686DDC76D0}" srcOrd="3" destOrd="0" presId="urn:microsoft.com/office/officeart/2018/5/layout/IconCircleLabelList"/>
    <dgm:cxn modelId="{155719F8-A89B-4E96-BC49-C48BC717F480}" type="presParOf" srcId="{50B3CE7C-E10B-4E23-BD93-03664997C932}" destId="{FD1EED9C-83D3-41AD-A09B-D3B36354168F}" srcOrd="1" destOrd="0" presId="urn:microsoft.com/office/officeart/2018/5/layout/IconCircleLabelList"/>
    <dgm:cxn modelId="{2772E199-56B0-4310-A55E-67D00CA3E59E}" type="presParOf" srcId="{50B3CE7C-E10B-4E23-BD93-03664997C932}" destId="{C998AB0A-577D-44AA-A068-F634DDE7BD47}" srcOrd="2" destOrd="0" presId="urn:microsoft.com/office/officeart/2018/5/layout/IconCircleLabelList"/>
    <dgm:cxn modelId="{4E351D18-D97F-4B92-A608-2E9600B91C28}" type="presParOf" srcId="{C998AB0A-577D-44AA-A068-F634DDE7BD47}" destId="{BCD8CDD9-0C56-4401-ADB1-8B48DAB2C96F}" srcOrd="0" destOrd="0" presId="urn:microsoft.com/office/officeart/2018/5/layout/IconCircleLabelList"/>
    <dgm:cxn modelId="{B3DC724C-4569-4E9D-BD5A-49E4CD991FD0}" type="presParOf" srcId="{C998AB0A-577D-44AA-A068-F634DDE7BD47}" destId="{DB4CA7C4-FCA1-4127-B20A-2A5C031A3CF4}" srcOrd="1" destOrd="0" presId="urn:microsoft.com/office/officeart/2018/5/layout/IconCircleLabelList"/>
    <dgm:cxn modelId="{AD1AB552-CCE0-4911-BB9E-5D4A60B21F4F}" type="presParOf" srcId="{C998AB0A-577D-44AA-A068-F634DDE7BD47}" destId="{9B0C8FBF-0BDD-48A5-967E-F3FE71659F6A}" srcOrd="2" destOrd="0" presId="urn:microsoft.com/office/officeart/2018/5/layout/IconCircleLabelList"/>
    <dgm:cxn modelId="{8558F796-2D01-40FE-A21A-7530EEBC3BC3}" type="presParOf" srcId="{C998AB0A-577D-44AA-A068-F634DDE7BD47}" destId="{7E6FE37A-5DB0-4899-9FCB-0CE39BC185F8}" srcOrd="3" destOrd="0" presId="urn:microsoft.com/office/officeart/2018/5/layout/IconCircleLabelList"/>
    <dgm:cxn modelId="{1532E2BE-82E9-40A4-A6F7-40B60FC879AE}" type="presParOf" srcId="{50B3CE7C-E10B-4E23-BD93-03664997C932}" destId="{5A266296-0042-402F-92EF-D59AB148E92E}" srcOrd="3" destOrd="0" presId="urn:microsoft.com/office/officeart/2018/5/layout/IconCircleLabelList"/>
    <dgm:cxn modelId="{3A7F4DB9-1469-4F58-B633-24B7EEE084D1}" type="presParOf" srcId="{50B3CE7C-E10B-4E23-BD93-03664997C932}" destId="{ECFA770B-DE2C-4683-A038-58D0FE44BC27}" srcOrd="4" destOrd="0" presId="urn:microsoft.com/office/officeart/2018/5/layout/IconCircleLabelList"/>
    <dgm:cxn modelId="{91311827-CDAC-4BA8-B4A3-117AFD1CEE2D}" type="presParOf" srcId="{ECFA770B-DE2C-4683-A038-58D0FE44BC27}" destId="{FF93E135-77D6-48A0-8871-9BC93D705D06}" srcOrd="0" destOrd="0" presId="urn:microsoft.com/office/officeart/2018/5/layout/IconCircleLabelList"/>
    <dgm:cxn modelId="{83B7CA40-11B7-4507-8422-A40F02D469B2}" type="presParOf" srcId="{ECFA770B-DE2C-4683-A038-58D0FE44BC27}" destId="{39509775-983E-4110-B989-EE2CD6514BE0}" srcOrd="1" destOrd="0" presId="urn:microsoft.com/office/officeart/2018/5/layout/IconCircleLabelList"/>
    <dgm:cxn modelId="{A44BB251-01EB-4DEF-A28C-6D495183E4DC}" type="presParOf" srcId="{ECFA770B-DE2C-4683-A038-58D0FE44BC27}" destId="{493B43B2-705C-4AE5-8A77-D8DEEDA1B5CF}" srcOrd="2" destOrd="0" presId="urn:microsoft.com/office/officeart/2018/5/layout/IconCircleLabelList"/>
    <dgm:cxn modelId="{1EFA52DF-3C80-4DAA-BED6-AFE2F81796B2}" type="presParOf" srcId="{ECFA770B-DE2C-4683-A038-58D0FE44BC27}" destId="{1AEDC777-00B3-41D7-9AE1-23D741E941C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9FCF02-CAD2-4D6F-9542-AD86711168CA}">
      <dsp:nvSpPr>
        <dsp:cNvPr id="0" name=""/>
        <dsp:cNvSpPr/>
      </dsp:nvSpPr>
      <dsp:spPr>
        <a:xfrm>
          <a:off x="616949" y="310305"/>
          <a:ext cx="1818562" cy="181856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175B98-93F4-4D7C-BB95-1514AB879CD5}">
      <dsp:nvSpPr>
        <dsp:cNvPr id="0" name=""/>
        <dsp:cNvSpPr/>
      </dsp:nvSpPr>
      <dsp:spPr>
        <a:xfrm>
          <a:off x="1004512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7117FB-F8A7-4A20-A8A7-EC686DDC76D0}">
      <dsp:nvSpPr>
        <dsp:cNvPr id="0" name=""/>
        <dsp:cNvSpPr/>
      </dsp:nvSpPr>
      <dsp:spPr>
        <a:xfrm>
          <a:off x="35606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Lorem ipsum dolor sit amet, consectetuer adipiscing elit. </a:t>
          </a:r>
        </a:p>
      </dsp:txBody>
      <dsp:txXfrm>
        <a:off x="35606" y="2695306"/>
        <a:ext cx="2981250" cy="720000"/>
      </dsp:txXfrm>
    </dsp:sp>
    <dsp:sp modelId="{BCD8CDD9-0C56-4401-ADB1-8B48DAB2C96F}">
      <dsp:nvSpPr>
        <dsp:cNvPr id="0" name=""/>
        <dsp:cNvSpPr/>
      </dsp:nvSpPr>
      <dsp:spPr>
        <a:xfrm>
          <a:off x="4119918" y="310305"/>
          <a:ext cx="1818562" cy="181856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4CA7C4-FCA1-4127-B20A-2A5C031A3CF4}">
      <dsp:nvSpPr>
        <dsp:cNvPr id="0" name=""/>
        <dsp:cNvSpPr/>
      </dsp:nvSpPr>
      <dsp:spPr>
        <a:xfrm>
          <a:off x="4507481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FE37A-5DB0-4899-9FCB-0CE39BC185F8}">
      <dsp:nvSpPr>
        <dsp:cNvPr id="0" name=""/>
        <dsp:cNvSpPr/>
      </dsp:nvSpPr>
      <dsp:spPr>
        <a:xfrm>
          <a:off x="3538574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Nunc viverra imperdiet enim. Fusce est. Vivamus a tellus.</a:t>
          </a:r>
        </a:p>
      </dsp:txBody>
      <dsp:txXfrm>
        <a:off x="3538574" y="2695306"/>
        <a:ext cx="2981250" cy="720000"/>
      </dsp:txXfrm>
    </dsp:sp>
    <dsp:sp modelId="{FF93E135-77D6-48A0-8871-9BC93D705D06}">
      <dsp:nvSpPr>
        <dsp:cNvPr id="0" name=""/>
        <dsp:cNvSpPr/>
      </dsp:nvSpPr>
      <dsp:spPr>
        <a:xfrm>
          <a:off x="7622887" y="310305"/>
          <a:ext cx="1818562" cy="181856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509775-983E-4110-B989-EE2CD6514BE0}">
      <dsp:nvSpPr>
        <dsp:cNvPr id="0" name=""/>
        <dsp:cNvSpPr/>
      </dsp:nvSpPr>
      <dsp:spPr>
        <a:xfrm>
          <a:off x="8010450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EDC777-00B3-41D7-9AE1-23D741E941C3}">
      <dsp:nvSpPr>
        <dsp:cNvPr id="0" name=""/>
        <dsp:cNvSpPr/>
      </dsp:nvSpPr>
      <dsp:spPr>
        <a:xfrm>
          <a:off x="7041543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Pellentesque habitant morbi tristique senectus et netus.</a:t>
          </a:r>
        </a:p>
      </dsp:txBody>
      <dsp:txXfrm>
        <a:off x="7041543" y="2695306"/>
        <a:ext cx="2981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11/21/2021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11/21/2021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11/21/2021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11/21/2021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11/21/2021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11/21/2021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11/21/2021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11/21/2021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11/21/2021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11/21/2021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8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7.xml"/><Relationship Id="rId4" Type="http://schemas.openxmlformats.org/officeDocument/2006/relationships/chart" Target="../charts/char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16.xml"/><Relationship Id="rId4" Type="http://schemas.openxmlformats.org/officeDocument/2006/relationships/chart" Target="../charts/char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8.xml"/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20.xml"/><Relationship Id="rId4" Type="http://schemas.openxmlformats.org/officeDocument/2006/relationships/chart" Target="../charts/chart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23.xml"/><Relationship Id="rId4" Type="http://schemas.openxmlformats.org/officeDocument/2006/relationships/chart" Target="../charts/chart2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hart" Target="../charts/chart24.xml"/><Relationship Id="rId1" Type="http://schemas.openxmlformats.org/officeDocument/2006/relationships/slideLayout" Target="../slideLayouts/slideLayout7.xml"/><Relationship Id="rId6" Type="http://schemas.openxmlformats.org/officeDocument/2006/relationships/chart" Target="../charts/chart27.xml"/><Relationship Id="rId5" Type="http://schemas.openxmlformats.org/officeDocument/2006/relationships/chart" Target="../charts/chart26.xml"/><Relationship Id="rId4" Type="http://schemas.openxmlformats.org/officeDocument/2006/relationships/chart" Target="../charts/char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7583308-A3AF-4789-91CB-19F55812FA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2165" y="407032"/>
            <a:ext cx="1588503" cy="166301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AAEBD50-676C-4310-849D-413092BE9A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848" y="2325949"/>
            <a:ext cx="6001304" cy="4074851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68D971-B8EC-456A-9118-08292B5E59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8550" y="2476500"/>
            <a:ext cx="4467225" cy="39243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76F5A73-00F7-4136-8D8A-FC63182628CE}"/>
              </a:ext>
            </a:extLst>
          </p:cNvPr>
          <p:cNvSpPr txBox="1"/>
          <p:nvPr/>
        </p:nvSpPr>
        <p:spPr>
          <a:xfrm>
            <a:off x="1404890" y="776007"/>
            <a:ext cx="6094520" cy="15536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3600" dirty="0">
                <a:solidFill>
                  <a:srgbClr val="202124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Indian Premier League </a:t>
            </a:r>
            <a:r>
              <a:rPr lang="en-IN" sz="3600" b="1" kern="150" dirty="0">
                <a:effectLst/>
                <a:latin typeface="Arial Black" panose="020B0A04020102020204" pitchFamily="34" charset="0"/>
                <a:ea typeface="Noto Sans CJK SC"/>
                <a:cs typeface="Lohit Devanagari"/>
              </a:rPr>
              <a:t>from 2008-2020</a:t>
            </a:r>
            <a:endParaRPr lang="en-IN" sz="3600" kern="150" dirty="0">
              <a:effectLst/>
              <a:latin typeface="Arial Black" panose="020B0A04020102020204" pitchFamily="34" charset="0"/>
              <a:ea typeface="Noto Sans CJK SC"/>
              <a:cs typeface="Lohit Devanagari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IN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28793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8528170-B2E9-4F64-94CD-E6C86D896C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939" y="404634"/>
            <a:ext cx="4836735" cy="3110091"/>
          </a:xfrm>
          <a:prstGeom prst="rect">
            <a:avLst/>
          </a:prstGeom>
        </p:spPr>
      </p:pic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D015439D-4194-494E-B0B3-E2048DBE495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8167374"/>
              </p:ext>
            </p:extLst>
          </p:nvPr>
        </p:nvGraphicFramePr>
        <p:xfrm>
          <a:off x="5751786" y="566153"/>
          <a:ext cx="4373290" cy="29485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6484282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7DD2E9A-441F-4DF8-909C-8EFBFA3606CB}"/>
              </a:ext>
            </a:extLst>
          </p:cNvPr>
          <p:cNvSpPr txBox="1"/>
          <p:nvPr/>
        </p:nvSpPr>
        <p:spPr>
          <a:xfrm>
            <a:off x="638175" y="590550"/>
            <a:ext cx="8924925" cy="37610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With the analysis of the data there is a lot of information as follows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24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2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IN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Mumbai Indians Has played most of the Matches 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IN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Mumbai Indians has Won most of the Matches 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IN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Venue Eden Gardens hosted  of the Matches were Played &amp; was the luckiest ground for most of the teams.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IN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AB de Villiers was Awarded as Most Of the Match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IN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Virat Kohli is the Leading Runs Scorer across the season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86733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Title Lorem Ipsum </a:t>
            </a:r>
          </a:p>
        </p:txBody>
      </p:sp>
      <p:graphicFrame>
        <p:nvGraphicFramePr>
          <p:cNvPr id="5" name="Content Placeholder 2" descr="SmartArt graphic">
            <a:extLst>
              <a:ext uri="{FF2B5EF4-FFF2-40B4-BE49-F238E27FC236}">
                <a16:creationId xmlns:a16="http://schemas.microsoft.com/office/drawing/2014/main" id="{91DB1382-7276-49FA-9632-38D558F457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7019551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DEE1B26C-2883-44DC-B309-4EAE872600A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61620426"/>
              </p:ext>
            </p:extLst>
          </p:nvPr>
        </p:nvGraphicFramePr>
        <p:xfrm>
          <a:off x="420311" y="350460"/>
          <a:ext cx="11351377" cy="29788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DFAEDA12-9425-46AF-BB47-5D96F12E751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63743979"/>
              </p:ext>
            </p:extLst>
          </p:nvPr>
        </p:nvGraphicFramePr>
        <p:xfrm>
          <a:off x="420311" y="3429000"/>
          <a:ext cx="5048334" cy="27991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2931321F-0FEF-4A32-8C93-04A979E28F0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51028599"/>
              </p:ext>
            </p:extLst>
          </p:nvPr>
        </p:nvGraphicFramePr>
        <p:xfrm>
          <a:off x="6599670" y="3429000"/>
          <a:ext cx="4798656" cy="28841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802474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762C33E5-BF52-437E-B0C7-CBAEAEE3426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9135097"/>
              </p:ext>
            </p:extLst>
          </p:nvPr>
        </p:nvGraphicFramePr>
        <p:xfrm>
          <a:off x="387123" y="428196"/>
          <a:ext cx="4486718" cy="27677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09CC8996-2A1B-4B9E-8662-6C44519E45A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52306414"/>
              </p:ext>
            </p:extLst>
          </p:nvPr>
        </p:nvGraphicFramePr>
        <p:xfrm>
          <a:off x="5218591" y="468839"/>
          <a:ext cx="5849460" cy="26864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3A5CF7A1-D382-49D8-8E9E-A35412318A5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60567783"/>
              </p:ext>
            </p:extLst>
          </p:nvPr>
        </p:nvGraphicFramePr>
        <p:xfrm>
          <a:off x="387123" y="3278496"/>
          <a:ext cx="4937352" cy="31106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12595260-196F-41EB-AE84-059F7F4EB1F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78679627"/>
              </p:ext>
            </p:extLst>
          </p:nvPr>
        </p:nvGraphicFramePr>
        <p:xfrm>
          <a:off x="5429250" y="3278495"/>
          <a:ext cx="6000750" cy="31106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791832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639B3AF4-74D9-4B1E-8F12-FBAA62475FB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09977143"/>
              </p:ext>
            </p:extLst>
          </p:nvPr>
        </p:nvGraphicFramePr>
        <p:xfrm>
          <a:off x="438652" y="403058"/>
          <a:ext cx="5795210" cy="31688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2AAE2308-2542-4F42-81F8-E207C25D662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21306907"/>
              </p:ext>
            </p:extLst>
          </p:nvPr>
        </p:nvGraphicFramePr>
        <p:xfrm>
          <a:off x="6448423" y="571500"/>
          <a:ext cx="5304924" cy="57435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27D8B83F-4149-4544-960B-1221A33A1F1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14038025"/>
              </p:ext>
            </p:extLst>
          </p:nvPr>
        </p:nvGraphicFramePr>
        <p:xfrm>
          <a:off x="438652" y="3705476"/>
          <a:ext cx="5795211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533949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62D859C7-C12D-4191-BB71-732D88017AF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56359943"/>
              </p:ext>
            </p:extLst>
          </p:nvPr>
        </p:nvGraphicFramePr>
        <p:xfrm>
          <a:off x="427789" y="361950"/>
          <a:ext cx="11430836" cy="32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C6C9A566-1057-416E-9EAD-522B7893A8A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74821219"/>
              </p:ext>
            </p:extLst>
          </p:nvPr>
        </p:nvGraphicFramePr>
        <p:xfrm>
          <a:off x="427789" y="3741833"/>
          <a:ext cx="4548314" cy="27542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091076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E8A30AA9-577C-4F63-B9B2-E7915AA8B94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1233640"/>
              </p:ext>
            </p:extLst>
          </p:nvPr>
        </p:nvGraphicFramePr>
        <p:xfrm>
          <a:off x="342900" y="327660"/>
          <a:ext cx="5372100" cy="25831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21068CB6-568C-4EAA-BB06-028503EEFC9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71282440"/>
              </p:ext>
            </p:extLst>
          </p:nvPr>
        </p:nvGraphicFramePr>
        <p:xfrm>
          <a:off x="5838825" y="381000"/>
          <a:ext cx="5410200" cy="2476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1C7DEA8A-A57B-46DD-9BD3-8124AFD9A34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09206717"/>
              </p:ext>
            </p:extLst>
          </p:nvPr>
        </p:nvGraphicFramePr>
        <p:xfrm>
          <a:off x="609600" y="3019424"/>
          <a:ext cx="4667250" cy="32861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518E7FBF-A5D1-4499-9AB5-0101C252170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60355500"/>
              </p:ext>
            </p:extLst>
          </p:nvPr>
        </p:nvGraphicFramePr>
        <p:xfrm>
          <a:off x="5838825" y="3143250"/>
          <a:ext cx="5257800" cy="3086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64051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92D26E60-4F32-4C4E-A804-587BF125F3B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07651116"/>
              </p:ext>
            </p:extLst>
          </p:nvPr>
        </p:nvGraphicFramePr>
        <p:xfrm>
          <a:off x="733425" y="50482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EEEAD1D2-0495-4EB2-9B71-BF9C6E6156B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78438093"/>
              </p:ext>
            </p:extLst>
          </p:nvPr>
        </p:nvGraphicFramePr>
        <p:xfrm>
          <a:off x="5715000" y="428625"/>
          <a:ext cx="5514976" cy="30003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CA410BFA-AB50-451C-B79B-C1ED15B6BFD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06216505"/>
              </p:ext>
            </p:extLst>
          </p:nvPr>
        </p:nvGraphicFramePr>
        <p:xfrm>
          <a:off x="733425" y="34290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065AA77F-C7D8-4398-96BF-91FC4DA64D3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63821652"/>
              </p:ext>
            </p:extLst>
          </p:nvPr>
        </p:nvGraphicFramePr>
        <p:xfrm>
          <a:off x="6153150" y="3429000"/>
          <a:ext cx="4791075" cy="30003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845762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BE41776-A8A7-47F9-9517-AA77710D0B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524" y="450423"/>
            <a:ext cx="5796555" cy="2597577"/>
          </a:xfrm>
          <a:prstGeom prst="rect">
            <a:avLst/>
          </a:prstGeom>
        </p:spPr>
      </p:pic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55547F75-C8CE-48F1-B00E-B512EB5F00F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42648476"/>
              </p:ext>
            </p:extLst>
          </p:nvPr>
        </p:nvGraphicFramePr>
        <p:xfrm>
          <a:off x="6429298" y="450423"/>
          <a:ext cx="4648278" cy="26833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1A05642A-9F55-49B8-ADA2-87C6F269A41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7941533"/>
              </p:ext>
            </p:extLst>
          </p:nvPr>
        </p:nvGraphicFramePr>
        <p:xfrm>
          <a:off x="710978" y="3242516"/>
          <a:ext cx="4578794" cy="27542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B88654BD-4705-4B8F-88A8-DE3C1967605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93506954"/>
              </p:ext>
            </p:extLst>
          </p:nvPr>
        </p:nvGraphicFramePr>
        <p:xfrm>
          <a:off x="6257079" y="3429000"/>
          <a:ext cx="4586997" cy="27542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0376400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9F24CBA2-1CF0-4772-9812-1A9B6EDA591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76308736"/>
              </p:ext>
            </p:extLst>
          </p:nvPr>
        </p:nvGraphicFramePr>
        <p:xfrm>
          <a:off x="488938" y="433441"/>
          <a:ext cx="4454537" cy="31289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D8F7734A-DB0D-4A1E-8ECC-560AD47557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3477" y="433441"/>
            <a:ext cx="6813300" cy="3128909"/>
          </a:xfrm>
          <a:prstGeom prst="rect">
            <a:avLst/>
          </a:prstGeom>
        </p:spPr>
      </p:pic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38E857BD-6066-41F0-BDC3-BFD923F1254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42818347"/>
              </p:ext>
            </p:extLst>
          </p:nvPr>
        </p:nvGraphicFramePr>
        <p:xfrm>
          <a:off x="435223" y="3562350"/>
          <a:ext cx="3865151" cy="29051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D16EB432-C3AA-4472-A5AA-C23643E20A7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65086468"/>
              </p:ext>
            </p:extLst>
          </p:nvPr>
        </p:nvGraphicFramePr>
        <p:xfrm>
          <a:off x="4300374" y="3562350"/>
          <a:ext cx="3450192" cy="29955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BE53B8BD-34CE-48EC-AE4B-0430DEB1439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28568363"/>
              </p:ext>
            </p:extLst>
          </p:nvPr>
        </p:nvGraphicFramePr>
        <p:xfrm>
          <a:off x="7750566" y="3562350"/>
          <a:ext cx="3865151" cy="29955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26363354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{0D78BA2A-BCE3-41ED-BA53-74AAAB735E38}tf78438558_win32</Template>
  <TotalTime>60</TotalTime>
  <Words>296</Words>
  <Application>Microsoft Office PowerPoint</Application>
  <PresentationFormat>Widescreen</PresentationFormat>
  <Paragraphs>59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 Black</vt:lpstr>
      <vt:lpstr>Calibri</vt:lpstr>
      <vt:lpstr>Century Gothic</vt:lpstr>
      <vt:lpstr>Garamond</vt:lpstr>
      <vt:lpstr>Wingdings</vt:lpstr>
      <vt:lpstr>SavonVTI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Title Lorem Ipsum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nayanaswami@outlook.com</dc:creator>
  <cp:lastModifiedBy>nayanaswami@outlook.com</cp:lastModifiedBy>
  <cp:revision>2</cp:revision>
  <dcterms:created xsi:type="dcterms:W3CDTF">2021-11-21T14:22:37Z</dcterms:created>
  <dcterms:modified xsi:type="dcterms:W3CDTF">2021-11-21T15:23:16Z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