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2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ileema\Dropbox\My%20PC%20(DESKTOP-KK1PH7L)\Desktop\Data%20Science\Assignment%201%20Covid%20Case%20STud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STudy.xlsx]covid_19_india!PivotTable2</c:name>
    <c:fmtId val="1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covid_19_india!$X$2:$X$12</c:f>
              <c:strCache>
                <c:ptCount val="10"/>
                <c:pt idx="0">
                  <c:v>Andhra Pradesh</c:v>
                </c:pt>
                <c:pt idx="1">
                  <c:v>Chhattisgarh</c:v>
                </c:pt>
                <c:pt idx="2">
                  <c:v>Delhi</c:v>
                </c:pt>
                <c:pt idx="3">
                  <c:v>Karnataka</c:v>
                </c:pt>
                <c:pt idx="4">
                  <c:v>Kerala</c:v>
                </c:pt>
                <c:pt idx="5">
                  <c:v>Maharashtra</c:v>
                </c:pt>
                <c:pt idx="6">
                  <c:v>Rajasthan</c:v>
                </c:pt>
                <c:pt idx="7">
                  <c:v>Tamil Nadu</c:v>
                </c:pt>
                <c:pt idx="8">
                  <c:v>Uttar Pradesh</c:v>
                </c:pt>
                <c:pt idx="9">
                  <c:v>West Bengal</c:v>
                </c:pt>
              </c:strCache>
            </c:strRef>
          </c:cat>
          <c:val>
            <c:numRef>
              <c:f>covid_19_india!$Y$2:$Y$12</c:f>
              <c:numCache>
                <c:formatCode>General</c:formatCode>
                <c:ptCount val="10"/>
                <c:pt idx="0">
                  <c:v>374631235</c:v>
                </c:pt>
                <c:pt idx="1">
                  <c:v>154749830</c:v>
                </c:pt>
                <c:pt idx="2">
                  <c:v>274298085</c:v>
                </c:pt>
                <c:pt idx="3">
                  <c:v>462620921</c:v>
                </c:pt>
                <c:pt idx="4">
                  <c:v>427313974</c:v>
                </c:pt>
                <c:pt idx="5">
                  <c:v>1070657336</c:v>
                </c:pt>
                <c:pt idx="6">
                  <c:v>153785608</c:v>
                </c:pt>
                <c:pt idx="7">
                  <c:v>408786439</c:v>
                </c:pt>
                <c:pt idx="8">
                  <c:v>297247727</c:v>
                </c:pt>
                <c:pt idx="9">
                  <c:v>249317376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66-413C-A060-38E66A6ED7C9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0329336"/>
        <c:axId val="590330616"/>
      </c:barChart>
      <c:catAx>
        <c:axId val="5903293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Top 10 States with Highest num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30616"/>
        <c:crosses val="autoZero"/>
        <c:auto val="1"/>
        <c:lblAlgn val="ctr"/>
        <c:lblOffset val="100"/>
        <c:noMultiLvlLbl val="0"/>
      </c:catAx>
      <c:valAx>
        <c:axId val="590330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 of CAses Confirmed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29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 Bottom States with lowest Death %</a:t>
            </a:r>
          </a:p>
        </c:rich>
      </c:tx>
      <c:layout>
        <c:manualLayout>
          <c:xMode val="edge"/>
          <c:yMode val="edge"/>
          <c:x val="0.18289566929133858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covid_19_india!$Y$104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covid_19_india!$X$105:$X$115</c:f>
              <c:strCache>
                <c:ptCount val="10"/>
                <c:pt idx="0">
                  <c:v>Unassigned</c:v>
                </c:pt>
                <c:pt idx="1">
                  <c:v>Cases being reassigned to states</c:v>
                </c:pt>
                <c:pt idx="2">
                  <c:v>Dadra and Nagar Haveli and Daman and Diu</c:v>
                </c:pt>
                <c:pt idx="3">
                  <c:v>Lakshadweep</c:v>
                </c:pt>
                <c:pt idx="4">
                  <c:v>Mizoram</c:v>
                </c:pt>
                <c:pt idx="5">
                  <c:v>Arunachal Pradesh</c:v>
                </c:pt>
                <c:pt idx="6">
                  <c:v>Andaman and Nicobar Islands</c:v>
                </c:pt>
                <c:pt idx="7">
                  <c:v>Ladakh</c:v>
                </c:pt>
                <c:pt idx="8">
                  <c:v>Sikkim</c:v>
                </c:pt>
                <c:pt idx="9">
                  <c:v>Nagaland</c:v>
                </c:pt>
              </c:strCache>
            </c:strRef>
          </c:cat>
          <c:val>
            <c:numRef>
              <c:f>covid_19_india!$Y$105:$Y$115</c:f>
              <c:numCache>
                <c:formatCode>0.00%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4.6830176491821345E-3</c:v>
                </c:pt>
                <c:pt idx="3">
                  <c:v>1.6419058836939796E-2</c:v>
                </c:pt>
                <c:pt idx="4">
                  <c:v>3.956817447802876E-2</c:v>
                </c:pt>
                <c:pt idx="5">
                  <c:v>0.11705644318635181</c:v>
                </c:pt>
                <c:pt idx="6">
                  <c:v>0.12336854304006688</c:v>
                </c:pt>
                <c:pt idx="7">
                  <c:v>0.20869825407982978</c:v>
                </c:pt>
                <c:pt idx="8">
                  <c:v>0.23739479833577143</c:v>
                </c:pt>
                <c:pt idx="9">
                  <c:v>0.25281171039382944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B4-4C47-892D-16656F1AA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11359248"/>
        <c:axId val="911363408"/>
      </c:barChart>
      <c:catAx>
        <c:axId val="91135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363408"/>
        <c:crosses val="autoZero"/>
        <c:auto val="1"/>
        <c:lblAlgn val="ctr"/>
        <c:lblOffset val="100"/>
        <c:noMultiLvlLbl val="0"/>
      </c:catAx>
      <c:valAx>
        <c:axId val="91136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35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STudy.xlsx]StatewiseTestingDetails!PivotTable16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States with Highest Negative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StatewiseTestingDetails!$Q$33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StatewiseTestingDetails!$P$34:$P$44</c:f>
              <c:strCache>
                <c:ptCount val="10"/>
                <c:pt idx="0">
                  <c:v>Andhra Pradesh</c:v>
                </c:pt>
                <c:pt idx="1">
                  <c:v>Jharkhand</c:v>
                </c:pt>
                <c:pt idx="2">
                  <c:v>Jammu and Kashmir</c:v>
                </c:pt>
                <c:pt idx="3">
                  <c:v>Madhya Pradesh</c:v>
                </c:pt>
                <c:pt idx="4">
                  <c:v>Uttarakhand</c:v>
                </c:pt>
                <c:pt idx="5">
                  <c:v>Haryana</c:v>
                </c:pt>
                <c:pt idx="6">
                  <c:v>Rajasthan</c:v>
                </c:pt>
                <c:pt idx="7">
                  <c:v>Maharashtra</c:v>
                </c:pt>
                <c:pt idx="8">
                  <c:v>Himachal Pradesh</c:v>
                </c:pt>
                <c:pt idx="9">
                  <c:v>Tripura</c:v>
                </c:pt>
              </c:strCache>
            </c:strRef>
          </c:cat>
          <c:val>
            <c:numRef>
              <c:f>StatewiseTestingDetails!$Q$34:$Q$44</c:f>
              <c:numCache>
                <c:formatCode>General</c:formatCode>
                <c:ptCount val="10"/>
                <c:pt idx="0">
                  <c:v>3325546267</c:v>
                </c:pt>
                <c:pt idx="1">
                  <c:v>1593489409</c:v>
                </c:pt>
                <c:pt idx="2">
                  <c:v>1591716108</c:v>
                </c:pt>
                <c:pt idx="3">
                  <c:v>1211881437</c:v>
                </c:pt>
                <c:pt idx="4">
                  <c:v>715848996</c:v>
                </c:pt>
                <c:pt idx="5">
                  <c:v>712426421</c:v>
                </c:pt>
                <c:pt idx="6">
                  <c:v>535500271</c:v>
                </c:pt>
                <c:pt idx="7">
                  <c:v>383680847</c:v>
                </c:pt>
                <c:pt idx="8">
                  <c:v>306291739</c:v>
                </c:pt>
                <c:pt idx="9">
                  <c:v>183907117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35-459D-9B51-97E7869D0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6255288"/>
        <c:axId val="946255608"/>
      </c:barChart>
      <c:catAx>
        <c:axId val="946255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255608"/>
        <c:crosses val="autoZero"/>
        <c:auto val="1"/>
        <c:lblAlgn val="ctr"/>
        <c:lblOffset val="100"/>
        <c:noMultiLvlLbl val="0"/>
      </c:catAx>
      <c:valAx>
        <c:axId val="94625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255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STudy.xlsx]StatewiseTestingDetails!PivotTable17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 States with Lowest Negative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StatewiseTestingDetails!$Q$47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StatewiseTestingDetails!$P$48:$P$58</c:f>
              <c:strCache>
                <c:ptCount val="10"/>
                <c:pt idx="0">
                  <c:v>Manipur</c:v>
                </c:pt>
                <c:pt idx="1">
                  <c:v>Mizoram</c:v>
                </c:pt>
                <c:pt idx="2">
                  <c:v>Lakshadweep</c:v>
                </c:pt>
                <c:pt idx="3">
                  <c:v>West Bengal</c:v>
                </c:pt>
                <c:pt idx="4">
                  <c:v>Andaman and Nicobar Islands</c:v>
                </c:pt>
                <c:pt idx="5">
                  <c:v>Bihar</c:v>
                </c:pt>
                <c:pt idx="6">
                  <c:v>Odisha</c:v>
                </c:pt>
                <c:pt idx="7">
                  <c:v>Nagaland</c:v>
                </c:pt>
                <c:pt idx="8">
                  <c:v>Goa</c:v>
                </c:pt>
                <c:pt idx="9">
                  <c:v>Sikkim</c:v>
                </c:pt>
              </c:strCache>
            </c:strRef>
          </c:cat>
          <c:val>
            <c:numRef>
              <c:f>StatewiseTestingDetails!$Q$48:$Q$58</c:f>
              <c:numCache>
                <c:formatCode>General</c:formatCode>
                <c:ptCount val="10"/>
                <c:pt idx="1">
                  <c:v>0</c:v>
                </c:pt>
                <c:pt idx="3">
                  <c:v>568</c:v>
                </c:pt>
                <c:pt idx="4">
                  <c:v>1210</c:v>
                </c:pt>
                <c:pt idx="5">
                  <c:v>2299</c:v>
                </c:pt>
                <c:pt idx="6">
                  <c:v>64160</c:v>
                </c:pt>
                <c:pt idx="7">
                  <c:v>109169</c:v>
                </c:pt>
                <c:pt idx="8">
                  <c:v>115631</c:v>
                </c:pt>
                <c:pt idx="9">
                  <c:v>438779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BB-4423-A995-79B3FAF0E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6258808"/>
        <c:axId val="946261048"/>
      </c:barChart>
      <c:catAx>
        <c:axId val="94625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261048"/>
        <c:crosses val="autoZero"/>
        <c:auto val="1"/>
        <c:lblAlgn val="ctr"/>
        <c:lblOffset val="100"/>
        <c:noMultiLvlLbl val="0"/>
      </c:catAx>
      <c:valAx>
        <c:axId val="946261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25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STudy.xlsx]StatewiseTestingDetails!PivotTable18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states with highest positive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StatewiseTestingDetails!$Q$62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StatewiseTestingDetails!$P$63:$P$73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Jharkhand</c:v>
                </c:pt>
                <c:pt idx="3">
                  <c:v>Tamil Nadu</c:v>
                </c:pt>
                <c:pt idx="4">
                  <c:v>Tripura</c:v>
                </c:pt>
                <c:pt idx="5">
                  <c:v>Gujarat</c:v>
                </c:pt>
                <c:pt idx="6">
                  <c:v>Delhi</c:v>
                </c:pt>
                <c:pt idx="7">
                  <c:v>Puducherry</c:v>
                </c:pt>
                <c:pt idx="8">
                  <c:v>Karnataka</c:v>
                </c:pt>
                <c:pt idx="9">
                  <c:v>Andhra Pradesh</c:v>
                </c:pt>
              </c:strCache>
            </c:strRef>
          </c:cat>
          <c:val>
            <c:numRef>
              <c:f>StatewiseTestingDetails!$Q$63:$Q$73</c:f>
              <c:numCache>
                <c:formatCode>General</c:formatCode>
                <c:ptCount val="10"/>
                <c:pt idx="0">
                  <c:v>96901583</c:v>
                </c:pt>
                <c:pt idx="1">
                  <c:v>79723175</c:v>
                </c:pt>
                <c:pt idx="2">
                  <c:v>46499325</c:v>
                </c:pt>
                <c:pt idx="3">
                  <c:v>12772604</c:v>
                </c:pt>
                <c:pt idx="4">
                  <c:v>10061637</c:v>
                </c:pt>
                <c:pt idx="5">
                  <c:v>8009517</c:v>
                </c:pt>
                <c:pt idx="6">
                  <c:v>6848173</c:v>
                </c:pt>
                <c:pt idx="7">
                  <c:v>6287323</c:v>
                </c:pt>
                <c:pt idx="8">
                  <c:v>4701197</c:v>
                </c:pt>
                <c:pt idx="9">
                  <c:v>3859260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38-46D5-BE90-63BD97108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06185360"/>
        <c:axId val="906186960"/>
      </c:barChart>
      <c:catAx>
        <c:axId val="906185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86960"/>
        <c:crosses val="autoZero"/>
        <c:auto val="1"/>
        <c:lblAlgn val="ctr"/>
        <c:lblOffset val="100"/>
        <c:noMultiLvlLbl val="0"/>
      </c:catAx>
      <c:valAx>
        <c:axId val="90618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85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STudy.xlsx]StatewiseTestingDetails!PivotTable19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States with Lowest Positive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StatewiseTestingDetails!$Q$78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StatewiseTestingDetails!$P$79:$P$89</c:f>
              <c:strCache>
                <c:ptCount val="10"/>
                <c:pt idx="0">
                  <c:v>Lakshadweep</c:v>
                </c:pt>
                <c:pt idx="1">
                  <c:v>Sikkim</c:v>
                </c:pt>
                <c:pt idx="2">
                  <c:v>Mizoram</c:v>
                </c:pt>
                <c:pt idx="3">
                  <c:v>Meghalaya</c:v>
                </c:pt>
                <c:pt idx="4">
                  <c:v>Arunachal Pradesh</c:v>
                </c:pt>
                <c:pt idx="5">
                  <c:v>Chandigarh</c:v>
                </c:pt>
                <c:pt idx="6">
                  <c:v>Ladakh</c:v>
                </c:pt>
                <c:pt idx="7">
                  <c:v>Nagaland</c:v>
                </c:pt>
                <c:pt idx="8">
                  <c:v>Manipur</c:v>
                </c:pt>
                <c:pt idx="9">
                  <c:v>Himachal Pradesh</c:v>
                </c:pt>
              </c:strCache>
            </c:strRef>
          </c:cat>
          <c:val>
            <c:numRef>
              <c:f>StatewiseTestingDetails!$Q$79:$Q$89</c:f>
              <c:numCache>
                <c:formatCode>General</c:formatCode>
                <c:ptCount val="10"/>
                <c:pt idx="1">
                  <c:v>17644</c:v>
                </c:pt>
                <c:pt idx="2">
                  <c:v>19785</c:v>
                </c:pt>
                <c:pt idx="3">
                  <c:v>33904</c:v>
                </c:pt>
                <c:pt idx="4">
                  <c:v>51245</c:v>
                </c:pt>
                <c:pt idx="5">
                  <c:v>59195</c:v>
                </c:pt>
                <c:pt idx="6">
                  <c:v>89027</c:v>
                </c:pt>
                <c:pt idx="7">
                  <c:v>90682</c:v>
                </c:pt>
                <c:pt idx="8">
                  <c:v>101501</c:v>
                </c:pt>
                <c:pt idx="9">
                  <c:v>119494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8-4948-818B-AC7AAA6B68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06185680"/>
        <c:axId val="906189520"/>
      </c:barChart>
      <c:catAx>
        <c:axId val="90618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89520"/>
        <c:crosses val="autoZero"/>
        <c:auto val="1"/>
        <c:lblAlgn val="ctr"/>
        <c:lblOffset val="100"/>
        <c:noMultiLvlLbl val="0"/>
      </c:catAx>
      <c:valAx>
        <c:axId val="90618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618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Ratio of Male vs Female vaccinated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1-F6D3-463D-BF9B-0C893F459D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3-F6D3-463D-BF9B-0C893F459D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0000"/>
                    </a:schemeClr>
                  </a:gs>
                  <a:gs pos="84000">
                    <a:schemeClr val="accent3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5-F6D3-463D-BF9B-0C893F459D5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0000"/>
                    </a:schemeClr>
                  </a:gs>
                  <a:gs pos="84000">
                    <a:schemeClr val="accent4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7-F6D3-463D-BF9B-0C893F459D57}"/>
              </c:ext>
            </c:extLst>
          </c:dPt>
          <c:dLbls>
            <c:dLbl>
              <c:idx val="0"/>
              <c:layout>
                <c:manualLayout>
                  <c:x val="0.20068788490479786"/>
                  <c:y val="6.4415967611891655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D3-463D-BF9B-0C893F459D57}"/>
                </c:ext>
              </c:extLst>
            </c:dLbl>
            <c:dLbl>
              <c:idx val="1"/>
              <c:layout>
                <c:manualLayout>
                  <c:x val="-0.20874103065883887"/>
                  <c:y val="8.560633352203523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D3-463D-BF9B-0C893F459D57}"/>
                </c:ext>
              </c:extLst>
            </c:dLbl>
            <c:dLbl>
              <c:idx val="3"/>
              <c:layout>
                <c:manualLayout>
                  <c:x val="3.5877364644487993E-2"/>
                  <c:y val="-2.279218774123822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6D3-463D-BF9B-0C893F459D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'Male as to Female vaccitd Ratio'!$F$2:$I$2</c:f>
              <c:strCache>
                <c:ptCount val="4"/>
                <c:pt idx="0">
                  <c:v>Total Num of Male Vaccinated</c:v>
                </c:pt>
                <c:pt idx="1">
                  <c:v>Total Num of Female Vaccinated</c:v>
                </c:pt>
                <c:pt idx="3">
                  <c:v>Ratio</c:v>
                </c:pt>
              </c:strCache>
            </c:strRef>
          </c:cat>
          <c:val>
            <c:numRef>
              <c:f>'Male as to Female vaccitd Ratio'!$F$3:$I$3</c:f>
              <c:numCache>
                <c:formatCode>General</c:formatCode>
                <c:ptCount val="4"/>
                <c:pt idx="0">
                  <c:v>18579894484</c:v>
                </c:pt>
                <c:pt idx="1">
                  <c:v>16340809968</c:v>
                </c:pt>
                <c:pt idx="3" formatCode="#\ ?/?">
                  <c:v>1.1370240838969898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D3-463D-BF9B-0C893F459D5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Covaxin vs Covishield Admistered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1-5BFF-49FA-B2CD-CB20C1A8D72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3-5BFF-49FA-B2CD-CB20C1A8D72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0000"/>
                    </a:schemeClr>
                  </a:gs>
                  <a:gs pos="84000">
                    <a:schemeClr val="accent3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5-5BFF-49FA-B2CD-CB20C1A8D7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'Covaxin and Covishield Vaccinat'!$F$21:$H$21</c:f>
              <c:strCache>
                <c:ptCount val="3"/>
                <c:pt idx="0">
                  <c:v>Total Covaxin Administered</c:v>
                </c:pt>
                <c:pt idx="1">
                  <c:v>Total CoviShield Administered</c:v>
                </c:pt>
                <c:pt idx="2">
                  <c:v>Ratio</c:v>
                </c:pt>
              </c:strCache>
            </c:strRef>
          </c:cat>
          <c:val>
            <c:numRef>
              <c:f>'Covaxin and Covishield Vaccinat'!$F$22:$H$22</c:f>
              <c:numCache>
                <c:formatCode>General</c:formatCode>
                <c:ptCount val="3"/>
                <c:pt idx="0">
                  <c:v>4408372879</c:v>
                </c:pt>
                <c:pt idx="1">
                  <c:v>36316339316</c:v>
                </c:pt>
                <c:pt idx="2" formatCode="#\ ?/?">
                  <c:v>0.1213881399400239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FF-49FA-B2CD-CB20C1A8D72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tint val="98000"/>
                            <a:lumMod val="110000"/>
                          </a:schemeClr>
                        </a:gs>
                        <a:gs pos="84000">
                          <a:schemeClr val="accent1">
                            <a:shade val="90000"/>
                            <a:lumMod val="8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88900" dist="38100" dir="504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>
                        <a:rot lat="0" lon="0" rev="1200000"/>
                      </a:lightRig>
                    </a:scene3d>
                    <a:sp3d>
                      <a:bevelT w="38100" h="508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08-5BFF-49FA-B2CD-CB20C1A8D72A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tint val="98000"/>
                            <a:lumMod val="110000"/>
                          </a:schemeClr>
                        </a:gs>
                        <a:gs pos="84000">
                          <a:schemeClr val="accent2">
                            <a:shade val="90000"/>
                            <a:lumMod val="8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88900" dist="38100" dir="504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>
                        <a:rot lat="0" lon="0" rev="1200000"/>
                      </a:lightRig>
                    </a:scene3d>
                    <a:sp3d>
                      <a:bevelT w="38100" h="508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0A-5BFF-49FA-B2CD-CB20C1A8D72A}"/>
                    </c:ext>
                  </c:extLst>
                </c:dPt>
                <c:dPt>
                  <c:idx val="2"/>
                  <c:bubble3D val="0"/>
                  <c:spPr>
                    <a:gradFill rotWithShape="1">
                      <a:gsLst>
                        <a:gs pos="0">
                          <a:schemeClr val="accent3">
                            <a:tint val="98000"/>
                            <a:lumMod val="110000"/>
                          </a:schemeClr>
                        </a:gs>
                        <a:gs pos="84000">
                          <a:schemeClr val="accent3">
                            <a:shade val="90000"/>
                            <a:lumMod val="8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88900" dist="38100" dir="5040000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threePt" dir="tl">
                        <a:rot lat="0" lon="0" rev="1200000"/>
                      </a:lightRig>
                    </a:scene3d>
                    <a:sp3d>
                      <a:bevelT w="38100" h="50800"/>
                    </a:sp3d>
                  </c:spPr>
                  <c:extLst>
                    <c:ext xmlns:c16="http://schemas.microsoft.com/office/drawing/2014/chart" uri="{C3380CC4-5D6E-409C-BE32-E72D297353CC}">
                      <c16:uniqueId val="{0000000C-5BFF-49FA-B2CD-CB20C1A8D72A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bestFi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lt1">
                            <a:lumMod val="95000"/>
                            <a:alpha val="54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'Covaxin and Covishield Vaccinat'!$F$21:$H$21</c15:sqref>
                        </c15:formulaRef>
                      </c:ext>
                    </c:extLst>
                    <c:strCache>
                      <c:ptCount val="3"/>
                      <c:pt idx="0">
                        <c:v>Total Covaxin Administered</c:v>
                      </c:pt>
                      <c:pt idx="1">
                        <c:v>Total CoviShield Administered</c:v>
                      </c:pt>
                      <c:pt idx="2">
                        <c:v>Ratio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'Covaxin and Covishield Vaccinat'!$F$23:$H$23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D-5BFF-49FA-B2CD-CB20C1A8D72A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Doses Administered VS Individuals vaccinated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0000"/>
                    </a:schemeClr>
                  </a:gs>
                  <a:gs pos="84000">
                    <a:schemeClr val="accent1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1-E4F6-49CB-B20E-06795D9BC5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0000"/>
                    </a:schemeClr>
                  </a:gs>
                  <a:gs pos="84000">
                    <a:schemeClr val="accent2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3-E4F6-49CB-B20E-06795D9BC52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0000"/>
                    </a:schemeClr>
                  </a:gs>
                  <a:gs pos="84000">
                    <a:schemeClr val="accent3">
                      <a:shade val="90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88900" dist="38100" dir="504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50800"/>
              </a:sp3d>
            </c:spPr>
            <c:extLst>
              <c:ext xmlns:c16="http://schemas.microsoft.com/office/drawing/2014/chart" uri="{C3380CC4-5D6E-409C-BE32-E72D297353CC}">
                <c16:uniqueId val="{00000005-E4F6-49CB-B20E-06795D9BC5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'Doses administered vs People Va'!$F$2:$H$2</c:f>
              <c:strCache>
                <c:ptCount val="3"/>
                <c:pt idx="0">
                  <c:v>Total Doses Administered</c:v>
                </c:pt>
                <c:pt idx="1">
                  <c:v>Total Individuals Vaccinated</c:v>
                </c:pt>
                <c:pt idx="2">
                  <c:v>Ratio</c:v>
                </c:pt>
              </c:strCache>
            </c:strRef>
          </c:cat>
          <c:val>
            <c:numRef>
              <c:f>'Doses administered vs People Va'!$F$3:$H$3</c:f>
              <c:numCache>
                <c:formatCode>General</c:formatCode>
                <c:ptCount val="3"/>
                <c:pt idx="0">
                  <c:v>40814304071</c:v>
                </c:pt>
                <c:pt idx="1">
                  <c:v>33503614338</c:v>
                </c:pt>
                <c:pt idx="2" formatCode="#\ ?/?">
                  <c:v>1.2182060018733016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F6-49CB-B20E-06795D9BC52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STudy.xlsx]covid_19_india!PivotTable3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covid_19_india!$Y$15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covid_19_india!$X$16:$X$26</c:f>
              <c:strCache>
                <c:ptCount val="10"/>
                <c:pt idx="0">
                  <c:v>Andaman and Nicobar Islands</c:v>
                </c:pt>
                <c:pt idx="1">
                  <c:v>Arunachal Pradesh</c:v>
                </c:pt>
                <c:pt idx="2">
                  <c:v>Cases being reassigned to states</c:v>
                </c:pt>
                <c:pt idx="3">
                  <c:v>Dadra and Nagar Haveli and Daman and Diu</c:v>
                </c:pt>
                <c:pt idx="4">
                  <c:v>Ladakh</c:v>
                </c:pt>
                <c:pt idx="5">
                  <c:v>Lakshadweep</c:v>
                </c:pt>
                <c:pt idx="6">
                  <c:v>Mizoram</c:v>
                </c:pt>
                <c:pt idx="7">
                  <c:v>Nagaland</c:v>
                </c:pt>
                <c:pt idx="8">
                  <c:v>Sikkim</c:v>
                </c:pt>
                <c:pt idx="9">
                  <c:v>Unassigned</c:v>
                </c:pt>
              </c:strCache>
            </c:strRef>
          </c:cat>
          <c:val>
            <c:numRef>
              <c:f>covid_19_india!$Y$16:$Y$26</c:f>
              <c:numCache>
                <c:formatCode>General</c:formatCode>
                <c:ptCount val="10"/>
                <c:pt idx="0">
                  <c:v>1870612</c:v>
                </c:pt>
                <c:pt idx="1">
                  <c:v>6730183</c:v>
                </c:pt>
                <c:pt idx="2">
                  <c:v>345565</c:v>
                </c:pt>
                <c:pt idx="3">
                  <c:v>1863487</c:v>
                </c:pt>
                <c:pt idx="4">
                  <c:v>3870882</c:v>
                </c:pt>
                <c:pt idx="5">
                  <c:v>823634</c:v>
                </c:pt>
                <c:pt idx="6">
                  <c:v>2594668</c:v>
                </c:pt>
                <c:pt idx="7">
                  <c:v>4785970</c:v>
                </c:pt>
                <c:pt idx="8">
                  <c:v>2938742</c:v>
                </c:pt>
                <c:pt idx="9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3-448E-A764-22972232D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59612984"/>
        <c:axId val="559615544"/>
      </c:barChart>
      <c:catAx>
        <c:axId val="559612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10 BottomStates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15544"/>
        <c:crosses val="autoZero"/>
        <c:auto val="1"/>
        <c:lblAlgn val="ctr"/>
        <c:lblOffset val="100"/>
        <c:noMultiLvlLbl val="0"/>
      </c:catAx>
      <c:valAx>
        <c:axId val="559615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of Cases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612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STudy.xlsx]StatewiseTestingDetails!PivotTable14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10 States with HIghest num of sample</a:t>
            </a:r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4.8720856784363803E-2"/>
          <c:y val="8.69638754115805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StatewiseTestingDetails!$Q$1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StatewiseTestingDetails!$P$2:$P$12</c:f>
              <c:strCache>
                <c:ptCount val="10"/>
                <c:pt idx="0">
                  <c:v>Uttar Pradesh</c:v>
                </c:pt>
                <c:pt idx="1">
                  <c:v>Bihar</c:v>
                </c:pt>
                <c:pt idx="2">
                  <c:v>Maharashtra</c:v>
                </c:pt>
                <c:pt idx="3">
                  <c:v>Karnataka</c:v>
                </c:pt>
                <c:pt idx="4">
                  <c:v>Tamil Nadu</c:v>
                </c:pt>
                <c:pt idx="5">
                  <c:v>Andhra Pradesh</c:v>
                </c:pt>
                <c:pt idx="6">
                  <c:v>Gujarat</c:v>
                </c:pt>
                <c:pt idx="7">
                  <c:v>Delhi</c:v>
                </c:pt>
                <c:pt idx="8">
                  <c:v>Kerala</c:v>
                </c:pt>
                <c:pt idx="9">
                  <c:v>Telangana</c:v>
                </c:pt>
              </c:strCache>
            </c:strRef>
          </c:cat>
          <c:val>
            <c:numRef>
              <c:f>StatewiseTestingDetails!$Q$2:$Q$12</c:f>
              <c:numCache>
                <c:formatCode>General</c:formatCode>
                <c:ptCount val="10"/>
                <c:pt idx="0">
                  <c:v>9155561731</c:v>
                </c:pt>
                <c:pt idx="1">
                  <c:v>6121329928</c:v>
                </c:pt>
                <c:pt idx="2">
                  <c:v>5703822545</c:v>
                </c:pt>
                <c:pt idx="3">
                  <c:v>5453628818</c:v>
                </c:pt>
                <c:pt idx="4">
                  <c:v>5436042291</c:v>
                </c:pt>
                <c:pt idx="5">
                  <c:v>4127211823</c:v>
                </c:pt>
                <c:pt idx="6">
                  <c:v>3745364851</c:v>
                </c:pt>
                <c:pt idx="7">
                  <c:v>3499131565</c:v>
                </c:pt>
                <c:pt idx="8">
                  <c:v>3350897050</c:v>
                </c:pt>
                <c:pt idx="9">
                  <c:v>2680729201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00-4A8D-84F6-697FCA9B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6249848"/>
        <c:axId val="946253688"/>
      </c:barChart>
      <c:catAx>
        <c:axId val="946249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253688"/>
        <c:crosses val="autoZero"/>
        <c:auto val="1"/>
        <c:lblAlgn val="ctr"/>
        <c:lblOffset val="100"/>
        <c:noMultiLvlLbl val="0"/>
      </c:catAx>
      <c:valAx>
        <c:axId val="946253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249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STudy.xlsx]StatewiseTestingDetails!PivotTable15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10 Bottom States with total samples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StatewiseTestingDetails!$Q$18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StatewiseTestingDetails!$P$19:$P$29</c:f>
              <c:strCache>
                <c:ptCount val="10"/>
                <c:pt idx="0">
                  <c:v>Dadra and Nagar Haveli and Daman and Diu</c:v>
                </c:pt>
                <c:pt idx="1">
                  <c:v>Lakshadweep</c:v>
                </c:pt>
                <c:pt idx="2">
                  <c:v>Sikkim</c:v>
                </c:pt>
                <c:pt idx="3">
                  <c:v>Ladakh</c:v>
                </c:pt>
                <c:pt idx="4">
                  <c:v>Nagaland</c:v>
                </c:pt>
                <c:pt idx="5">
                  <c:v>Mizoram</c:v>
                </c:pt>
                <c:pt idx="6">
                  <c:v>Andaman and Nicobar Islands</c:v>
                </c:pt>
                <c:pt idx="7">
                  <c:v>Chandigarh</c:v>
                </c:pt>
                <c:pt idx="8">
                  <c:v>Meghalaya</c:v>
                </c:pt>
                <c:pt idx="9">
                  <c:v>Arunachal Pradesh</c:v>
                </c:pt>
              </c:strCache>
            </c:strRef>
          </c:cat>
          <c:val>
            <c:numRef>
              <c:f>StatewiseTestingDetails!$Q$19:$Q$29</c:f>
              <c:numCache>
                <c:formatCode>General</c:formatCode>
                <c:ptCount val="10"/>
                <c:pt idx="0">
                  <c:v>6324267</c:v>
                </c:pt>
                <c:pt idx="1">
                  <c:v>12622334</c:v>
                </c:pt>
                <c:pt idx="2">
                  <c:v>23149220</c:v>
                </c:pt>
                <c:pt idx="3">
                  <c:v>27988511</c:v>
                </c:pt>
                <c:pt idx="4">
                  <c:v>42911316</c:v>
                </c:pt>
                <c:pt idx="5">
                  <c:v>64100385</c:v>
                </c:pt>
                <c:pt idx="6">
                  <c:v>72336655</c:v>
                </c:pt>
                <c:pt idx="7">
                  <c:v>79203122</c:v>
                </c:pt>
                <c:pt idx="8">
                  <c:v>96858864</c:v>
                </c:pt>
                <c:pt idx="9">
                  <c:v>132259016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F1-454A-8059-1BB5BFEFF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9599856"/>
        <c:axId val="509603056"/>
      </c:barChart>
      <c:catAx>
        <c:axId val="50959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603056"/>
        <c:crosses val="autoZero"/>
        <c:auto val="1"/>
        <c:lblAlgn val="ctr"/>
        <c:lblOffset val="100"/>
        <c:noMultiLvlLbl val="0"/>
      </c:catAx>
      <c:valAx>
        <c:axId val="509603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99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Top 10 States with highest Cured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covid_19_india!$Y$29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covid_19_india!$X$30:$X$40</c:f>
              <c:strCache>
                <c:ptCount val="10"/>
                <c:pt idx="0">
                  <c:v>Andhra Pradesh</c:v>
                </c:pt>
                <c:pt idx="1">
                  <c:v>Chhattisgarh</c:v>
                </c:pt>
                <c:pt idx="2">
                  <c:v>Delhi</c:v>
                </c:pt>
                <c:pt idx="3">
                  <c:v>Karnataka</c:v>
                </c:pt>
                <c:pt idx="4">
                  <c:v>Kerala</c:v>
                </c:pt>
                <c:pt idx="5">
                  <c:v>Maharashtra</c:v>
                </c:pt>
                <c:pt idx="6">
                  <c:v>Odisha</c:v>
                </c:pt>
                <c:pt idx="7">
                  <c:v>Tamil Nadu</c:v>
                </c:pt>
                <c:pt idx="8">
                  <c:v>Uttar Pradesh</c:v>
                </c:pt>
                <c:pt idx="9">
                  <c:v>West Bengal</c:v>
                </c:pt>
              </c:strCache>
            </c:strRef>
          </c:cat>
          <c:val>
            <c:numRef>
              <c:f>covid_19_india!$Y$30:$Y$40</c:f>
              <c:numCache>
                <c:formatCode>General</c:formatCode>
                <c:ptCount val="10"/>
                <c:pt idx="0">
                  <c:v>352926995</c:v>
                </c:pt>
                <c:pt idx="1">
                  <c:v>142720847</c:v>
                </c:pt>
                <c:pt idx="2">
                  <c:v>260720476</c:v>
                </c:pt>
                <c:pt idx="3">
                  <c:v>418977225</c:v>
                </c:pt>
                <c:pt idx="4">
                  <c:v>390311164</c:v>
                </c:pt>
                <c:pt idx="5">
                  <c:v>969585013</c:v>
                </c:pt>
                <c:pt idx="6">
                  <c:v>142222495</c:v>
                </c:pt>
                <c:pt idx="7">
                  <c:v>381444416</c:v>
                </c:pt>
                <c:pt idx="8">
                  <c:v>276311742</c:v>
                </c:pt>
                <c:pt idx="9">
                  <c:v>233983721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3B-4114-B847-85E6F48A1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0331256"/>
        <c:axId val="590331576"/>
      </c:barChart>
      <c:catAx>
        <c:axId val="590331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Top 10 Staes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31576"/>
        <c:crosses val="autoZero"/>
        <c:auto val="1"/>
        <c:lblAlgn val="ctr"/>
        <c:lblOffset val="100"/>
        <c:noMultiLvlLbl val="0"/>
      </c:catAx>
      <c:valAx>
        <c:axId val="59033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of Cured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3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10 Bottom States with lowest cured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covid_19_india!$Y$44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covid_19_india!$X$45:$X$55</c:f>
              <c:strCache>
                <c:ptCount val="10"/>
                <c:pt idx="0">
                  <c:v>Andaman and Nicobar Islands</c:v>
                </c:pt>
                <c:pt idx="1">
                  <c:v>Cases being reassigned to states</c:v>
                </c:pt>
                <c:pt idx="2">
                  <c:v>Dadra and Nagar Haveli and Daman and Diu</c:v>
                </c:pt>
                <c:pt idx="3">
                  <c:v>Ladakh</c:v>
                </c:pt>
                <c:pt idx="4">
                  <c:v>Lakshadweep</c:v>
                </c:pt>
                <c:pt idx="5">
                  <c:v>Meghalaya</c:v>
                </c:pt>
                <c:pt idx="6">
                  <c:v>Mizoram</c:v>
                </c:pt>
                <c:pt idx="7">
                  <c:v>Nagaland</c:v>
                </c:pt>
                <c:pt idx="8">
                  <c:v>Sikkim</c:v>
                </c:pt>
                <c:pt idx="9">
                  <c:v>Unassigned</c:v>
                </c:pt>
              </c:strCache>
            </c:strRef>
          </c:cat>
          <c:val>
            <c:numRef>
              <c:f>covid_19_india!$Y$45:$Y$55</c:f>
              <c:numCache>
                <c:formatCode>General</c:formatCode>
                <c:ptCount val="10"/>
                <c:pt idx="0">
                  <c:v>1781610</c:v>
                </c:pt>
                <c:pt idx="1">
                  <c:v>0</c:v>
                </c:pt>
                <c:pt idx="2">
                  <c:v>1766366</c:v>
                </c:pt>
                <c:pt idx="3">
                  <c:v>3578014</c:v>
                </c:pt>
                <c:pt idx="4">
                  <c:v>729839</c:v>
                </c:pt>
                <c:pt idx="5">
                  <c:v>5983682</c:v>
                </c:pt>
                <c:pt idx="6">
                  <c:v>2109700</c:v>
                </c:pt>
                <c:pt idx="7">
                  <c:v>4281131</c:v>
                </c:pt>
                <c:pt idx="8">
                  <c:v>2530368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21-4424-AAC4-588E296FB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74326000"/>
        <c:axId val="374322800"/>
      </c:barChart>
      <c:catAx>
        <c:axId val="37432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Bottom 10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2800"/>
        <c:crosses val="autoZero"/>
        <c:auto val="1"/>
        <c:lblAlgn val="ctr"/>
        <c:lblOffset val="100"/>
        <c:noMultiLvlLbl val="0"/>
      </c:catAx>
      <c:valAx>
        <c:axId val="37432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 of Cured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32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10 Top States with Highest num of 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covid_19_india!$Y$59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covid_19_india!$X$60:$X$70</c:f>
              <c:strCache>
                <c:ptCount val="10"/>
                <c:pt idx="0">
                  <c:v>Andhra Pradesh</c:v>
                </c:pt>
                <c:pt idx="1">
                  <c:v>Chhattisgarh</c:v>
                </c:pt>
                <c:pt idx="2">
                  <c:v>Delhi</c:v>
                </c:pt>
                <c:pt idx="3">
                  <c:v>Gujarat</c:v>
                </c:pt>
                <c:pt idx="4">
                  <c:v>Karnataka</c:v>
                </c:pt>
                <c:pt idx="5">
                  <c:v>Maharashtra</c:v>
                </c:pt>
                <c:pt idx="6">
                  <c:v>Punjab</c:v>
                </c:pt>
                <c:pt idx="7">
                  <c:v>Tamil Nadu</c:v>
                </c:pt>
                <c:pt idx="8">
                  <c:v>Uttar Pradesh</c:v>
                </c:pt>
                <c:pt idx="9">
                  <c:v>West Bengal</c:v>
                </c:pt>
              </c:strCache>
            </c:strRef>
          </c:cat>
          <c:val>
            <c:numRef>
              <c:f>covid_19_india!$Y$60:$Y$70</c:f>
              <c:numCache>
                <c:formatCode>General</c:formatCode>
                <c:ptCount val="10"/>
                <c:pt idx="0">
                  <c:v>2817970</c:v>
                </c:pt>
                <c:pt idx="1">
                  <c:v>1942099</c:v>
                </c:pt>
                <c:pt idx="2">
                  <c:v>4717732</c:v>
                </c:pt>
                <c:pt idx="3">
                  <c:v>2128759</c:v>
                </c:pt>
                <c:pt idx="4">
                  <c:v>5759340</c:v>
                </c:pt>
                <c:pt idx="5">
                  <c:v>22665169</c:v>
                </c:pt>
                <c:pt idx="6">
                  <c:v>2638818</c:v>
                </c:pt>
                <c:pt idx="7">
                  <c:v>5608369</c:v>
                </c:pt>
                <c:pt idx="8">
                  <c:v>3938519</c:v>
                </c:pt>
                <c:pt idx="9">
                  <c:v>3683145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51-4589-98A8-A8699DC2D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1759376"/>
        <c:axId val="941759696"/>
      </c:barChart>
      <c:catAx>
        <c:axId val="941759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Top 10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9696"/>
        <c:crosses val="autoZero"/>
        <c:auto val="1"/>
        <c:lblAlgn val="ctr"/>
        <c:lblOffset val="100"/>
        <c:noMultiLvlLbl val="0"/>
      </c:catAx>
      <c:valAx>
        <c:axId val="94175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10 Bottom States with lowest Num of Dates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covid_19_india!$Y$75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covid_19_india!$X$76:$X$86</c:f>
              <c:strCache>
                <c:ptCount val="10"/>
                <c:pt idx="0">
                  <c:v>Andaman and Nicobar Islands</c:v>
                </c:pt>
                <c:pt idx="1">
                  <c:v>Arunachal Pradesh</c:v>
                </c:pt>
                <c:pt idx="2">
                  <c:v>Cases being reassigned to states</c:v>
                </c:pt>
                <c:pt idx="3">
                  <c:v>Dadra and Nagar Haveli and Daman and Diu</c:v>
                </c:pt>
                <c:pt idx="4">
                  <c:v>Ladakh</c:v>
                </c:pt>
                <c:pt idx="5">
                  <c:v>Lakshadweep</c:v>
                </c:pt>
                <c:pt idx="6">
                  <c:v>Mizoram</c:v>
                </c:pt>
                <c:pt idx="7">
                  <c:v>Nagaland</c:v>
                </c:pt>
                <c:pt idx="8">
                  <c:v>Sikkim</c:v>
                </c:pt>
                <c:pt idx="9">
                  <c:v>Unassigned</c:v>
                </c:pt>
              </c:strCache>
            </c:strRef>
          </c:cat>
          <c:val>
            <c:numRef>
              <c:f>covid_19_india!$Y$76:$Y$86</c:f>
              <c:numCache>
                <c:formatCode>General</c:formatCode>
                <c:ptCount val="10"/>
                <c:pt idx="0">
                  <c:v>25975</c:v>
                </c:pt>
                <c:pt idx="1">
                  <c:v>24646</c:v>
                </c:pt>
                <c:pt idx="2">
                  <c:v>0</c:v>
                </c:pt>
                <c:pt idx="3">
                  <c:v>986</c:v>
                </c:pt>
                <c:pt idx="4">
                  <c:v>43941</c:v>
                </c:pt>
                <c:pt idx="5">
                  <c:v>3457</c:v>
                </c:pt>
                <c:pt idx="6">
                  <c:v>8331</c:v>
                </c:pt>
                <c:pt idx="7">
                  <c:v>53229</c:v>
                </c:pt>
                <c:pt idx="8">
                  <c:v>49983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0-4588-BBBC-9958AD0FF8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1763216"/>
        <c:axId val="941767376"/>
      </c:barChart>
      <c:catAx>
        <c:axId val="94176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Bottom 10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67376"/>
        <c:crosses val="autoZero"/>
        <c:auto val="1"/>
        <c:lblAlgn val="ctr"/>
        <c:lblOffset val="100"/>
        <c:noMultiLvlLbl val="0"/>
      </c:catAx>
      <c:valAx>
        <c:axId val="94176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 of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6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[Assignment 1 Covid Case STudy.xlsx]covid_19_india!PivotTable12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10 Top States with Highest % of Death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covid_19_india!$Y$90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0000"/>
                  </a:schemeClr>
                </a:gs>
                <a:gs pos="84000">
                  <a:schemeClr val="accent1">
                    <a:shade val="90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38100" dir="504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38100" h="50800"/>
            </a:sp3d>
          </c:spPr>
          <c:invertIfNegative val="0"/>
          <c:cat>
            <c:strRef>
              <c:f>covid_19_india!$X$91:$X$101</c:f>
              <c:strCache>
                <c:ptCount val="10"/>
                <c:pt idx="0">
                  <c:v>Maharashtra</c:v>
                </c:pt>
                <c:pt idx="1">
                  <c:v>Karnataka</c:v>
                </c:pt>
                <c:pt idx="2">
                  <c:v>Tamil Nadu</c:v>
                </c:pt>
                <c:pt idx="3">
                  <c:v>Delhi</c:v>
                </c:pt>
                <c:pt idx="4">
                  <c:v>Uttar Pradesh</c:v>
                </c:pt>
                <c:pt idx="5">
                  <c:v>West Bengal</c:v>
                </c:pt>
                <c:pt idx="6">
                  <c:v>Andhra Pradesh</c:v>
                </c:pt>
                <c:pt idx="7">
                  <c:v>Punjab</c:v>
                </c:pt>
                <c:pt idx="8">
                  <c:v>Gujarat</c:v>
                </c:pt>
                <c:pt idx="9">
                  <c:v>Chhattisgarh</c:v>
                </c:pt>
              </c:strCache>
            </c:strRef>
          </c:cat>
          <c:val>
            <c:numRef>
              <c:f>covid_19_india!$Y$91:$Y$101</c:f>
              <c:numCache>
                <c:formatCode>0.00%</c:formatCode>
                <c:ptCount val="10"/>
                <c:pt idx="0">
                  <c:v>0.40545977525549232</c:v>
                </c:pt>
                <c:pt idx="1">
                  <c:v>0.10302948555203657</c:v>
                </c:pt>
                <c:pt idx="2">
                  <c:v>0.10032874823434453</c:v>
                </c:pt>
                <c:pt idx="3">
                  <c:v>8.4396042069469865E-2</c:v>
                </c:pt>
                <c:pt idx="4">
                  <c:v>7.0456612460268284E-2</c:v>
                </c:pt>
                <c:pt idx="5">
                  <c:v>6.5888198051088448E-2</c:v>
                </c:pt>
                <c:pt idx="6">
                  <c:v>5.0410984487992111E-2</c:v>
                </c:pt>
                <c:pt idx="7">
                  <c:v>4.720611406957291E-2</c:v>
                </c:pt>
                <c:pt idx="8">
                  <c:v>3.8081610850248089E-2</c:v>
                </c:pt>
                <c:pt idx="9">
                  <c:v>3.4742428969486899E-2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6-43F6-B262-2A763BF31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41761296"/>
        <c:axId val="941757776"/>
      </c:barChart>
      <c:catAx>
        <c:axId val="94176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57776"/>
        <c:crosses val="autoZero"/>
        <c:auto val="1"/>
        <c:lblAlgn val="ctr"/>
        <c:lblOffset val="100"/>
        <c:noMultiLvlLbl val="0"/>
      </c:catAx>
      <c:valAx>
        <c:axId val="94175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176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5460967" cy="1261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660033"/>
                </a:solidFill>
              </a:rPr>
              <a:t>India fights Corona Covid-19</a:t>
            </a:r>
            <a:br>
              <a:rPr lang="en-US" dirty="0">
                <a:solidFill>
                  <a:srgbClr val="660033"/>
                </a:solidFill>
              </a:rPr>
            </a:br>
            <a:endParaRPr lang="en-US" sz="4800" dirty="0">
              <a:solidFill>
                <a:srgbClr val="66003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917CF-EA35-4DDB-A33E-A1EF8C84C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843" y="1020431"/>
            <a:ext cx="1196361" cy="9738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F6D2E-AA7F-4BA7-AAF9-78F0509E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204" y="821924"/>
            <a:ext cx="4198604" cy="52141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90857B-4735-4B50-908B-0D656F271FD5}"/>
              </a:ext>
            </a:extLst>
          </p:cNvPr>
          <p:cNvSpPr txBox="1"/>
          <p:nvPr/>
        </p:nvSpPr>
        <p:spPr>
          <a:xfrm>
            <a:off x="932156" y="2361460"/>
            <a:ext cx="56106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Coronavirus disease (COVID-19) is an infectious disease caused by the SARS-CoV-2 virus. Government of India is taking all necessary steps to ensure that we are prepared well to face the challenge and threat posed by the growing pandemic of COVID-19 the Corona Virus. Purpose of this project to  represent the state wise data of num of cases of corona, deaths, cured , vaccinated &amp; how Corona has impacted the life .And the majors taken to get people vaccinated .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9716C-BB36-47D6-9936-AFB7DEBEBA20}"/>
              </a:ext>
            </a:extLst>
          </p:cNvPr>
          <p:cNvSpPr txBox="1"/>
          <p:nvPr/>
        </p:nvSpPr>
        <p:spPr>
          <a:xfrm>
            <a:off x="923278" y="923278"/>
            <a:ext cx="553966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kern="150" dirty="0">
                <a:effectLst/>
                <a:latin typeface="Liberation Serif"/>
                <a:ea typeface="Noto Sans CJK SC"/>
                <a:cs typeface="Lohit Devanagari"/>
              </a:rPr>
              <a:t>Some possible questions and points to explore?</a:t>
            </a:r>
            <a:endParaRPr lang="en-IN" sz="2800" kern="150" dirty="0">
              <a:effectLst/>
              <a:latin typeface="Liberation Serif"/>
              <a:ea typeface="Noto Sans CJK SC"/>
              <a:cs typeface="Lohit Devanagari"/>
            </a:endParaRPr>
          </a:p>
          <a:p>
            <a:r>
              <a:rPr lang="en-IN" sz="2800" kern="150" dirty="0">
                <a:effectLst/>
                <a:latin typeface="Liberation Serif"/>
                <a:ea typeface="Noto Sans CJK SC"/>
                <a:cs typeface="Lohit Devanagari"/>
              </a:rPr>
              <a:t> 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10 states with highest number of Confirmed cases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10 states with highest number of Cured cases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10 states with highest number of Deaths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10 states with highest of Death percentage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10 states with highest number of Total Samples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 10 states with highest number of Negative cases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Top/bottom 10 states with highest number of Positive cases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Male and Female Vaccinated ratio for Covid19</a:t>
            </a:r>
          </a:p>
          <a:p>
            <a:r>
              <a:rPr lang="en-IN" sz="1800" kern="150" dirty="0" err="1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Covaxin</a:t>
            </a:r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 and </a:t>
            </a:r>
            <a:r>
              <a:rPr lang="en-IN" sz="1800" kern="150" dirty="0" err="1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Covishield</a:t>
            </a:r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 Vaccination</a:t>
            </a:r>
          </a:p>
          <a:p>
            <a:r>
              <a:rPr lang="en-IN" sz="1800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Doses administered vs People Vaccinated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EFEE0-103C-4323-8038-01C526E5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04" y="821924"/>
            <a:ext cx="4198604" cy="5214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32770-6DEE-44D5-B853-45050FE9D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410" y="5173331"/>
            <a:ext cx="927514" cy="7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5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B3D3E0-D685-4115-B044-63B198E1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095038"/>
              </p:ext>
            </p:extLst>
          </p:nvPr>
        </p:nvGraphicFramePr>
        <p:xfrm>
          <a:off x="532659" y="736848"/>
          <a:ext cx="2982898" cy="2605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9224">
                  <a:extLst>
                    <a:ext uri="{9D8B030D-6E8A-4147-A177-3AD203B41FA5}">
                      <a16:colId xmlns:a16="http://schemas.microsoft.com/office/drawing/2014/main" val="211566253"/>
                    </a:ext>
                  </a:extLst>
                </a:gridCol>
                <a:gridCol w="963674">
                  <a:extLst>
                    <a:ext uri="{9D8B030D-6E8A-4147-A177-3AD203B41FA5}">
                      <a16:colId xmlns:a16="http://schemas.microsoft.com/office/drawing/2014/main" val="3059964252"/>
                    </a:ext>
                  </a:extLst>
                </a:gridCol>
              </a:tblGrid>
              <a:tr h="352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Top 10 States with highest number of Confirmed cases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Sum of Confirmed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57470813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Andhra Pradesh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374631235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4695108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Chhattisgarh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154749830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3265738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Delhi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274298085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0469722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Karnataka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462620921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2407304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Kerala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427313974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50527570"/>
                  </a:ext>
                </a:extLst>
              </a:tr>
              <a:tr h="352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Maharashtra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1070657336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445283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Rajasthan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153785608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0925589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Tamil Nadu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408786439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6428758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Uttar Pradesh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297247727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0997832"/>
                  </a:ext>
                </a:extLst>
              </a:tr>
              <a:tr h="1719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West Bengal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249317376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27201962"/>
                  </a:ext>
                </a:extLst>
              </a:tr>
              <a:tr h="3528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Grand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3873408531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866777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303A2A5-8B6B-4BBC-9A28-636019FA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327001"/>
              </p:ext>
            </p:extLst>
          </p:nvPr>
        </p:nvGraphicFramePr>
        <p:xfrm>
          <a:off x="4722109" y="710214"/>
          <a:ext cx="5440680" cy="2718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89E6AD-5519-4FA0-86D0-11E155518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92086"/>
              </p:ext>
            </p:extLst>
          </p:nvPr>
        </p:nvGraphicFramePr>
        <p:xfrm>
          <a:off x="532661" y="3515558"/>
          <a:ext cx="2902997" cy="2814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896">
                  <a:extLst>
                    <a:ext uri="{9D8B030D-6E8A-4147-A177-3AD203B41FA5}">
                      <a16:colId xmlns:a16="http://schemas.microsoft.com/office/drawing/2014/main" val="3744674881"/>
                    </a:ext>
                  </a:extLst>
                </a:gridCol>
                <a:gridCol w="816101">
                  <a:extLst>
                    <a:ext uri="{9D8B030D-6E8A-4147-A177-3AD203B41FA5}">
                      <a16:colId xmlns:a16="http://schemas.microsoft.com/office/drawing/2014/main" val="2099012337"/>
                    </a:ext>
                  </a:extLst>
                </a:gridCol>
              </a:tblGrid>
              <a:tr h="4991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Bottom number of Confirmed cases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Sum of Confirmed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30572945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Andaman and Nicobar Islands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1870612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00579311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Arunachal Pradesh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6730183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56876801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Cases being reassigned to states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345565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00993929"/>
                  </a:ext>
                </a:extLst>
              </a:tr>
              <a:tr h="337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Dadra and Nagar Haveli and Daman and Diu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1863487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61450240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Ladakh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3870882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95733585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Lakshadweep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823634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12090094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Mizoram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2594668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2172286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Nagaland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4785970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5963722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Sikkim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2938742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6482480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Unassigned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161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78977727"/>
                  </a:ext>
                </a:extLst>
              </a:tr>
              <a:tr h="196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Grand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25823904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39202608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940C13-0092-417D-9ED1-331920BFF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195797"/>
              </p:ext>
            </p:extLst>
          </p:nvPr>
        </p:nvGraphicFramePr>
        <p:xfrm>
          <a:off x="4793942" y="3643246"/>
          <a:ext cx="5368847" cy="280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82A498-FD33-441F-B7CD-61D2775A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7063" y="736848"/>
            <a:ext cx="1196361" cy="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AFF0B14-FFC1-4D87-8269-45D56AB06F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552874"/>
              </p:ext>
            </p:extLst>
          </p:nvPr>
        </p:nvGraphicFramePr>
        <p:xfrm>
          <a:off x="167641" y="579490"/>
          <a:ext cx="4709159" cy="284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658E12-3F5C-4486-883A-A2CCEEDC1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575744"/>
              </p:ext>
            </p:extLst>
          </p:nvPr>
        </p:nvGraphicFramePr>
        <p:xfrm>
          <a:off x="114300" y="3550920"/>
          <a:ext cx="476250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E618B8-BFD6-469F-B9D1-6E46329F9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788823"/>
              </p:ext>
            </p:extLst>
          </p:nvPr>
        </p:nvGraphicFramePr>
        <p:xfrm>
          <a:off x="4945380" y="579490"/>
          <a:ext cx="5455920" cy="2788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645ADAE-92AC-4F57-8ABD-D2C0F89D0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797572"/>
              </p:ext>
            </p:extLst>
          </p:nvPr>
        </p:nvGraphicFramePr>
        <p:xfrm>
          <a:off x="4876800" y="3489960"/>
          <a:ext cx="5151120" cy="2621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90D4873-ECF2-46A9-970F-5737014E9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503" y="5137359"/>
            <a:ext cx="1196361" cy="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0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05D76C-A326-422D-9281-B377A2FF7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730121"/>
              </p:ext>
            </p:extLst>
          </p:nvPr>
        </p:nvGraphicFramePr>
        <p:xfrm>
          <a:off x="140970" y="647700"/>
          <a:ext cx="4511040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3F13320-18F0-4330-9685-1D820BC68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908168"/>
              </p:ext>
            </p:extLst>
          </p:nvPr>
        </p:nvGraphicFramePr>
        <p:xfrm>
          <a:off x="4777740" y="647700"/>
          <a:ext cx="4594860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7D3B11-B46C-4E39-92D1-DCD64FAFD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839422"/>
              </p:ext>
            </p:extLst>
          </p:nvPr>
        </p:nvGraphicFramePr>
        <p:xfrm>
          <a:off x="140970" y="3429000"/>
          <a:ext cx="4347210" cy="3055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FF95E5-9A6E-4011-A049-19CBFD64E7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751592"/>
              </p:ext>
            </p:extLst>
          </p:nvPr>
        </p:nvGraphicFramePr>
        <p:xfrm>
          <a:off x="4652010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ADEAD83-000B-4310-9522-7BD29D249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8509" y="4671060"/>
            <a:ext cx="1196361" cy="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B501F7E-5E1E-4110-8C3F-98F1D94DC5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548294"/>
              </p:ext>
            </p:extLst>
          </p:nvPr>
        </p:nvGraphicFramePr>
        <p:xfrm>
          <a:off x="278130" y="670560"/>
          <a:ext cx="433578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8BD44F-8D3C-42D6-9D2F-D011E10190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91359"/>
              </p:ext>
            </p:extLst>
          </p:nvPr>
        </p:nvGraphicFramePr>
        <p:xfrm>
          <a:off x="4613910" y="670560"/>
          <a:ext cx="4697730" cy="247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08CA605-A864-4356-89CA-989B36863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939626"/>
              </p:ext>
            </p:extLst>
          </p:nvPr>
        </p:nvGraphicFramePr>
        <p:xfrm>
          <a:off x="278130" y="2964180"/>
          <a:ext cx="419481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EBB1B6-DBE3-4597-B47F-4905553245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367677"/>
              </p:ext>
            </p:extLst>
          </p:nvPr>
        </p:nvGraphicFramePr>
        <p:xfrm>
          <a:off x="4861560" y="3276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7BA1E06-6301-43A0-A044-418C02AD5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8043" y="5661011"/>
            <a:ext cx="1196361" cy="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8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6053574-3C8C-4025-8E29-CA04DE42DF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2891618"/>
              </p:ext>
            </p:extLst>
          </p:nvPr>
        </p:nvGraphicFramePr>
        <p:xfrm>
          <a:off x="697230" y="784860"/>
          <a:ext cx="3989070" cy="246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4708115-4883-4FA2-B618-346D37B95D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046460"/>
              </p:ext>
            </p:extLst>
          </p:nvPr>
        </p:nvGraphicFramePr>
        <p:xfrm>
          <a:off x="4815840" y="784860"/>
          <a:ext cx="4320540" cy="246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E9B227-5319-4F71-84A3-B725734ACB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5076877"/>
              </p:ext>
            </p:extLst>
          </p:nvPr>
        </p:nvGraphicFramePr>
        <p:xfrm>
          <a:off x="754380" y="3505200"/>
          <a:ext cx="3931920" cy="256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166F563-FFF1-4725-84E7-DFA43733C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59" y="5287631"/>
            <a:ext cx="1196361" cy="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EFF932-F6B0-490D-A5A3-009706079757}"/>
              </a:ext>
            </a:extLst>
          </p:cNvPr>
          <p:cNvSpPr txBox="1"/>
          <p:nvPr/>
        </p:nvSpPr>
        <p:spPr>
          <a:xfrm>
            <a:off x="1744980" y="777240"/>
            <a:ext cx="8214360" cy="4935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DATA  PRESENTS STATS AS BELOW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Maharashtra has &amp; had the highest count of Confirmed cases &amp; Lakshadweep with lowest confirmed cases .</a:t>
            </a:r>
          </a:p>
          <a:p>
            <a:pPr lvl="0">
              <a:lnSpc>
                <a:spcPct val="107000"/>
              </a:lnSpc>
            </a:pP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Maharashtra has &amp; had the highest count of  cured &amp; positive  cases &amp; Lakshadweep with lowest cured &amp; positive  cases confirmed cases .</a:t>
            </a: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Maharashtra has the highest death  cases &amp; Dadra and Nagar Haveli and Daman and Diu with lowest Death  cases .</a:t>
            </a: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Uttar Pradesh has the highest total sample  &amp; Dadra and Nagar Haveli and Daman and Diu with the lowest</a:t>
            </a:r>
          </a:p>
          <a:p>
            <a:pPr lvl="0">
              <a:lnSpc>
                <a:spcPct val="107000"/>
              </a:lnSpc>
            </a:pP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Andhra Pradesh has the highest </a:t>
            </a:r>
            <a:r>
              <a:rPr lang="en-IN" sz="1200" b="1" dirty="0" err="1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Nagative</a:t>
            </a: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cases &amp; </a:t>
            </a:r>
            <a:r>
              <a:rPr lang="en-IN" sz="1200" b="1" dirty="0" err="1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Mizoram,Maniour</a:t>
            </a: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Lowest</a:t>
            </a:r>
          </a:p>
          <a:p>
            <a:pPr lvl="0">
              <a:lnSpc>
                <a:spcPct val="107000"/>
              </a:lnSpc>
            </a:pP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dirty="0">
                <a:effectLst/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Ratio of Male vs Female vaccinated is 11/7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200" b="1" dirty="0">
              <a:effectLst/>
              <a:latin typeface="Abadi" panose="020B06040201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Ratio of </a:t>
            </a:r>
            <a:r>
              <a:rPr lang="en-IN" sz="1200" b="1" kern="150" dirty="0" err="1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Covaxin</a:t>
            </a:r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 and </a:t>
            </a:r>
            <a:r>
              <a:rPr lang="en-IN" sz="1200" b="1" kern="150" dirty="0" err="1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Covishield</a:t>
            </a:r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 Vaccination 1/8</a:t>
            </a:r>
          </a:p>
          <a:p>
            <a:pPr lvl="0"/>
            <a:endParaRPr lang="en-IN" sz="1200" b="1" kern="150" dirty="0">
              <a:effectLst/>
              <a:latin typeface="Abadi" panose="020B0604020104020204" pitchFamily="34" charset="0"/>
              <a:ea typeface="DejaVu Sans Mono"/>
              <a:cs typeface="Liberation Mono"/>
            </a:endParaRPr>
          </a:p>
          <a:p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 </a:t>
            </a:r>
          </a:p>
          <a:p>
            <a:pPr marL="342900" lvl="0" indent="-342900"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Ratio of Doses administered vs People Vaccinated 12/9</a:t>
            </a:r>
          </a:p>
          <a:p>
            <a:pPr lvl="0"/>
            <a:endParaRPr lang="en-IN" sz="1200" b="1" kern="150" dirty="0">
              <a:effectLst/>
              <a:latin typeface="Abadi" panose="020B0604020104020204" pitchFamily="34" charset="0"/>
              <a:ea typeface="DejaVu Sans Mono"/>
              <a:cs typeface="Liberation Mono"/>
            </a:endParaRPr>
          </a:p>
          <a:p>
            <a:pPr marL="342900" lvl="0" indent="-342900">
              <a:buFont typeface="Symbol" panose="05050102010706020507" pitchFamily="18" charset="2"/>
              <a:buBlip>
                <a:blip r:embed="rId2"/>
              </a:buBlip>
            </a:pPr>
            <a:endParaRPr lang="en-IN" sz="1200" b="1" kern="150" dirty="0">
              <a:latin typeface="Abadi" panose="020B0604020104020204" pitchFamily="34" charset="0"/>
              <a:ea typeface="DejaVu Sans Mono"/>
              <a:cs typeface="Liberation Mono"/>
            </a:endParaRPr>
          </a:p>
          <a:p>
            <a:pPr marL="342900" lvl="0" indent="-342900">
              <a:buFont typeface="Symbol" panose="05050102010706020507" pitchFamily="18" charset="2"/>
              <a:buBlip>
                <a:blip r:embed="rId2"/>
              </a:buBlip>
            </a:pPr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However India has successfully vaccinated the 100% population at least with the 1</a:t>
            </a:r>
            <a:r>
              <a:rPr lang="en-IN" sz="1200" b="1" kern="150" baseline="3000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st</a:t>
            </a:r>
            <a:r>
              <a:rPr lang="en-IN" sz="1200" b="1" kern="150" dirty="0">
                <a:effectLst/>
                <a:latin typeface="Abadi" panose="020B0604020104020204" pitchFamily="34" charset="0"/>
                <a:ea typeface="DejaVu Sans Mono"/>
                <a:cs typeface="Liberation Mono"/>
              </a:rPr>
              <a:t> dose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77D9-49E3-452F-857B-7CAC7F08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020" y="5523851"/>
            <a:ext cx="1196361" cy="9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88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</TotalTime>
  <Words>558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</vt:lpstr>
      <vt:lpstr>Calibri</vt:lpstr>
      <vt:lpstr>Franklin Gothic Book</vt:lpstr>
      <vt:lpstr>Franklin Gothic Demi</vt:lpstr>
      <vt:lpstr>Liberation Serif</vt:lpstr>
      <vt:lpstr>Symbol</vt:lpstr>
      <vt:lpstr>Wingdings 2</vt:lpstr>
      <vt:lpstr>DividendVTI</vt:lpstr>
      <vt:lpstr>India fights Corona Covid-19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fights Corona Covid-19</dc:title>
  <dc:creator>nayanaswami@outlook.com</dc:creator>
  <cp:lastModifiedBy>nayanaswami@outlook.com</cp:lastModifiedBy>
  <cp:revision>3</cp:revision>
  <dcterms:created xsi:type="dcterms:W3CDTF">2021-11-21T09:50:48Z</dcterms:created>
  <dcterms:modified xsi:type="dcterms:W3CDTF">2021-11-21T11:44:19Z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