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97" r:id="rId3"/>
    <p:sldId id="499" r:id="rId4"/>
    <p:sldId id="513" r:id="rId5"/>
    <p:sldId id="514" r:id="rId6"/>
    <p:sldId id="500" r:id="rId7"/>
    <p:sldId id="501" r:id="rId8"/>
    <p:sldId id="502" r:id="rId9"/>
    <p:sldId id="516" r:id="rId10"/>
    <p:sldId id="511" r:id="rId11"/>
    <p:sldId id="515" r:id="rId12"/>
    <p:sldId id="503" r:id="rId13"/>
    <p:sldId id="508" r:id="rId14"/>
    <p:sldId id="509" r:id="rId15"/>
    <p:sldId id="269" r:id="rId16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85" autoAdjust="0"/>
    <p:restoredTop sz="94660"/>
  </p:normalViewPr>
  <p:slideViewPr>
    <p:cSldViewPr>
      <p:cViewPr varScale="1">
        <p:scale>
          <a:sx n="84" d="100"/>
          <a:sy n="84" d="100"/>
        </p:scale>
        <p:origin x="93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9T06:34:18.727"/>
    </inkml:context>
    <inkml:brush xml:id="br0">
      <inkml:brushProperty name="width" value="0.35" units="cm"/>
      <inkml:brushProperty name="height" value="0.35" units="cm"/>
      <inkml:brushProperty name="color" value="#0072C8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9T06:34:20.260"/>
    </inkml:context>
    <inkml:brush xml:id="br0">
      <inkml:brushProperty name="width" value="0.35" units="cm"/>
      <inkml:brushProperty name="height" value="0.35" units="cm"/>
      <inkml:brushProperty name="color" value="#0072C8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9T06:34:21.849"/>
    </inkml:context>
    <inkml:brush xml:id="br0">
      <inkml:brushProperty name="width" value="0.35" units="cm"/>
      <inkml:brushProperty name="height" value="0.35" units="cm"/>
      <inkml:brushProperty name="color" value="#0072C8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9T06:34:27.159"/>
    </inkml:context>
    <inkml:brush xml:id="br0">
      <inkml:brushProperty name="width" value="0.35" units="cm"/>
      <inkml:brushProperty name="height" value="0.35" units="cm"/>
      <inkml:brushProperty name="color" value="#0072C8"/>
    </inkml:brush>
  </inkml:definitions>
  <inkml:trace contextRef="#ctx0" brushRef="#br0">566 27 24575,'-34'-2'0,"-55"-10"0,56 7 0,-58-3 0,-134 8 0,222 1 0,-1 0 0,0 0 0,0 0 0,1 0 0,-1 0 0,1 1 0,-1 0 0,1 0 0,0 0 0,0 0 0,0 0 0,0 1 0,-5 4 0,2-1 0,0 0 0,1 1 0,-1-1 0,1 1 0,-5 10 0,6-3 0,11-11 0,22-12 0,-11 3 0,303 7 0,-245 9 0,-71-9 0,1-1 0,-1 1 0,0 0 0,1 0 0,-1 1 0,10 3 0,14 4 0,-26-8 34,0 0 1,1-1-1,-1 1 0,0-1 0,0 0 0,1 0 0,-1 0 0,0-1 0,4 0 1,-6 1-110,0-1 1,1 0 0,-1 1 0,0-1 0,0 0-1,0 1 1,0-1 0,0 0 0,0 0 0,0 0-1,0 0 1,0 0 0,0 0 0,0 0 0,0-1-1,-1 1 1,1 0 0,0 0 0,-1 0 0,1-1-1,-1 1 1,1-2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CB42-67FF-A56C-05D1-F3CA7756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108E-4C40-8FA2-5882-5CAF979E3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1E6B8-D38C-99EF-99AB-B9CFD6B0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60A5D-F436-34AE-AEE7-EA596C7FB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8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0FAA-8FF1-CA16-503E-7EE1828F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DDF11-2325-93C8-615C-4DD2EC242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7C88F-6B42-67A0-95F1-7C89B0444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2525-8EA6-D7F2-FEE2-460ED625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8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legalsolutions.com/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EE3EA0-742E-CAC9-0083-2C224482F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3692"/>
            <a:ext cx="9180512" cy="6885384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AE57D6A-1FB7-2FB7-0BF7-80C903BEE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21566"/>
            <a:ext cx="9180513" cy="20588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ACECC9-BBE4-C587-CA40-8100C10FD4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373B86-F668-CD86-3A3A-14143B6483E0}"/>
              </a:ext>
            </a:extLst>
          </p:cNvPr>
          <p:cNvSpPr txBox="1"/>
          <p:nvPr/>
        </p:nvSpPr>
        <p:spPr>
          <a:xfrm>
            <a:off x="179512" y="97193"/>
            <a:ext cx="3096344" cy="1044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8432"/>
              </a:lnSpc>
            </a:pPr>
            <a:r>
              <a:rPr lang="en-US" sz="4400" b="1" spc="187" dirty="0">
                <a:solidFill>
                  <a:srgbClr val="000000"/>
                </a:solidFill>
                <a:latin typeface="+mj-lt"/>
                <a:ea typeface="Pompiere"/>
                <a:cs typeface="Pompiere"/>
                <a:sym typeface="Pompiere"/>
              </a:rPr>
              <a:t> Backend-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BDC5D-B3ED-0EAF-613A-66DED739395D}"/>
              </a:ext>
            </a:extLst>
          </p:cNvPr>
          <p:cNvSpPr txBox="1"/>
          <p:nvPr/>
        </p:nvSpPr>
        <p:spPr>
          <a:xfrm>
            <a:off x="251520" y="1083682"/>
            <a:ext cx="8712968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97"/>
              </a:lnSpc>
            </a:pPr>
            <a:r>
              <a:rPr lang="en-US" sz="2400" dirty="0">
                <a:solidFill>
                  <a:srgbClr val="000000"/>
                </a:solidFill>
                <a:latin typeface="+mj-lt"/>
                <a:ea typeface="Canva Sans"/>
                <a:cs typeface="Canva Sans"/>
                <a:sym typeface="Canva Sans"/>
              </a:rPr>
              <a:t>To equip our chatbot with the ability to be responsive, storing information and fetching accurate outputs to the frontend.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248B4-56FE-2146-943D-2E80590A79FF}"/>
              </a:ext>
            </a:extLst>
          </p:cNvPr>
          <p:cNvSpPr txBox="1"/>
          <p:nvPr/>
        </p:nvSpPr>
        <p:spPr>
          <a:xfrm>
            <a:off x="101728" y="2398555"/>
            <a:ext cx="7854648" cy="868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751"/>
              </a:lnSpc>
            </a:pPr>
            <a:r>
              <a:rPr lang="en-US" sz="3600" b="1" dirty="0">
                <a:solidFill>
                  <a:srgbClr val="000000"/>
                </a:solidFill>
                <a:latin typeface="+mj-lt"/>
                <a:ea typeface="Canva Sans Bold"/>
                <a:cs typeface="Canva Sans Bold"/>
                <a:sym typeface="Canva Sans Bold"/>
              </a:rPr>
              <a:t>  Components to be used in backend:</a:t>
            </a:r>
          </a:p>
        </p:txBody>
      </p:sp>
    </p:spTree>
    <p:extLst>
      <p:ext uri="{BB962C8B-B14F-4D97-AF65-F5344CB8AC3E}">
        <p14:creationId xmlns:p14="http://schemas.microsoft.com/office/powerpoint/2010/main" val="296219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7896-2880-09D8-49B8-C2ED5E5F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C33D-FCAA-D599-7A4E-A95134DF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F5F156-640E-1092-A5F1-3F64F3EA9B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3692"/>
            <a:ext cx="9180512" cy="6885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806A2-928A-3718-A069-6397CE6D93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71F9EC-87EA-512E-1F68-E07F548E6045}"/>
              </a:ext>
            </a:extLst>
          </p:cNvPr>
          <p:cNvSpPr txBox="1"/>
          <p:nvPr/>
        </p:nvSpPr>
        <p:spPr>
          <a:xfrm>
            <a:off x="72008" y="187133"/>
            <a:ext cx="5868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3600" b="1" kern="100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Depolyment</a:t>
            </a:r>
            <a:r>
              <a:rPr lang="en-US" sz="3600" b="1" kern="1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Flowchart</a:t>
            </a:r>
            <a:endParaRPr lang="en-IN" sz="3600" b="1" dirty="0">
              <a:solidFill>
                <a:srgbClr val="E31E24"/>
              </a:solidFill>
              <a:latin typeface="Trebuchet MS" panose="020B0603020202020204" pitchFamily="34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02C9AE-F28A-5FFD-A512-ABF97AF37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6" y="1088086"/>
            <a:ext cx="8423864" cy="513318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4E3437-C9DD-0851-2C76-6ABEBD15C975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3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033CB0-DB15-AE76-4334-B0AF826A0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038"/>
            <a:ext cx="9144000" cy="50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D841B-74CA-DD08-DC57-27447969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2900B-3645-9BD6-81D9-B808969A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ECEBC8-6DCD-2500-2951-CF7967A4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126F11-6A87-E75F-D5F6-D578C1CC7C2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C40F21-AABC-DFB9-90B1-AD1CF565BB7B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ADD058-2668-12AD-703E-C1B65CC2F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2" y="1105872"/>
            <a:ext cx="8621618" cy="5537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6947D3-B53B-9D95-1C04-7E3AA0B640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0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A90B0-DF45-D772-F2C2-4DA9C945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41DBC-268C-A507-A4A1-7C736065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FEB11A7-55F7-BA44-4ABC-0E9514E1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4D0127-5B9D-1F1F-5AC4-DBE6A7B70C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913F5F-C1D7-7FAC-0C7C-5A9C9314C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A5981-DFEE-F419-D91C-B08F4A8F860A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9EBE9-E523-EE2E-C5E5-6C5732E17583}"/>
              </a:ext>
            </a:extLst>
          </p:cNvPr>
          <p:cNvSpPr txBox="1"/>
          <p:nvPr/>
        </p:nvSpPr>
        <p:spPr>
          <a:xfrm>
            <a:off x="467543" y="1437348"/>
            <a:ext cx="79905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 </a:t>
            </a:r>
            <a:r>
              <a:rPr lang="en-IN" sz="2800" b="1" dirty="0"/>
              <a:t>1. AMA Legal Solutions :-  </a:t>
            </a:r>
            <a:endParaRPr lang="en-IN" sz="2000" b="1" dirty="0"/>
          </a:p>
          <a:p>
            <a:r>
              <a:rPr lang="en-IN" sz="2000" dirty="0"/>
              <a:t> </a:t>
            </a:r>
            <a:r>
              <a:rPr lang="en-IN" sz="2400" dirty="0" err="1"/>
              <a:t>WebsiteURL</a:t>
            </a:r>
            <a:r>
              <a:rPr lang="en-IN" sz="2400" dirty="0"/>
              <a:t> :- </a:t>
            </a:r>
            <a:r>
              <a:rPr lang="en-IN" sz="2400" dirty="0">
                <a:hlinkClick r:id="rId5"/>
              </a:rPr>
              <a:t>www.amalegalsolutions.com</a:t>
            </a:r>
            <a:r>
              <a:rPr lang="en-IN" sz="2400" dirty="0"/>
              <a:t> </a:t>
            </a:r>
          </a:p>
          <a:p>
            <a:r>
              <a:rPr lang="en-IN" sz="2400" dirty="0"/>
              <a:t>Purpose :- Information about the firm's services, history, and expertise.</a:t>
            </a:r>
          </a:p>
          <a:p>
            <a:endParaRPr lang="en-IN" sz="2400" dirty="0"/>
          </a:p>
          <a:p>
            <a:r>
              <a:rPr lang="en-IN" sz="2800" b="1" dirty="0"/>
              <a:t>2. Online Webinar :- </a:t>
            </a:r>
          </a:p>
          <a:p>
            <a:r>
              <a:rPr lang="en-US" sz="2400" dirty="0"/>
              <a:t>Mr. K. Suresh, "Artificially Intelligent Chatbot," presented at the “Building an Artificially Intelligent Chatbot Workshop”, Webinar, 18</a:t>
            </a:r>
            <a:r>
              <a:rPr lang="en-US" sz="2400" baseline="30000" dirty="0"/>
              <a:t>th</a:t>
            </a:r>
            <a:r>
              <a:rPr lang="en-US" sz="2400" dirty="0"/>
              <a:t> Jan. 2025.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537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First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628031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2401730030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Shreeya</a:t>
                      </a:r>
                      <a:r>
                        <a:rPr lang="en-US" dirty="0"/>
                        <a:t> Ghai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2401730003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Khyati</a:t>
                      </a:r>
                      <a:r>
                        <a:rPr lang="en-US" dirty="0"/>
                        <a:t>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2401730008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Nayan Goswami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2401730025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Ojasvi</a:t>
                      </a:r>
                      <a:r>
                        <a:rPr lang="en-US" dirty="0"/>
                        <a:t> Singh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2299287" y="1212054"/>
            <a:ext cx="4659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IN" sz="4000" b="1" dirty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Project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Mr. Anuj Malik</a:t>
            </a: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Ms. Suman</a:t>
            </a: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1537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BAC2C0-EAE5-C843-5901-C7B44CEF2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497"/>
            <a:ext cx="9144000" cy="515500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179D451-0613-1777-59F8-7B340222DD80}"/>
              </a:ext>
            </a:extLst>
          </p:cNvPr>
          <p:cNvGrpSpPr/>
          <p:nvPr/>
        </p:nvGrpSpPr>
        <p:grpSpPr>
          <a:xfrm>
            <a:off x="7256340" y="2878440"/>
            <a:ext cx="210600" cy="41040"/>
            <a:chOff x="7256340" y="2878440"/>
            <a:chExt cx="210600" cy="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FF34E5-9F8A-DE86-B9B5-A4CBB0AA9BAB}"/>
                    </a:ext>
                  </a:extLst>
                </p14:cNvPr>
                <p14:cNvContentPartPr/>
                <p14:nvPr/>
              </p14:nvContentPartPr>
              <p14:xfrm>
                <a:off x="7297740" y="288960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FF34E5-9F8A-DE86-B9B5-A4CBB0AA9B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35100" y="2826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8C4866-8C09-527B-42B1-18D6773644E6}"/>
                    </a:ext>
                  </a:extLst>
                </p14:cNvPr>
                <p14:cNvContentPartPr/>
                <p14:nvPr/>
              </p14:nvContentPartPr>
              <p14:xfrm>
                <a:off x="7434900" y="2889600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8C4866-8C09-527B-42B1-18D6773644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72260" y="2826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66FA39-C979-0FB4-2EF2-08180F9EE323}"/>
                    </a:ext>
                  </a:extLst>
                </p14:cNvPr>
                <p14:cNvContentPartPr/>
                <p14:nvPr/>
              </p14:nvContentPartPr>
              <p14:xfrm>
                <a:off x="7271100" y="288780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66FA39-C979-0FB4-2EF2-08180F9EE3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08460" y="2825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457B65-CDFC-D27D-B907-7894243C3200}"/>
                    </a:ext>
                  </a:extLst>
                </p14:cNvPr>
                <p14:cNvContentPartPr/>
                <p14:nvPr/>
              </p14:nvContentPartPr>
              <p14:xfrm>
                <a:off x="7256340" y="2878440"/>
                <a:ext cx="210600" cy="41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457B65-CDFC-D27D-B907-7894243C32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93340" y="2815440"/>
                  <a:ext cx="336240" cy="166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3FB175-82AB-FC66-E207-5A1A44185D40}"/>
              </a:ext>
            </a:extLst>
          </p:cNvPr>
          <p:cNvSpPr txBox="1"/>
          <p:nvPr/>
        </p:nvSpPr>
        <p:spPr>
          <a:xfrm>
            <a:off x="7178908" y="27142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B0493D-A574-9157-6310-15DD82903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2B9FC0-E0C5-FC99-2013-56B850056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61076"/>
            <a:ext cx="2051720" cy="294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4BE532-C43D-B8E1-C139-F893CB37FED7}"/>
              </a:ext>
            </a:extLst>
          </p:cNvPr>
          <p:cNvSpPr txBox="1"/>
          <p:nvPr/>
        </p:nvSpPr>
        <p:spPr>
          <a:xfrm>
            <a:off x="179512" y="332656"/>
            <a:ext cx="47617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Neue Haas Grotesk Text Pro" panose="020F0502020204030204" pitchFamily="34" charset="0"/>
              </a:rPr>
              <a:t>ABOUT AMA LEGAL SOLUTIONS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Neue Haas Grotesk Text Pro" panose="020F0502020204030204" pitchFamily="34" charset="0"/>
              </a:rPr>
              <a:t>​:-</a:t>
            </a:r>
            <a:endParaRPr lang="en-I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FB707-D549-9D81-02D7-9518132C5CA8}"/>
              </a:ext>
            </a:extLst>
          </p:cNvPr>
          <p:cNvSpPr txBox="1"/>
          <p:nvPr/>
        </p:nvSpPr>
        <p:spPr>
          <a:xfrm>
            <a:off x="179512" y="1756843"/>
            <a:ext cx="8208912" cy="48991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191C1F"/>
                </a:solidFill>
                <a:effectLst/>
                <a:latin typeface="Gill Sans MT" panose="020B0502020104020203" pitchFamily="34" charset="0"/>
              </a:rPr>
              <a:t>AMA Legal Solutions is a well-known law of 650 cases and 300 closures were undertaken.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191C1F"/>
              </a:solidFill>
              <a:latin typeface="Gill Sans MT" panose="020B05020201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191C1F"/>
                </a:solidFill>
                <a:effectLst/>
                <a:latin typeface="Gill Sans MT" panose="020B0502020104020203" pitchFamily="34" charset="0"/>
              </a:rPr>
              <a:t>Established by Anuj Anand Malik, AMA Legal Solutions has established a great reputation for trust and client satisfaction.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191C1F"/>
              </a:solidFill>
              <a:latin typeface="Gill Sans MT" panose="020B05020201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191C1F"/>
                </a:solidFill>
                <a:effectLst/>
                <a:latin typeface="Gill Sans MT" panose="020B0502020104020203" pitchFamily="34" charset="0"/>
              </a:rPr>
              <a:t>The range of industries, including banking and law, intellectual property rights, real estate, civil laws, and loan settlements.</a:t>
            </a:r>
            <a:r>
              <a:rPr lang="en-US" sz="200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191C1F"/>
                </a:solidFill>
                <a:effectLst/>
                <a:latin typeface="Gill Sans MT" panose="020B0502020104020203" pitchFamily="34" charset="0"/>
              </a:rPr>
              <a:t>Client engagement plans include past cases having prominent companies as </a:t>
            </a:r>
            <a:r>
              <a:rPr lang="en-US" sz="2000" i="0" u="none" strike="noStrike" dirty="0" err="1">
                <a:solidFill>
                  <a:srgbClr val="191C1F"/>
                </a:solidFill>
                <a:effectLst/>
                <a:latin typeface="Gill Sans MT" panose="020B0502020104020203" pitchFamily="34" charset="0"/>
              </a:rPr>
              <a:t>BillCut</a:t>
            </a:r>
            <a:r>
              <a:rPr lang="en-US" sz="2000" i="0" u="none" strike="noStrike" dirty="0">
                <a:solidFill>
                  <a:srgbClr val="191C1F"/>
                </a:solidFill>
                <a:effectLst/>
                <a:latin typeface="Gill Sans MT" panose="020B0502020104020203" pitchFamily="34" charset="0"/>
              </a:rPr>
              <a:t>, Saga Communications and Velocity Tours.</a:t>
            </a:r>
            <a:r>
              <a:rPr lang="en-US" sz="200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​</a:t>
            </a:r>
            <a:endParaRPr lang="en-US" sz="28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just"/>
            <a:endParaRPr lang="en-IN" dirty="0"/>
          </a:p>
        </p:txBody>
      </p:sp>
      <p:pic>
        <p:nvPicPr>
          <p:cNvPr id="1026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E38BFF0D-5BDC-BF1E-F2BA-1BC56E81A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582" y="219175"/>
            <a:ext cx="2094906" cy="68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5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BA625-0947-9BDB-7F74-E561A199C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544371-225A-101A-89B4-4B63971D7B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61076"/>
            <a:ext cx="2051720" cy="2949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728F6F-25E8-F72A-516B-EB6D2A8C6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82466"/>
            <a:ext cx="5730935" cy="57735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C0AFD6-07EC-A099-7998-DB7F236A28D2}"/>
              </a:ext>
            </a:extLst>
          </p:cNvPr>
          <p:cNvSpPr txBox="1"/>
          <p:nvPr/>
        </p:nvSpPr>
        <p:spPr>
          <a:xfrm>
            <a:off x="75472" y="213873"/>
            <a:ext cx="816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Our collaboration with AMA Legal Solutions :-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471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61076"/>
            <a:ext cx="2051720" cy="294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7EC8-BFDC-C4B6-F5D1-9906B7D02893}"/>
              </a:ext>
            </a:extLst>
          </p:cNvPr>
          <p:cNvSpPr txBox="1"/>
          <p:nvPr/>
        </p:nvSpPr>
        <p:spPr>
          <a:xfrm>
            <a:off x="1043608" y="1139203"/>
            <a:ext cx="70567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aur" panose="02030504050205020304" pitchFamily="18" charset="0"/>
              </a:rPr>
              <a:t>Many legal firms, including AMA Legal Solutions, experience delays and inconsistencies in handling client queries.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entaur" panose="020305040502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aur" panose="02030504050205020304" pitchFamily="18" charset="0"/>
              </a:rPr>
              <a:t>This is important because delays and inconsistencies in handling client queries can lead to several negative outcomes like </a:t>
            </a:r>
            <a:r>
              <a:rPr lang="en-IN" sz="2400" dirty="0">
                <a:latin typeface="Centaur" panose="02030504050205020304" pitchFamily="18" charset="0"/>
              </a:rPr>
              <a:t>Client Dissatisfaction, Reputation Damage, Inefficiency, Missed Opportunities etc.</a:t>
            </a:r>
          </a:p>
          <a:p>
            <a:r>
              <a:rPr lang="en-US" sz="2400" dirty="0">
                <a:latin typeface="Centaur" panose="020305040502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entaur" panose="02030504050205020304" pitchFamily="18" charset="0"/>
              </a:rPr>
              <a:t>Solving this problem with the help of our chatbot will lead to faster responses, improved client satisfaction, and enhanced operational efficiency. It will reduce costs, provide a competitive edge, and ensure accessibility with 24/7 availability.</a:t>
            </a:r>
            <a:endParaRPr lang="en-IN" sz="24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4FE12-9F36-1DAE-B174-062D669256D2}"/>
              </a:ext>
            </a:extLst>
          </p:cNvPr>
          <p:cNvSpPr txBox="1"/>
          <p:nvPr/>
        </p:nvSpPr>
        <p:spPr>
          <a:xfrm>
            <a:off x="971600" y="1538147"/>
            <a:ext cx="756084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Main goal of the project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Note: Specific objectives (3-4 key points - Not lengthy). No key words including Like, E.g., etc.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4CCEE0-D495-E6F5-2983-743E4121B0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4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3692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85731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Methodology, Tools, and Techniques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1DA86C-912F-01C0-2501-CC20F9304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6" y="1203802"/>
            <a:ext cx="4966080" cy="9662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C2D189-6F5B-785A-289E-EA242A88ED4E}"/>
              </a:ext>
            </a:extLst>
          </p:cNvPr>
          <p:cNvSpPr txBox="1"/>
          <p:nvPr/>
        </p:nvSpPr>
        <p:spPr>
          <a:xfrm>
            <a:off x="262936" y="2456795"/>
            <a:ext cx="87129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</a:t>
            </a:r>
            <a:r>
              <a:rPr lang="en-US" sz="28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▪️ </a:t>
            </a:r>
            <a:r>
              <a:rPr lang="en-US" sz="2800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Create a frontend rule-based chatbot using HTML,CSS  and </a:t>
            </a:r>
            <a:r>
              <a:rPr lang="en-US" sz="2800" dirty="0" err="1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Javascript</a:t>
            </a:r>
            <a:r>
              <a:rPr lang="en-US" sz="2800" dirty="0">
                <a:solidFill>
                  <a:srgbClr val="000000"/>
                </a:solidFill>
                <a:ea typeface="Canva Sans Bold"/>
                <a:cs typeface="Canva Sans Bold"/>
                <a:sym typeface="Canva Sans Bold"/>
              </a:rPr>
              <a:t>.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ea typeface="Canva Sans Bold"/>
                <a:cs typeface="Canva Sans Bold"/>
                <a:sym typeface="Canva Sans Bold"/>
              </a:rPr>
              <a:t>▪️  Using backend to make our website based chatbot more advanced.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ea typeface="Canva Sans"/>
                <a:cs typeface="Canva Sans"/>
                <a:sym typeface="Canva Sans"/>
              </a:rPr>
              <a:t>▪️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Canva Sans Bold"/>
                <a:cs typeface="Canva Sans Bold"/>
                <a:sym typeface="Canva Sans Bold"/>
              </a:rPr>
              <a:t>To enhance client engagement, a database according to the firm’s requirement may be integrated.  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ea typeface="Canva Sans"/>
                <a:cs typeface="Canva Sans"/>
                <a:sym typeface="Canva Sans"/>
              </a:rPr>
              <a:t>▪️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Canva Sans Bold"/>
                <a:cs typeface="Canva Sans Bold"/>
                <a:sym typeface="Canva Sans Bold"/>
              </a:rPr>
              <a:t>Deployment.</a:t>
            </a:r>
          </a:p>
          <a:p>
            <a:endParaRPr lang="en-US" sz="2800" dirty="0">
              <a:solidFill>
                <a:srgbClr val="000000"/>
              </a:solidFill>
              <a:latin typeface="+mj-lt"/>
              <a:ea typeface="Canva Sans Bold"/>
              <a:cs typeface="Canva Sans Bold"/>
              <a:sym typeface="Canva Sans Bold"/>
            </a:endParaRPr>
          </a:p>
          <a:p>
            <a:endParaRPr lang="en-US" sz="2800" dirty="0">
              <a:solidFill>
                <a:srgbClr val="000000"/>
              </a:solidFill>
              <a:ea typeface="Canva Sans Bold"/>
              <a:cs typeface="Canva Sans Bold"/>
              <a:sym typeface="Canva Sans Bold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CD592E-B5FE-BC56-D5B2-6BC0C8771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3692"/>
            <a:ext cx="9180512" cy="688538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70B5E2A-876B-BE39-EDE7-556CEC499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3401118"/>
            <a:ext cx="8928993" cy="1972098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0B42F3-0E37-7E37-12EF-7E4298E839F4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BD9DC7D-90BF-2E23-3DE0-9073862170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50B2F0-BF7F-7021-8BBA-8505F45D23DB}"/>
              </a:ext>
            </a:extLst>
          </p:cNvPr>
          <p:cNvSpPr txBox="1"/>
          <p:nvPr/>
        </p:nvSpPr>
        <p:spPr>
          <a:xfrm>
            <a:off x="-36512" y="-171400"/>
            <a:ext cx="9361040" cy="1063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9036"/>
              </a:lnSpc>
            </a:pPr>
            <a:r>
              <a:rPr lang="en-US" sz="3600" spc="200" dirty="0">
                <a:solidFill>
                  <a:srgbClr val="000000"/>
                </a:solidFill>
                <a:latin typeface="Trebuchet MS" panose="020B0603020202020204" pitchFamily="34" charset="0"/>
                <a:ea typeface="Pompiere"/>
                <a:cs typeface="Pompiere"/>
                <a:sym typeface="Pompiere"/>
              </a:rPr>
              <a:t>💡TOOLS and TECHNIQUES 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6A238317-3A4D-ED2F-9AC8-DC1BDFB101EE}"/>
              </a:ext>
            </a:extLst>
          </p:cNvPr>
          <p:cNvSpPr txBox="1"/>
          <p:nvPr/>
        </p:nvSpPr>
        <p:spPr>
          <a:xfrm>
            <a:off x="251520" y="1340768"/>
            <a:ext cx="13417098" cy="44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67"/>
              </a:lnSpc>
            </a:pPr>
            <a:r>
              <a:rPr lang="en-US" sz="2000" spc="42" dirty="0">
                <a:solidFill>
                  <a:srgbClr val="000000"/>
                </a:solidFill>
                <a:latin typeface="Arial Narrow" panose="020B0606020202030204" pitchFamily="34" charset="0"/>
                <a:ea typeface="Pompiere"/>
                <a:cs typeface="Dubai" panose="020B0503030403030204" pitchFamily="34" charset="-78"/>
                <a:sym typeface="Pompiere"/>
              </a:rPr>
              <a:t>▪️FRONTEND - TO MAKE VISUAL INTERFACE THROUGH USER INTERACTION.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C4A1A-FF24-56E6-C792-A3E800FE31DB}"/>
              </a:ext>
            </a:extLst>
          </p:cNvPr>
          <p:cNvSpPr txBox="1"/>
          <p:nvPr/>
        </p:nvSpPr>
        <p:spPr>
          <a:xfrm>
            <a:off x="72008" y="2348880"/>
            <a:ext cx="7956376" cy="802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3600" b="1" dirty="0">
                <a:solidFill>
                  <a:srgbClr val="000000"/>
                </a:solidFill>
                <a:latin typeface="Bahnschrift" panose="020B0502040204020203" pitchFamily="34" charset="0"/>
                <a:ea typeface="Canva Sans Bold"/>
                <a:cs typeface="Canva Sans Bold"/>
                <a:sym typeface="Canva Sans Bold"/>
              </a:rPr>
              <a:t>Components to be used in frontend :- </a:t>
            </a:r>
          </a:p>
        </p:txBody>
      </p:sp>
    </p:spTree>
    <p:extLst>
      <p:ext uri="{BB962C8B-B14F-4D97-AF65-F5344CB8AC3E}">
        <p14:creationId xmlns:p14="http://schemas.microsoft.com/office/powerpoint/2010/main" val="98420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7433</TotalTime>
  <Words>492</Words>
  <Application>Microsoft Office PowerPoint</Application>
  <PresentationFormat>On-screen Show (4:3)</PresentationFormat>
  <Paragraphs>84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Arial</vt:lpstr>
      <vt:lpstr>Arial Narrow</vt:lpstr>
      <vt:lpstr>Bahnschrift</vt:lpstr>
      <vt:lpstr>Calibri</vt:lpstr>
      <vt:lpstr>Cambria</vt:lpstr>
      <vt:lpstr>Canva Sans</vt:lpstr>
      <vt:lpstr>Canva Sans Bold</vt:lpstr>
      <vt:lpstr>Centaur</vt:lpstr>
      <vt:lpstr>Garamond</vt:lpstr>
      <vt:lpstr>Gill Sans MT</vt:lpstr>
      <vt:lpstr>Helvetica</vt:lpstr>
      <vt:lpstr>Neue Haas Grotesk Text Pro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Nayan Goswami</cp:lastModifiedBy>
  <cp:revision>327</cp:revision>
  <cp:lastPrinted>2022-09-05T08:43:44Z</cp:lastPrinted>
  <dcterms:created xsi:type="dcterms:W3CDTF">2020-01-16T09:05:56Z</dcterms:created>
  <dcterms:modified xsi:type="dcterms:W3CDTF">2025-05-07T15:59:21Z</dcterms:modified>
</cp:coreProperties>
</file>