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52146-E47D-491E-AB0F-D2F025CF15AE}" type="datetimeFigureOut">
              <a:rPr lang="en-IN" smtClean="0"/>
              <a:t>10-07-2024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C4F379A-E48C-4418-8A5B-0BBB92477FB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950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52146-E47D-491E-AB0F-D2F025CF15AE}"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4F379A-E48C-4418-8A5B-0BBB92477FB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64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52146-E47D-491E-AB0F-D2F025CF15AE}"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4F379A-E48C-4418-8A5B-0BBB92477FB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431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52146-E47D-491E-AB0F-D2F025CF15AE}"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4F379A-E48C-4418-8A5B-0BBB92477FB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84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52146-E47D-491E-AB0F-D2F025CF15AE}"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4F379A-E48C-4418-8A5B-0BBB92477FB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949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52146-E47D-491E-AB0F-D2F025CF15AE}"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4F379A-E48C-4418-8A5B-0BBB92477FB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952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52146-E47D-491E-AB0F-D2F025CF15AE}"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4F379A-E48C-4418-8A5B-0BBB92477FB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80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52146-E47D-491E-AB0F-D2F025CF15AE}"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4F379A-E48C-4418-8A5B-0BBB92477FB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103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52146-E47D-491E-AB0F-D2F025CF15AE}"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4F379A-E48C-4418-8A5B-0BBB92477FB2}" type="slidenum">
              <a:rPr lang="en-IN" smtClean="0"/>
              <a:t>‹#›</a:t>
            </a:fld>
            <a:endParaRPr lang="en-IN"/>
          </a:p>
        </p:txBody>
      </p:sp>
    </p:spTree>
    <p:extLst>
      <p:ext uri="{BB962C8B-B14F-4D97-AF65-F5344CB8AC3E}">
        <p14:creationId xmlns:p14="http://schemas.microsoft.com/office/powerpoint/2010/main" val="302326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52146-E47D-491E-AB0F-D2F025CF15AE}"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4F379A-E48C-4418-8A5B-0BBB92477FB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66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A852146-E47D-491E-AB0F-D2F025CF15AE}" type="datetimeFigureOut">
              <a:rPr lang="en-IN" smtClean="0"/>
              <a:t>10-07-2024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C4F379A-E48C-4418-8A5B-0BBB92477FB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1619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A852146-E47D-491E-AB0F-D2F025CF15AE}" type="datetimeFigureOut">
              <a:rPr lang="en-IN" smtClean="0"/>
              <a:t>10-07-2024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4F379A-E48C-4418-8A5B-0BBB92477FB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693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nk Marketing Campaign ...">
            <a:extLst>
              <a:ext uri="{FF2B5EF4-FFF2-40B4-BE49-F238E27FC236}">
                <a16:creationId xmlns:a16="http://schemas.microsoft.com/office/drawing/2014/main" id="{4F808653-ABD0-83E7-7366-659CEDBAB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755" y="1941871"/>
            <a:ext cx="8890245" cy="49161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457D60-774B-2468-0BB4-C3F44CAAA352}"/>
              </a:ext>
            </a:extLst>
          </p:cNvPr>
          <p:cNvSpPr txBox="1"/>
          <p:nvPr/>
        </p:nvSpPr>
        <p:spPr>
          <a:xfrm>
            <a:off x="216310" y="213539"/>
            <a:ext cx="11729884" cy="923330"/>
          </a:xfrm>
          <a:prstGeom prst="rect">
            <a:avLst/>
          </a:prstGeom>
          <a:noFill/>
        </p:spPr>
        <p:txBody>
          <a:bodyPr wrap="square" rtlCol="0">
            <a:spAutoFit/>
          </a:bodyPr>
          <a:lstStyle/>
          <a:p>
            <a:r>
              <a:rPr lang="en-US" sz="5400" b="1" u="sng" dirty="0">
                <a:solidFill>
                  <a:schemeClr val="accent1">
                    <a:lumMod val="75000"/>
                  </a:schemeClr>
                </a:solidFill>
                <a:latin typeface="Aharoni" panose="02010803020104030203" pitchFamily="2" charset="-79"/>
                <a:cs typeface="Aharoni" panose="02010803020104030203" pitchFamily="2" charset="-79"/>
              </a:rPr>
              <a:t>Project on </a:t>
            </a:r>
            <a:r>
              <a:rPr lang="en-IN" sz="5400" b="1" u="sng" dirty="0">
                <a:solidFill>
                  <a:schemeClr val="accent1">
                    <a:lumMod val="75000"/>
                  </a:schemeClr>
                </a:solidFill>
                <a:latin typeface="Aharoni" panose="02010803020104030203" pitchFamily="2" charset="-79"/>
                <a:cs typeface="Aharoni" panose="02010803020104030203" pitchFamily="2" charset="-79"/>
              </a:rPr>
              <a:t>“BANK TERM DEPOSIT”</a:t>
            </a:r>
            <a:endParaRPr lang="en-US" sz="5400" b="1" u="sng" dirty="0">
              <a:solidFill>
                <a:schemeClr val="accent1">
                  <a:lumMod val="75000"/>
                </a:schemeClr>
              </a:solidFill>
              <a:latin typeface="Aharoni" panose="02010803020104030203" pitchFamily="2" charset="-79"/>
              <a:cs typeface="Aharoni" panose="02010803020104030203" pitchFamily="2" charset="-79"/>
            </a:endParaRPr>
          </a:p>
        </p:txBody>
      </p:sp>
      <p:sp>
        <p:nvSpPr>
          <p:cNvPr id="2" name="TextBox 1">
            <a:extLst>
              <a:ext uri="{FF2B5EF4-FFF2-40B4-BE49-F238E27FC236}">
                <a16:creationId xmlns:a16="http://schemas.microsoft.com/office/drawing/2014/main" id="{CE9B0DC3-0226-D2AA-0E6A-353E7780B59A}"/>
              </a:ext>
            </a:extLst>
          </p:cNvPr>
          <p:cNvSpPr txBox="1"/>
          <p:nvPr/>
        </p:nvSpPr>
        <p:spPr>
          <a:xfrm>
            <a:off x="117987" y="3061107"/>
            <a:ext cx="3085445" cy="2677656"/>
          </a:xfrm>
          <a:prstGeom prst="rect">
            <a:avLst/>
          </a:prstGeom>
          <a:noFill/>
        </p:spPr>
        <p:txBody>
          <a:bodyPr wrap="square" rtlCol="0">
            <a:spAutoFit/>
          </a:bodyPr>
          <a:lstStyle/>
          <a:p>
            <a:r>
              <a:rPr lang="en-US" sz="2800" b="1" dirty="0">
                <a:solidFill>
                  <a:srgbClr val="FF0000"/>
                </a:solidFill>
              </a:rPr>
              <a:t>By-</a:t>
            </a:r>
          </a:p>
          <a:p>
            <a:endParaRPr lang="en-US" sz="2800" b="1" dirty="0">
              <a:solidFill>
                <a:srgbClr val="FF0000"/>
              </a:solidFill>
            </a:endParaRPr>
          </a:p>
          <a:p>
            <a:r>
              <a:rPr lang="en-US" sz="2800" b="1" dirty="0">
                <a:solidFill>
                  <a:srgbClr val="FF0000"/>
                </a:solidFill>
              </a:rPr>
              <a:t>NAYANIMA RAGHUVANSHI</a:t>
            </a:r>
          </a:p>
          <a:p>
            <a:r>
              <a:rPr lang="en-US" sz="2800" b="1" dirty="0">
                <a:solidFill>
                  <a:srgbClr val="FF0000"/>
                </a:solidFill>
              </a:rPr>
              <a:t>(Business Analyst Intern)</a:t>
            </a:r>
            <a:endParaRPr lang="en-IN" sz="2800" b="1" dirty="0">
              <a:solidFill>
                <a:srgbClr val="FF0000"/>
              </a:solidFill>
            </a:endParaRPr>
          </a:p>
        </p:txBody>
      </p:sp>
    </p:spTree>
    <p:extLst>
      <p:ext uri="{BB962C8B-B14F-4D97-AF65-F5344CB8AC3E}">
        <p14:creationId xmlns:p14="http://schemas.microsoft.com/office/powerpoint/2010/main" val="226922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1F0BB-3DDD-57E1-A2B7-DE5D49E98BD1}"/>
              </a:ext>
            </a:extLst>
          </p:cNvPr>
          <p:cNvSpPr txBox="1"/>
          <p:nvPr/>
        </p:nvSpPr>
        <p:spPr>
          <a:xfrm>
            <a:off x="199102" y="252869"/>
            <a:ext cx="11678265" cy="707886"/>
          </a:xfrm>
          <a:prstGeom prst="rect">
            <a:avLst/>
          </a:prstGeom>
          <a:noFill/>
        </p:spPr>
        <p:txBody>
          <a:bodyPr wrap="square">
            <a:spAutoFit/>
          </a:bodyPr>
          <a:lstStyle/>
          <a:p>
            <a:pPr algn="ctr"/>
            <a:r>
              <a:rPr lang="en-IN" sz="4000" b="1" u="sng" dirty="0">
                <a:latin typeface="Aharoni" panose="02010803020104030203" pitchFamily="2" charset="-79"/>
                <a:cs typeface="Aharoni" panose="02010803020104030203" pitchFamily="2" charset="-79"/>
              </a:rPr>
              <a:t>Introduction</a:t>
            </a:r>
          </a:p>
        </p:txBody>
      </p:sp>
      <p:sp>
        <p:nvSpPr>
          <p:cNvPr id="5" name="TextBox 4">
            <a:extLst>
              <a:ext uri="{FF2B5EF4-FFF2-40B4-BE49-F238E27FC236}">
                <a16:creationId xmlns:a16="http://schemas.microsoft.com/office/drawing/2014/main" id="{16353B52-097A-CE11-267D-E21402DD223C}"/>
              </a:ext>
            </a:extLst>
          </p:cNvPr>
          <p:cNvSpPr txBox="1"/>
          <p:nvPr/>
        </p:nvSpPr>
        <p:spPr>
          <a:xfrm>
            <a:off x="199101" y="1456345"/>
            <a:ext cx="11678265" cy="4209357"/>
          </a:xfrm>
          <a:prstGeom prst="rect">
            <a:avLst/>
          </a:prstGeom>
          <a:noFill/>
        </p:spPr>
        <p:txBody>
          <a:bodyPr wrap="square">
            <a:spAutoFit/>
          </a:bodyPr>
          <a:lstStyle/>
          <a:p>
            <a:pPr marL="228600" lvl="0" indent="-228600" algn="just" rtl="0">
              <a:lnSpc>
                <a:spcPct val="90000"/>
              </a:lnSpc>
              <a:spcBef>
                <a:spcPts val="0"/>
              </a:spcBef>
              <a:spcAft>
                <a:spcPts val="0"/>
              </a:spcAft>
              <a:buClr>
                <a:srgbClr val="3C4043"/>
              </a:buClr>
              <a:buSzPts val="2000"/>
              <a:buChar char="•"/>
            </a:pPr>
            <a:r>
              <a:rPr lang="en-US" sz="2400" b="1" i="0" dirty="0">
                <a:solidFill>
                  <a:srgbClr val="3C4043"/>
                </a:solidFill>
                <a:latin typeface="Aharoni" panose="02010803020104030203" pitchFamily="2" charset="-79"/>
                <a:cs typeface="Aharoni" panose="02010803020104030203" pitchFamily="2" charset="-79"/>
              </a:rPr>
              <a:t>Banks and financial institutions can make money through financing. For example, they likely earn a profit by issuing home, car, and personal loans and charging interest on those financial products. Thus, banks are often in need of capital to fund the loans. Term deposits can provide locked-in capital for lending institutions.</a:t>
            </a:r>
            <a:endParaRPr lang="en-US" sz="2400" b="1" dirty="0">
              <a:latin typeface="Aharoni" panose="02010803020104030203" pitchFamily="2" charset="-79"/>
              <a:cs typeface="Aharoni" panose="02010803020104030203" pitchFamily="2" charset="-79"/>
            </a:endParaRPr>
          </a:p>
          <a:p>
            <a:pPr marL="228600" lvl="0" indent="-228600" algn="just" rtl="0">
              <a:lnSpc>
                <a:spcPct val="90000"/>
              </a:lnSpc>
              <a:spcBef>
                <a:spcPts val="1000"/>
              </a:spcBef>
              <a:spcAft>
                <a:spcPts val="0"/>
              </a:spcAft>
              <a:buClr>
                <a:srgbClr val="3C4043"/>
              </a:buClr>
              <a:buSzPts val="2000"/>
              <a:buChar char="•"/>
            </a:pPr>
            <a:r>
              <a:rPr lang="en-US" sz="2400" b="1" i="0" dirty="0">
                <a:solidFill>
                  <a:srgbClr val="3C4043"/>
                </a:solidFill>
                <a:latin typeface="Aharoni" panose="02010803020104030203" pitchFamily="2" charset="-79"/>
                <a:cs typeface="Aharoni" panose="02010803020104030203" pitchFamily="2" charset="-79"/>
              </a:rPr>
              <a:t>Here's how many bank accounts work: When a customer places funds in a term deposit, it's similar to a loan to the bank. The bank will hold the funds for a set time and can use them to invest elsewhere to make a return. Let’s say the bank gives the initial depositor a return of 2% for the use of funds in a term deposit. The bank can then use the money on deposit for a loan to a customer, charging a 6% interest rate for a net margin of 4%. Term deposits can help keep their financial operation running.</a:t>
            </a:r>
            <a:endParaRPr lang="en-US" sz="24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9809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4A918C-BA3D-29AD-45BF-247A78321E32}"/>
              </a:ext>
            </a:extLst>
          </p:cNvPr>
          <p:cNvSpPr txBox="1"/>
          <p:nvPr/>
        </p:nvSpPr>
        <p:spPr>
          <a:xfrm>
            <a:off x="265471" y="518341"/>
            <a:ext cx="11552903" cy="707886"/>
          </a:xfrm>
          <a:prstGeom prst="rect">
            <a:avLst/>
          </a:prstGeom>
          <a:noFill/>
        </p:spPr>
        <p:txBody>
          <a:bodyPr wrap="square">
            <a:spAutoFit/>
          </a:bodyPr>
          <a:lstStyle/>
          <a:p>
            <a:pPr algn="ctr"/>
            <a:r>
              <a:rPr lang="en-IN" sz="4000" b="1" u="sng" dirty="0">
                <a:latin typeface="Aharoni" panose="02010803020104030203" pitchFamily="2" charset="-79"/>
                <a:cs typeface="Aharoni" panose="02010803020104030203" pitchFamily="2" charset="-79"/>
              </a:rPr>
              <a:t>Data Description</a:t>
            </a:r>
          </a:p>
        </p:txBody>
      </p:sp>
      <p:graphicFrame>
        <p:nvGraphicFramePr>
          <p:cNvPr id="4" name="Google Shape;97;p3">
            <a:extLst>
              <a:ext uri="{FF2B5EF4-FFF2-40B4-BE49-F238E27FC236}">
                <a16:creationId xmlns:a16="http://schemas.microsoft.com/office/drawing/2014/main" id="{27666F00-40B7-00F4-3EF4-916553A2229B}"/>
              </a:ext>
            </a:extLst>
          </p:cNvPr>
          <p:cNvGraphicFramePr/>
          <p:nvPr>
            <p:extLst>
              <p:ext uri="{D42A27DB-BD31-4B8C-83A1-F6EECF244321}">
                <p14:modId xmlns:p14="http://schemas.microsoft.com/office/powerpoint/2010/main" val="1936213169"/>
              </p:ext>
            </p:extLst>
          </p:nvPr>
        </p:nvGraphicFramePr>
        <p:xfrm>
          <a:off x="265471" y="1226227"/>
          <a:ext cx="11351239" cy="4473084"/>
        </p:xfrm>
        <a:graphic>
          <a:graphicData uri="http://schemas.openxmlformats.org/drawingml/2006/table">
            <a:tbl>
              <a:tblPr>
                <a:noFill/>
              </a:tblPr>
              <a:tblGrid>
                <a:gridCol w="1300421">
                  <a:extLst>
                    <a:ext uri="{9D8B030D-6E8A-4147-A177-3AD203B41FA5}">
                      <a16:colId xmlns:a16="http://schemas.microsoft.com/office/drawing/2014/main" val="20000"/>
                    </a:ext>
                  </a:extLst>
                </a:gridCol>
                <a:gridCol w="8331282">
                  <a:extLst>
                    <a:ext uri="{9D8B030D-6E8A-4147-A177-3AD203B41FA5}">
                      <a16:colId xmlns:a16="http://schemas.microsoft.com/office/drawing/2014/main" val="20001"/>
                    </a:ext>
                  </a:extLst>
                </a:gridCol>
                <a:gridCol w="1719536">
                  <a:extLst>
                    <a:ext uri="{9D8B030D-6E8A-4147-A177-3AD203B41FA5}">
                      <a16:colId xmlns:a16="http://schemas.microsoft.com/office/drawing/2014/main" val="20002"/>
                    </a:ext>
                  </a:extLst>
                </a:gridCol>
              </a:tblGrid>
              <a:tr h="234301">
                <a:tc>
                  <a:txBody>
                    <a:bodyPr/>
                    <a:lstStyle/>
                    <a:p>
                      <a:pPr marL="0" marR="0" lvl="0" indent="0" algn="l" rtl="0">
                        <a:spcBef>
                          <a:spcPts val="0"/>
                        </a:spcBef>
                        <a:spcAft>
                          <a:spcPts val="0"/>
                        </a:spcAft>
                        <a:buNone/>
                      </a:pPr>
                      <a:r>
                        <a:rPr lang="en-IN" sz="1200" b="1" u="none" strike="noStrike" cap="none"/>
                        <a:t>Variable</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Description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Type</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34301">
                <a:tc>
                  <a:txBody>
                    <a:bodyPr/>
                    <a:lstStyle/>
                    <a:p>
                      <a:pPr marL="0" marR="0" lvl="0" indent="0" algn="l" rtl="0">
                        <a:spcBef>
                          <a:spcPts val="0"/>
                        </a:spcBef>
                        <a:spcAft>
                          <a:spcPts val="0"/>
                        </a:spcAft>
                        <a:buNone/>
                      </a:pPr>
                      <a:r>
                        <a:rPr lang="en-IN" sz="1200" b="1" u="none" strike="noStrike" cap="none"/>
                        <a:t>Age</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Age of the customer</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Numeric</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34301">
                <a:tc>
                  <a:txBody>
                    <a:bodyPr/>
                    <a:lstStyle/>
                    <a:p>
                      <a:pPr marL="0" marR="0" lvl="0" indent="0" algn="l" rtl="0">
                        <a:spcBef>
                          <a:spcPts val="0"/>
                        </a:spcBef>
                        <a:spcAft>
                          <a:spcPts val="0"/>
                        </a:spcAft>
                        <a:buNone/>
                      </a:pPr>
                      <a:r>
                        <a:rPr lang="en-IN" sz="1200" b="1" u="none" strike="noStrike" cap="none"/>
                        <a:t>Job</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Type of job a customer does</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Categorical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extLst>
                  <a:ext uri="{0D108BD9-81ED-4DB2-BD59-A6C34878D82A}">
                    <a16:rowId xmlns:a16="http://schemas.microsoft.com/office/drawing/2014/main" val="10002"/>
                  </a:ext>
                </a:extLst>
              </a:tr>
              <a:tr h="234301">
                <a:tc>
                  <a:txBody>
                    <a:bodyPr/>
                    <a:lstStyle/>
                    <a:p>
                      <a:pPr marL="0" marR="0" lvl="0" indent="0" algn="l" rtl="0">
                        <a:spcBef>
                          <a:spcPts val="0"/>
                        </a:spcBef>
                        <a:spcAft>
                          <a:spcPts val="0"/>
                        </a:spcAft>
                        <a:buNone/>
                      </a:pPr>
                      <a:r>
                        <a:rPr lang="en-IN" sz="1200" b="1" u="none" strike="noStrike" cap="none"/>
                        <a:t>Marital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dirty="0"/>
                        <a:t>Marital status of the customer</a:t>
                      </a:r>
                      <a:endParaRPr b="1" dirty="0"/>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Categorical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34301">
                <a:tc>
                  <a:txBody>
                    <a:bodyPr/>
                    <a:lstStyle/>
                    <a:p>
                      <a:pPr marL="0" marR="0" lvl="0" indent="0" algn="l" rtl="0">
                        <a:spcBef>
                          <a:spcPts val="0"/>
                        </a:spcBef>
                        <a:spcAft>
                          <a:spcPts val="0"/>
                        </a:spcAft>
                        <a:buNone/>
                      </a:pPr>
                      <a:r>
                        <a:rPr lang="en-IN" sz="1200" b="1" u="none" strike="noStrike" cap="none"/>
                        <a:t>Education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Educational level of the customer</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Categorical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extLst>
                  <a:ext uri="{0D108BD9-81ED-4DB2-BD59-A6C34878D82A}">
                    <a16:rowId xmlns:a16="http://schemas.microsoft.com/office/drawing/2014/main" val="10004"/>
                  </a:ext>
                </a:extLst>
              </a:tr>
              <a:tr h="280170">
                <a:tc>
                  <a:txBody>
                    <a:bodyPr/>
                    <a:lstStyle/>
                    <a:p>
                      <a:pPr marL="0" marR="0" lvl="0" indent="0" algn="l" rtl="0">
                        <a:spcBef>
                          <a:spcPts val="0"/>
                        </a:spcBef>
                        <a:spcAft>
                          <a:spcPts val="0"/>
                        </a:spcAft>
                        <a:buNone/>
                      </a:pPr>
                      <a:r>
                        <a:rPr lang="en-IN" sz="1200" b="1" u="none" strike="noStrike" cap="none" dirty="0"/>
                        <a:t>Default</a:t>
                      </a:r>
                      <a:endParaRPr b="1" dirty="0"/>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Indicates if a customer has credit in default</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Categorical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80170">
                <a:tc>
                  <a:txBody>
                    <a:bodyPr/>
                    <a:lstStyle/>
                    <a:p>
                      <a:pPr marL="0" marR="0" lvl="0" indent="0" algn="l" rtl="0">
                        <a:spcBef>
                          <a:spcPts val="0"/>
                        </a:spcBef>
                        <a:spcAft>
                          <a:spcPts val="0"/>
                        </a:spcAft>
                        <a:buNone/>
                      </a:pPr>
                      <a:r>
                        <a:rPr lang="en-IN" sz="1200" b="1" u="none" strike="noStrike" cap="none"/>
                        <a:t>Housing</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Indicates if a customer has a housing loan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Categorical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extLst>
                  <a:ext uri="{0D108BD9-81ED-4DB2-BD59-A6C34878D82A}">
                    <a16:rowId xmlns:a16="http://schemas.microsoft.com/office/drawing/2014/main" val="10006"/>
                  </a:ext>
                </a:extLst>
              </a:tr>
              <a:tr h="280170">
                <a:tc>
                  <a:txBody>
                    <a:bodyPr/>
                    <a:lstStyle/>
                    <a:p>
                      <a:pPr marL="0" marR="0" lvl="0" indent="0" algn="l" rtl="0">
                        <a:spcBef>
                          <a:spcPts val="0"/>
                        </a:spcBef>
                        <a:spcAft>
                          <a:spcPts val="0"/>
                        </a:spcAft>
                        <a:buNone/>
                      </a:pPr>
                      <a:r>
                        <a:rPr lang="en-IN" sz="1200" b="1" u="none" strike="noStrike" cap="none"/>
                        <a:t>Loan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Indicates if a customer has a personal loan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Categorical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34301">
                <a:tc>
                  <a:txBody>
                    <a:bodyPr/>
                    <a:lstStyle/>
                    <a:p>
                      <a:pPr marL="0" marR="0" lvl="0" indent="0" algn="l" rtl="0">
                        <a:spcBef>
                          <a:spcPts val="0"/>
                        </a:spcBef>
                        <a:spcAft>
                          <a:spcPts val="0"/>
                        </a:spcAft>
                        <a:buNone/>
                      </a:pPr>
                      <a:r>
                        <a:rPr lang="en-IN" sz="1200" b="1" u="none" strike="noStrike" cap="none"/>
                        <a:t>Contact</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Type of contact communication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Categorical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extLst>
                  <a:ext uri="{0D108BD9-81ED-4DB2-BD59-A6C34878D82A}">
                    <a16:rowId xmlns:a16="http://schemas.microsoft.com/office/drawing/2014/main" val="10008"/>
                  </a:ext>
                </a:extLst>
              </a:tr>
              <a:tr h="234301">
                <a:tc>
                  <a:txBody>
                    <a:bodyPr/>
                    <a:lstStyle/>
                    <a:p>
                      <a:pPr marL="0" marR="0" lvl="0" indent="0" algn="l" rtl="0">
                        <a:spcBef>
                          <a:spcPts val="0"/>
                        </a:spcBef>
                        <a:spcAft>
                          <a:spcPts val="0"/>
                        </a:spcAft>
                        <a:buNone/>
                      </a:pPr>
                      <a:r>
                        <a:rPr lang="en-IN" sz="1200" b="1" u="none" strike="noStrike" cap="none"/>
                        <a:t>Month</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dirty="0"/>
                        <a:t>Last contact month of the year</a:t>
                      </a:r>
                      <a:endParaRPr b="1" dirty="0"/>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Categorical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34301">
                <a:tc>
                  <a:txBody>
                    <a:bodyPr/>
                    <a:lstStyle/>
                    <a:p>
                      <a:pPr marL="0" marR="0" lvl="0" indent="0" algn="l" rtl="0">
                        <a:spcBef>
                          <a:spcPts val="0"/>
                        </a:spcBef>
                        <a:spcAft>
                          <a:spcPts val="0"/>
                        </a:spcAft>
                        <a:buNone/>
                      </a:pPr>
                      <a:r>
                        <a:rPr lang="en-IN" sz="1200" b="1" u="none" strike="noStrike" cap="none"/>
                        <a:t>Day_of_week</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Last contact day of the week</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Categorical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extLst>
                  <a:ext uri="{0D108BD9-81ED-4DB2-BD59-A6C34878D82A}">
                    <a16:rowId xmlns:a16="http://schemas.microsoft.com/office/drawing/2014/main" val="10010"/>
                  </a:ext>
                </a:extLst>
              </a:tr>
              <a:tr h="234301">
                <a:tc>
                  <a:txBody>
                    <a:bodyPr/>
                    <a:lstStyle/>
                    <a:p>
                      <a:pPr marL="0" marR="0" lvl="0" indent="0" algn="l" rtl="0">
                        <a:spcBef>
                          <a:spcPts val="0"/>
                        </a:spcBef>
                        <a:spcAft>
                          <a:spcPts val="0"/>
                        </a:spcAft>
                        <a:buNone/>
                      </a:pPr>
                      <a:r>
                        <a:rPr lang="en-IN" sz="1200" b="1" u="none" strike="noStrike" cap="none"/>
                        <a:t>Duration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Last contact duration in seconds</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Numeric</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80170">
                <a:tc>
                  <a:txBody>
                    <a:bodyPr/>
                    <a:lstStyle/>
                    <a:p>
                      <a:pPr marL="0" marR="0" lvl="0" indent="0" algn="l" rtl="0">
                        <a:spcBef>
                          <a:spcPts val="0"/>
                        </a:spcBef>
                        <a:spcAft>
                          <a:spcPts val="0"/>
                        </a:spcAft>
                        <a:buNone/>
                      </a:pPr>
                      <a:r>
                        <a:rPr lang="en-IN" sz="1200" b="1" u="none" strike="noStrike" cap="none"/>
                        <a:t>Campaign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Number of contacts performed for this client during this campaign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Numeric</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extLst>
                  <a:ext uri="{0D108BD9-81ED-4DB2-BD59-A6C34878D82A}">
                    <a16:rowId xmlns:a16="http://schemas.microsoft.com/office/drawing/2014/main" val="10012"/>
                  </a:ext>
                </a:extLst>
              </a:tr>
              <a:tr h="403185">
                <a:tc>
                  <a:txBody>
                    <a:bodyPr/>
                    <a:lstStyle/>
                    <a:p>
                      <a:pPr marL="0" marR="0" lvl="0" indent="0" algn="l" rtl="0">
                        <a:spcBef>
                          <a:spcPts val="0"/>
                        </a:spcBef>
                        <a:spcAft>
                          <a:spcPts val="0"/>
                        </a:spcAft>
                        <a:buNone/>
                      </a:pPr>
                      <a:r>
                        <a:rPr lang="en-IN" sz="1200" b="1" u="none" strike="noStrike" cap="none"/>
                        <a:t>Pdays</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Number of days that passed after the client was last contacted from a previous campaign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Numeric</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80170">
                <a:tc>
                  <a:txBody>
                    <a:bodyPr/>
                    <a:lstStyle/>
                    <a:p>
                      <a:pPr marL="0" marR="0" lvl="0" indent="0" algn="l" rtl="0">
                        <a:spcBef>
                          <a:spcPts val="0"/>
                        </a:spcBef>
                        <a:spcAft>
                          <a:spcPts val="0"/>
                        </a:spcAft>
                        <a:buNone/>
                      </a:pPr>
                      <a:r>
                        <a:rPr lang="en-IN" sz="1200" b="1" u="none" strike="noStrike" cap="none"/>
                        <a:t>Previous</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Number of contacts performed for this client before this campaign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IN" sz="1200" b="1" u="none" strike="noStrike" cap="none"/>
                        <a:t>Numeric</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F9FA"/>
                    </a:solidFill>
                  </a:tcPr>
                </a:tc>
                <a:extLst>
                  <a:ext uri="{0D108BD9-81ED-4DB2-BD59-A6C34878D82A}">
                    <a16:rowId xmlns:a16="http://schemas.microsoft.com/office/drawing/2014/main" val="10014"/>
                  </a:ext>
                </a:extLst>
              </a:tr>
              <a:tr h="280170">
                <a:tc>
                  <a:txBody>
                    <a:bodyPr/>
                    <a:lstStyle/>
                    <a:p>
                      <a:pPr marL="0" marR="0" lvl="0" indent="0" algn="l" rtl="0">
                        <a:spcBef>
                          <a:spcPts val="0"/>
                        </a:spcBef>
                        <a:spcAft>
                          <a:spcPts val="0"/>
                        </a:spcAft>
                        <a:buNone/>
                      </a:pPr>
                      <a:r>
                        <a:rPr lang="en-IN" sz="1200" b="1" u="none" strike="noStrike" cap="none"/>
                        <a:t>Poutcome</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Outcome of the previous marketing campaign</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Categorical</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80170">
                <a:tc>
                  <a:txBody>
                    <a:bodyPr/>
                    <a:lstStyle/>
                    <a:p>
                      <a:pPr marL="0" marR="0" lvl="0" indent="0" algn="l" rtl="0">
                        <a:spcBef>
                          <a:spcPts val="0"/>
                        </a:spcBef>
                        <a:spcAft>
                          <a:spcPts val="0"/>
                        </a:spcAft>
                        <a:buNone/>
                      </a:pPr>
                      <a:r>
                        <a:rPr lang="en-IN" sz="1200" b="1" u="none" strike="noStrike" cap="none"/>
                        <a:t>Y</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a:t>Has the client subscribed to a term deposit? (Binary: 'yes', 'no')</a:t>
                      </a:r>
                      <a:endParaRPr b="1"/>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200" b="1" u="none" strike="noStrike" cap="none" dirty="0"/>
                        <a:t>Binary</a:t>
                      </a:r>
                      <a:endParaRPr b="1" dirty="0"/>
                    </a:p>
                  </a:txBody>
                  <a:tcPr marL="31225" marR="31225" marT="15625" marB="156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5553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B09B52-8E9C-9FFB-6D7F-BAE8B4D7C207}"/>
              </a:ext>
            </a:extLst>
          </p:cNvPr>
          <p:cNvSpPr txBox="1"/>
          <p:nvPr/>
        </p:nvSpPr>
        <p:spPr>
          <a:xfrm>
            <a:off x="415413" y="518340"/>
            <a:ext cx="11373464" cy="707886"/>
          </a:xfrm>
          <a:prstGeom prst="rect">
            <a:avLst/>
          </a:prstGeom>
          <a:noFill/>
        </p:spPr>
        <p:txBody>
          <a:bodyPr wrap="square">
            <a:spAutoFit/>
          </a:bodyPr>
          <a:lstStyle/>
          <a:p>
            <a:pPr algn="ctr"/>
            <a:r>
              <a:rPr lang="en-IN" sz="4000" b="1" u="sng" dirty="0">
                <a:latin typeface="Aharoni" panose="02010803020104030203" pitchFamily="2" charset="-79"/>
                <a:cs typeface="Aharoni" panose="02010803020104030203" pitchFamily="2" charset="-79"/>
              </a:rPr>
              <a:t>Problem Statement</a:t>
            </a:r>
          </a:p>
        </p:txBody>
      </p:sp>
      <p:sp>
        <p:nvSpPr>
          <p:cNvPr id="4" name="Google Shape;103;p4">
            <a:extLst>
              <a:ext uri="{FF2B5EF4-FFF2-40B4-BE49-F238E27FC236}">
                <a16:creationId xmlns:a16="http://schemas.microsoft.com/office/drawing/2014/main" id="{2B7942AC-0FF3-C472-1352-3962AC1BCCBB}"/>
              </a:ext>
            </a:extLst>
          </p:cNvPr>
          <p:cNvSpPr txBox="1">
            <a:spLocks/>
          </p:cNvSpPr>
          <p:nvPr/>
        </p:nvSpPr>
        <p:spPr>
          <a:xfrm>
            <a:off x="265471" y="1482725"/>
            <a:ext cx="11373464" cy="4351338"/>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lnSpc>
                <a:spcPct val="90000"/>
              </a:lnSpc>
              <a:spcBef>
                <a:spcPts val="0"/>
              </a:spcBef>
              <a:buClr>
                <a:schemeClr val="dk1"/>
              </a:buClr>
              <a:buSzPts val="1600"/>
              <a:buFont typeface="Arial" panose="020B0604020202020204" pitchFamily="34" charset="0"/>
              <a:buNone/>
            </a:pPr>
            <a:r>
              <a:rPr lang="en-US" sz="2400" b="1" dirty="0"/>
              <a:t>Create a </a:t>
            </a:r>
            <a:r>
              <a:rPr lang="en-US" sz="2400" b="1" dirty="0" err="1"/>
              <a:t>PowerBI</a:t>
            </a:r>
            <a:r>
              <a:rPr lang="en-US" sz="2400" b="1" dirty="0"/>
              <a:t> Dashboard showing various parameters for attrition in the organization.</a:t>
            </a:r>
          </a:p>
          <a:p>
            <a:pPr marL="0" indent="0" algn="just">
              <a:lnSpc>
                <a:spcPct val="90000"/>
              </a:lnSpc>
              <a:buClr>
                <a:schemeClr val="dk1"/>
              </a:buClr>
              <a:buSzPts val="1600"/>
              <a:buFont typeface="Arial" panose="020B0604020202020204" pitchFamily="34" charset="0"/>
              <a:buNone/>
            </a:pPr>
            <a:endParaRPr lang="en-US" sz="2400" b="1" dirty="0"/>
          </a:p>
          <a:p>
            <a:pPr algn="just">
              <a:lnSpc>
                <a:spcPct val="90000"/>
              </a:lnSpc>
              <a:buClr>
                <a:schemeClr val="dk1"/>
              </a:buClr>
              <a:buSzPts val="1600"/>
            </a:pPr>
            <a:r>
              <a:rPr lang="en-US" sz="2400" b="1" dirty="0"/>
              <a:t>Which age group people have subscribed the most.</a:t>
            </a:r>
          </a:p>
          <a:p>
            <a:pPr algn="just">
              <a:lnSpc>
                <a:spcPct val="90000"/>
              </a:lnSpc>
              <a:buClr>
                <a:schemeClr val="dk1"/>
              </a:buClr>
              <a:buSzPts val="1600"/>
            </a:pPr>
            <a:r>
              <a:rPr lang="en-US" sz="2400" b="1" dirty="0"/>
              <a:t>Does married people subscribe more?</a:t>
            </a:r>
          </a:p>
          <a:p>
            <a:pPr algn="just">
              <a:lnSpc>
                <a:spcPct val="90000"/>
              </a:lnSpc>
              <a:buClr>
                <a:schemeClr val="dk1"/>
              </a:buClr>
              <a:buSzPts val="1600"/>
            </a:pPr>
            <a:r>
              <a:rPr lang="en-US" sz="2400" b="1" dirty="0"/>
              <a:t>Education level of the subscribers.</a:t>
            </a:r>
          </a:p>
          <a:p>
            <a:pPr algn="just">
              <a:lnSpc>
                <a:spcPct val="90000"/>
              </a:lnSpc>
              <a:buClr>
                <a:schemeClr val="dk1"/>
              </a:buClr>
              <a:buSzPts val="1600"/>
            </a:pPr>
            <a:r>
              <a:rPr lang="en-US" sz="2400" b="1" dirty="0"/>
              <a:t>Which month have seen most of the subscribers.</a:t>
            </a:r>
          </a:p>
          <a:p>
            <a:pPr algn="just">
              <a:lnSpc>
                <a:spcPct val="90000"/>
              </a:lnSpc>
              <a:buClr>
                <a:schemeClr val="dk1"/>
              </a:buClr>
              <a:buSzPts val="1600"/>
            </a:pPr>
            <a:r>
              <a:rPr lang="en-US" sz="2400" b="1" dirty="0"/>
              <a:t>Overall conclusion from the analysis.</a:t>
            </a:r>
          </a:p>
        </p:txBody>
      </p:sp>
    </p:spTree>
    <p:extLst>
      <p:ext uri="{BB962C8B-B14F-4D97-AF65-F5344CB8AC3E}">
        <p14:creationId xmlns:p14="http://schemas.microsoft.com/office/powerpoint/2010/main" val="194397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679BB-91C1-DBE2-BDCA-38DC3B2D5B10}"/>
              </a:ext>
            </a:extLst>
          </p:cNvPr>
          <p:cNvSpPr txBox="1"/>
          <p:nvPr/>
        </p:nvSpPr>
        <p:spPr>
          <a:xfrm>
            <a:off x="415413" y="518340"/>
            <a:ext cx="11363632" cy="707886"/>
          </a:xfrm>
          <a:prstGeom prst="rect">
            <a:avLst/>
          </a:prstGeom>
          <a:noFill/>
        </p:spPr>
        <p:txBody>
          <a:bodyPr wrap="square">
            <a:spAutoFit/>
          </a:bodyPr>
          <a:lstStyle/>
          <a:p>
            <a:pPr algn="ctr"/>
            <a:r>
              <a:rPr lang="en-US" sz="4000" b="1" u="sng" dirty="0">
                <a:latin typeface="Aharoni" panose="02010803020104030203" pitchFamily="2" charset="-79"/>
                <a:cs typeface="Aharoni" panose="02010803020104030203" pitchFamily="2" charset="-79"/>
              </a:rPr>
              <a:t>I</a:t>
            </a:r>
            <a:r>
              <a:rPr lang="en-IN" sz="4000" b="1" u="sng" dirty="0" err="1">
                <a:latin typeface="Aharoni" panose="02010803020104030203" pitchFamily="2" charset="-79"/>
                <a:cs typeface="Aharoni" panose="02010803020104030203" pitchFamily="2" charset="-79"/>
              </a:rPr>
              <a:t>nsights</a:t>
            </a:r>
            <a:endParaRPr lang="en-IN" sz="4000" b="1" u="sng" dirty="0">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772B85A5-F079-39E0-8099-A563610A56D2}"/>
              </a:ext>
            </a:extLst>
          </p:cNvPr>
          <p:cNvSpPr txBox="1"/>
          <p:nvPr/>
        </p:nvSpPr>
        <p:spPr>
          <a:xfrm>
            <a:off x="369939" y="1366683"/>
            <a:ext cx="11452122" cy="1569660"/>
          </a:xfrm>
          <a:prstGeom prst="rect">
            <a:avLst/>
          </a:prstGeom>
          <a:noFill/>
        </p:spPr>
        <p:txBody>
          <a:bodyPr wrap="square" rtlCol="0">
            <a:spAutoFit/>
          </a:bodyPr>
          <a:lstStyle/>
          <a:p>
            <a:r>
              <a:rPr lang="en-US" sz="2400" b="1" u="sng" dirty="0">
                <a:latin typeface="Aharoni" panose="02010803020104030203" pitchFamily="2" charset="-79"/>
                <a:cs typeface="Aharoni" panose="02010803020104030203" pitchFamily="2" charset="-79"/>
              </a:rPr>
              <a:t>1.Age-</a:t>
            </a:r>
          </a:p>
          <a:p>
            <a:endParaRPr lang="en-US" sz="2400" b="1" dirty="0">
              <a:latin typeface="Aharoni" panose="02010803020104030203" pitchFamily="2" charset="-79"/>
              <a:cs typeface="Aharoni" panose="02010803020104030203" pitchFamily="2" charset="-79"/>
            </a:endParaRPr>
          </a:p>
          <a:p>
            <a:r>
              <a:rPr lang="en-US" sz="2400" b="1" dirty="0">
                <a:latin typeface="Aharoni" panose="02010803020104030203" pitchFamily="2" charset="-79"/>
                <a:cs typeface="Aharoni" panose="02010803020104030203" pitchFamily="2" charset="-79"/>
              </a:rPr>
              <a:t>Most of the people ranging between </a:t>
            </a:r>
            <a:r>
              <a:rPr lang="en-US" sz="2400" b="1" dirty="0">
                <a:solidFill>
                  <a:srgbClr val="FF0000"/>
                </a:solidFill>
                <a:latin typeface="Aharoni" panose="02010803020104030203" pitchFamily="2" charset="-79"/>
                <a:cs typeface="Aharoni" panose="02010803020104030203" pitchFamily="2" charset="-79"/>
              </a:rPr>
              <a:t>age 27-40 </a:t>
            </a:r>
            <a:r>
              <a:rPr lang="en-US" sz="2400" b="1" dirty="0">
                <a:latin typeface="Aharoni" panose="02010803020104030203" pitchFamily="2" charset="-79"/>
                <a:cs typeface="Aharoni" panose="02010803020104030203" pitchFamily="2" charset="-79"/>
              </a:rPr>
              <a:t>are subscribing the most term deposit plan,</a:t>
            </a:r>
            <a:r>
              <a:rPr lang="en-IN" sz="2400" b="1" dirty="0">
                <a:latin typeface="Aharoni" panose="02010803020104030203" pitchFamily="2" charset="-79"/>
                <a:cs typeface="Aharoni" panose="02010803020104030203" pitchFamily="2" charset="-79"/>
              </a:rPr>
              <a:t> as the peak is really high in range of 27-40 age .</a:t>
            </a:r>
            <a:endParaRPr lang="en-US" sz="2400" b="1"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1BF6E98E-867A-A8C5-A408-59660D10FA85}"/>
              </a:ext>
            </a:extLst>
          </p:cNvPr>
          <p:cNvSpPr txBox="1"/>
          <p:nvPr/>
        </p:nvSpPr>
        <p:spPr>
          <a:xfrm>
            <a:off x="414184" y="3414673"/>
            <a:ext cx="11363632" cy="1938992"/>
          </a:xfrm>
          <a:prstGeom prst="rect">
            <a:avLst/>
          </a:prstGeom>
          <a:noFill/>
        </p:spPr>
        <p:txBody>
          <a:bodyPr wrap="square" rtlCol="0">
            <a:spAutoFit/>
          </a:bodyPr>
          <a:lstStyle/>
          <a:p>
            <a:r>
              <a:rPr lang="en-US" sz="2400" b="1" u="sng" dirty="0">
                <a:latin typeface="Aharoni" panose="02010803020104030203" pitchFamily="2" charset="-79"/>
                <a:cs typeface="Aharoni" panose="02010803020104030203" pitchFamily="2" charset="-79"/>
              </a:rPr>
              <a:t>2. Marital Status</a:t>
            </a:r>
          </a:p>
          <a:p>
            <a:endParaRPr lang="en-US" sz="2400" b="1" dirty="0">
              <a:latin typeface="Aharoni" panose="02010803020104030203" pitchFamily="2" charset="-79"/>
              <a:cs typeface="Aharoni" panose="02010803020104030203" pitchFamily="2" charset="-79"/>
            </a:endParaRPr>
          </a:p>
          <a:p>
            <a:r>
              <a:rPr lang="en-US" sz="2400" b="1" dirty="0">
                <a:solidFill>
                  <a:srgbClr val="FF0000"/>
                </a:solidFill>
                <a:latin typeface="Aharoni" panose="02010803020104030203" pitchFamily="2" charset="-79"/>
                <a:cs typeface="Aharoni" panose="02010803020104030203" pitchFamily="2" charset="-79"/>
              </a:rPr>
              <a:t>Mostly 54.5% married people </a:t>
            </a:r>
            <a:r>
              <a:rPr lang="en-US" sz="2400" b="1" dirty="0">
                <a:latin typeface="Aharoni" panose="02010803020104030203" pitchFamily="2" charset="-79"/>
                <a:cs typeface="Aharoni" panose="02010803020104030203" pitchFamily="2" charset="-79"/>
              </a:rPr>
              <a:t>have subscription for term deposit.</a:t>
            </a:r>
          </a:p>
          <a:p>
            <a:r>
              <a:rPr lang="en-US" sz="2400" b="1" dirty="0">
                <a:latin typeface="Aharoni" panose="02010803020104030203" pitchFamily="2" charset="-79"/>
                <a:cs typeface="Aharoni" panose="02010803020104030203" pitchFamily="2" charset="-79"/>
              </a:rPr>
              <a:t>So rather than single, divorced people married people have bank term deposit subscription.</a:t>
            </a:r>
            <a:endParaRPr lang="en-IN" sz="24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1918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2AD79F-ADCC-0853-836E-2547F9EDDA70}"/>
              </a:ext>
            </a:extLst>
          </p:cNvPr>
          <p:cNvSpPr txBox="1"/>
          <p:nvPr/>
        </p:nvSpPr>
        <p:spPr>
          <a:xfrm>
            <a:off x="471948" y="619432"/>
            <a:ext cx="11287433" cy="1938992"/>
          </a:xfrm>
          <a:prstGeom prst="rect">
            <a:avLst/>
          </a:prstGeom>
          <a:noFill/>
        </p:spPr>
        <p:txBody>
          <a:bodyPr wrap="square" rtlCol="0">
            <a:spAutoFit/>
          </a:bodyPr>
          <a:lstStyle/>
          <a:p>
            <a:r>
              <a:rPr lang="en-US" sz="2400" b="1" u="sng" dirty="0">
                <a:latin typeface="Aharoni" panose="02010803020104030203" pitchFamily="2" charset="-79"/>
                <a:cs typeface="Aharoni" panose="02010803020104030203" pitchFamily="2" charset="-79"/>
              </a:rPr>
              <a:t>3. Education </a:t>
            </a:r>
          </a:p>
          <a:p>
            <a:endParaRPr lang="en-US" sz="2400" b="1" dirty="0">
              <a:latin typeface="Aharoni" panose="02010803020104030203" pitchFamily="2" charset="-79"/>
              <a:cs typeface="Aharoni" panose="02010803020104030203" pitchFamily="2" charset="-79"/>
            </a:endParaRPr>
          </a:p>
          <a:p>
            <a:r>
              <a:rPr lang="en-US" sz="2400" b="1" dirty="0">
                <a:latin typeface="Aharoni" panose="02010803020104030203" pitchFamily="2" charset="-79"/>
                <a:cs typeface="Aharoni" panose="02010803020104030203" pitchFamily="2" charset="-79"/>
              </a:rPr>
              <a:t>Mostly </a:t>
            </a:r>
            <a:r>
              <a:rPr lang="en-US" sz="2400" b="1" dirty="0">
                <a:solidFill>
                  <a:srgbClr val="FF0000"/>
                </a:solidFill>
                <a:latin typeface="Aharoni" panose="02010803020104030203" pitchFamily="2" charset="-79"/>
                <a:cs typeface="Aharoni" panose="02010803020104030203" pitchFamily="2" charset="-79"/>
              </a:rPr>
              <a:t>University and High school people </a:t>
            </a:r>
            <a:r>
              <a:rPr lang="en-US" sz="2400" b="1" dirty="0">
                <a:latin typeface="Aharoni" panose="02010803020104030203" pitchFamily="2" charset="-79"/>
                <a:cs typeface="Aharoni" panose="02010803020104030203" pitchFamily="2" charset="-79"/>
              </a:rPr>
              <a:t>have subscription for bank term deposit, </a:t>
            </a:r>
          </a:p>
          <a:p>
            <a:r>
              <a:rPr lang="en-US" sz="2400" b="1" dirty="0">
                <a:latin typeface="Aharoni" panose="02010803020104030203" pitchFamily="2" charset="-79"/>
                <a:cs typeface="Aharoni" panose="02010803020104030203" pitchFamily="2" charset="-79"/>
              </a:rPr>
              <a:t>Most of them having University degree i.e. almost 36%</a:t>
            </a:r>
            <a:endParaRPr lang="en-IN" sz="2400" b="1" dirty="0">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7E47C9BD-4C2F-AA62-657F-2FA7A6AF5779}"/>
              </a:ext>
            </a:extLst>
          </p:cNvPr>
          <p:cNvSpPr txBox="1"/>
          <p:nvPr/>
        </p:nvSpPr>
        <p:spPr>
          <a:xfrm>
            <a:off x="471948" y="3106994"/>
            <a:ext cx="9527458" cy="1569660"/>
          </a:xfrm>
          <a:prstGeom prst="rect">
            <a:avLst/>
          </a:prstGeom>
          <a:noFill/>
        </p:spPr>
        <p:txBody>
          <a:bodyPr wrap="square" rtlCol="0">
            <a:spAutoFit/>
          </a:bodyPr>
          <a:lstStyle/>
          <a:p>
            <a:r>
              <a:rPr lang="en-US" sz="2400" b="1" u="sng" dirty="0">
                <a:latin typeface="Aharoni" panose="02010803020104030203" pitchFamily="2" charset="-79"/>
                <a:cs typeface="Aharoni" panose="02010803020104030203" pitchFamily="2" charset="-79"/>
              </a:rPr>
              <a:t>4. Month </a:t>
            </a:r>
          </a:p>
          <a:p>
            <a:endParaRPr lang="en-US" sz="2400" b="1" dirty="0">
              <a:latin typeface="Aharoni" panose="02010803020104030203" pitchFamily="2" charset="-79"/>
              <a:cs typeface="Aharoni" panose="02010803020104030203" pitchFamily="2" charset="-79"/>
            </a:endParaRPr>
          </a:p>
          <a:p>
            <a:r>
              <a:rPr lang="en-US" sz="2400" b="1" dirty="0">
                <a:latin typeface="Aharoni" panose="02010803020104030203" pitchFamily="2" charset="-79"/>
                <a:cs typeface="Aharoni" panose="02010803020104030203" pitchFamily="2" charset="-79"/>
              </a:rPr>
              <a:t>Mostly in the </a:t>
            </a:r>
            <a:r>
              <a:rPr lang="en-US" sz="2400" b="1" dirty="0">
                <a:solidFill>
                  <a:srgbClr val="FF0000"/>
                </a:solidFill>
                <a:latin typeface="Aharoni" panose="02010803020104030203" pitchFamily="2" charset="-79"/>
                <a:cs typeface="Aharoni" panose="02010803020104030203" pitchFamily="2" charset="-79"/>
              </a:rPr>
              <a:t>month of May </a:t>
            </a:r>
            <a:r>
              <a:rPr lang="en-US" sz="2400" b="1" dirty="0">
                <a:latin typeface="Aharoni" panose="02010803020104030203" pitchFamily="2" charset="-79"/>
                <a:cs typeface="Aharoni" panose="02010803020104030203" pitchFamily="2" charset="-79"/>
              </a:rPr>
              <a:t>subscription for bank term deposit is highest.</a:t>
            </a:r>
            <a:endParaRPr lang="en-IN" sz="24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7494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C1BF9-CD86-9261-6F4D-5A5B386613F1}"/>
              </a:ext>
            </a:extLst>
          </p:cNvPr>
          <p:cNvSpPr txBox="1"/>
          <p:nvPr/>
        </p:nvSpPr>
        <p:spPr>
          <a:xfrm>
            <a:off x="550606" y="422788"/>
            <a:ext cx="8652387" cy="2862322"/>
          </a:xfrm>
          <a:prstGeom prst="rect">
            <a:avLst/>
          </a:prstGeom>
          <a:noFill/>
        </p:spPr>
        <p:txBody>
          <a:bodyPr wrap="square" rtlCol="0">
            <a:spAutoFit/>
          </a:bodyPr>
          <a:lstStyle/>
          <a:p>
            <a:r>
              <a:rPr lang="en-US" sz="3600" dirty="0">
                <a:solidFill>
                  <a:srgbClr val="0070C0"/>
                </a:solidFill>
                <a:latin typeface="Aharoni" panose="02010803020104030203" pitchFamily="2" charset="-79"/>
                <a:cs typeface="Aharoni" panose="02010803020104030203" pitchFamily="2" charset="-79"/>
              </a:rPr>
              <a:t>“ So the people who haven’t subscribe the Term Deposit plan from bank , Bank will target those people for next campaign to resolve the Term Deposit Plan.”</a:t>
            </a:r>
            <a:endParaRPr lang="en-IN" sz="3600" dirty="0">
              <a:solidFill>
                <a:srgbClr val="0070C0"/>
              </a:solidFill>
              <a:latin typeface="Aharoni" panose="02010803020104030203" pitchFamily="2" charset="-79"/>
              <a:cs typeface="Aharoni" panose="02010803020104030203" pitchFamily="2" charset="-79"/>
            </a:endParaRPr>
          </a:p>
        </p:txBody>
      </p:sp>
      <p:pic>
        <p:nvPicPr>
          <p:cNvPr id="3074" name="Picture 2" descr="Fixed Deposit (FD)–Liquid Investment ...">
            <a:extLst>
              <a:ext uri="{FF2B5EF4-FFF2-40B4-BE49-F238E27FC236}">
                <a16:creationId xmlns:a16="http://schemas.microsoft.com/office/drawing/2014/main" id="{DC258A9D-2137-A081-CE04-42826C0A1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942" y="2729835"/>
            <a:ext cx="3421626"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2388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TotalTime>
  <Words>537</Words>
  <Application>Microsoft Office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Aharoni</vt:lpstr>
      <vt:lpstr>Arial</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Nayanima Raghuvanshi</dc:creator>
  <cp:lastModifiedBy>Nayanima Raghuvanshi</cp:lastModifiedBy>
  <cp:revision>1</cp:revision>
  <dcterms:created xsi:type="dcterms:W3CDTF">2024-07-10T07:55:16Z</dcterms:created>
  <dcterms:modified xsi:type="dcterms:W3CDTF">2024-07-10T08:27:11Z</dcterms:modified>
</cp:coreProperties>
</file>