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301" r:id="rId2"/>
    <p:sldId id="264" r:id="rId3"/>
    <p:sldId id="302" r:id="rId4"/>
    <p:sldId id="257" r:id="rId5"/>
    <p:sldId id="261" r:id="rId6"/>
    <p:sldId id="291" r:id="rId7"/>
    <p:sldId id="262" r:id="rId8"/>
    <p:sldId id="267" r:id="rId9"/>
    <p:sldId id="263" r:id="rId10"/>
    <p:sldId id="266" r:id="rId11"/>
    <p:sldId id="293" r:id="rId12"/>
    <p:sldId id="292" r:id="rId13"/>
    <p:sldId id="268" r:id="rId14"/>
    <p:sldId id="269" r:id="rId15"/>
    <p:sldId id="300" r:id="rId16"/>
    <p:sldId id="270" r:id="rId17"/>
    <p:sldId id="299" r:id="rId18"/>
    <p:sldId id="271" r:id="rId19"/>
    <p:sldId id="272" r:id="rId20"/>
    <p:sldId id="294" r:id="rId21"/>
    <p:sldId id="273" r:id="rId22"/>
    <p:sldId id="274" r:id="rId23"/>
    <p:sldId id="275" r:id="rId24"/>
    <p:sldId id="276" r:id="rId25"/>
    <p:sldId id="278" r:id="rId26"/>
    <p:sldId id="280" r:id="rId27"/>
    <p:sldId id="282" r:id="rId28"/>
    <p:sldId id="281" r:id="rId29"/>
    <p:sldId id="297" r:id="rId30"/>
    <p:sldId id="298" r:id="rId31"/>
    <p:sldId id="295" r:id="rId32"/>
    <p:sldId id="287" r:id="rId33"/>
    <p:sldId id="288" r:id="rId34"/>
    <p:sldId id="289" r:id="rId35"/>
    <p:sldId id="296" r:id="rId36"/>
    <p:sldId id="303"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2/4/2022</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2/4/2022</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2/4/2022</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2/4/2022</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2/4/2022</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2;p1"/>
          <p:cNvPicPr/>
          <p:nvPr/>
        </p:nvPicPr>
        <p:blipFill>
          <a:blip r:embed="rId2"/>
          <a:stretch>
            <a:fillRect/>
          </a:stretch>
        </p:blipFill>
        <p:spPr>
          <a:xfrm>
            <a:off x="1236433" y="826121"/>
            <a:ext cx="1313116" cy="1517833"/>
          </a:xfrm>
          <a:prstGeom prst="rect">
            <a:avLst/>
          </a:prstGeom>
          <a:ln>
            <a:noFill/>
          </a:ln>
        </p:spPr>
      </p:pic>
      <p:pic>
        <p:nvPicPr>
          <p:cNvPr id="3" name="Google Shape;103;p1"/>
          <p:cNvPicPr/>
          <p:nvPr/>
        </p:nvPicPr>
        <p:blipFill>
          <a:blip r:embed="rId3"/>
          <a:stretch>
            <a:fillRect/>
          </a:stretch>
        </p:blipFill>
        <p:spPr>
          <a:xfrm>
            <a:off x="9545070" y="784380"/>
            <a:ext cx="1689350" cy="1559574"/>
          </a:xfrm>
          <a:prstGeom prst="rect">
            <a:avLst/>
          </a:prstGeom>
          <a:ln>
            <a:noFill/>
          </a:ln>
        </p:spPr>
      </p:pic>
      <p:sp>
        <p:nvSpPr>
          <p:cNvPr id="4" name="CustomShape 4"/>
          <p:cNvSpPr/>
          <p:nvPr/>
        </p:nvSpPr>
        <p:spPr>
          <a:xfrm>
            <a:off x="2099256" y="930000"/>
            <a:ext cx="7445813" cy="2065320"/>
          </a:xfrm>
          <a:prstGeom prst="rect">
            <a:avLst/>
          </a:prstGeom>
          <a:noFill/>
          <a:ln>
            <a:noFill/>
          </a:ln>
        </p:spPr>
        <p:style>
          <a:lnRef idx="0">
            <a:srgbClr val="FFFFFF"/>
          </a:lnRef>
          <a:fillRef idx="0">
            <a:srgbClr val="FFFFFF"/>
          </a:fillRef>
          <a:effectRef idx="0">
            <a:srgbClr val="FFFFFF"/>
          </a:effectRef>
          <a:fontRef idx="minor"/>
        </p:style>
        <p:txBody>
          <a:bodyPr lIns="81720" tIns="40680" rIns="81720" bIns="40680"/>
          <a:lstStyle/>
          <a:p>
            <a:pPr marL="391795" indent="-292735" algn="ctr">
              <a:lnSpc>
                <a:spcPct val="100000"/>
              </a:lnSpc>
            </a:pPr>
            <a:r>
              <a:rPr lang="en-IN" sz="1820" b="1" strike="noStrike" spc="-1" dirty="0">
                <a:solidFill>
                  <a:srgbClr val="000000"/>
                </a:solidFill>
                <a:uFill>
                  <a:solidFill>
                    <a:srgbClr val="FFFFFF"/>
                  </a:solidFill>
                </a:uFill>
                <a:latin typeface="Times New Roman" panose="02020603050405020304"/>
                <a:ea typeface="Times New Roman" panose="02020603050405020304"/>
              </a:rPr>
              <a:t>Marathwada Mitra Mandal’s </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1820" b="1" strike="noStrike" spc="-1" dirty="0">
                <a:solidFill>
                  <a:srgbClr val="000000"/>
                </a:solidFill>
                <a:uFill>
                  <a:solidFill>
                    <a:srgbClr val="FFFFFF"/>
                  </a:solidFill>
                </a:uFill>
                <a:latin typeface="Times New Roman" panose="02020603050405020304"/>
                <a:ea typeface="Times New Roman" panose="02020603050405020304"/>
              </a:rPr>
              <a:t>College of Engineering</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1820" b="0" strike="noStrike" spc="-1" dirty="0">
                <a:solidFill>
                  <a:srgbClr val="000000"/>
                </a:solidFill>
                <a:uFill>
                  <a:solidFill>
                    <a:srgbClr val="FFFFFF"/>
                  </a:solidFill>
                </a:uFill>
                <a:latin typeface="Times New Roman" panose="02020603050405020304"/>
                <a:ea typeface="Times New Roman" panose="02020603050405020304"/>
              </a:rPr>
              <a:t>Karvenagar, Pune</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1820" b="0" i="1" strike="noStrike" spc="-1" dirty="0">
                <a:solidFill>
                  <a:srgbClr val="000000"/>
                </a:solidFill>
                <a:uFill>
                  <a:solidFill>
                    <a:srgbClr val="FFFFFF"/>
                  </a:solidFill>
                </a:uFill>
                <a:latin typeface="Times New Roman" panose="02020603050405020304"/>
                <a:ea typeface="Times New Roman" panose="02020603050405020304"/>
              </a:rPr>
              <a:t> </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1820" b="0" i="1" strike="noStrike" spc="-1" dirty="0">
                <a:solidFill>
                  <a:srgbClr val="000000"/>
                </a:solidFill>
                <a:uFill>
                  <a:solidFill>
                    <a:srgbClr val="FFFFFF"/>
                  </a:solidFill>
                </a:uFill>
                <a:latin typeface="Times New Roman" panose="02020603050405020304"/>
                <a:ea typeface="Times New Roman" panose="02020603050405020304"/>
              </a:rPr>
              <a:t>Accredited with “A’ Grade by NAAC</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1820" b="0" i="1" strike="noStrike" spc="-1" dirty="0">
                <a:solidFill>
                  <a:srgbClr val="000000"/>
                </a:solidFill>
                <a:uFill>
                  <a:solidFill>
                    <a:srgbClr val="FFFFFF"/>
                  </a:solidFill>
                </a:uFill>
                <a:latin typeface="Times New Roman" panose="02020603050405020304"/>
                <a:ea typeface="Times New Roman" panose="02020603050405020304"/>
              </a:rPr>
              <a:t>Recipient of Best College Award in AY 2018-19 from SPPU</a:t>
            </a:r>
            <a:endParaRPr lang="en-IN" sz="1800" b="0" strike="noStrike" spc="-1" dirty="0">
              <a:solidFill>
                <a:srgbClr val="000000"/>
              </a:solidFill>
              <a:uFill>
                <a:solidFill>
                  <a:srgbClr val="FFFFFF"/>
                </a:solidFill>
              </a:uFill>
              <a:latin typeface="Arial" panose="020B0604020202020204"/>
            </a:endParaRPr>
          </a:p>
        </p:txBody>
      </p:sp>
      <p:sp>
        <p:nvSpPr>
          <p:cNvPr id="5" name="CustomShape 1"/>
          <p:cNvSpPr/>
          <p:nvPr/>
        </p:nvSpPr>
        <p:spPr>
          <a:xfrm>
            <a:off x="1981715" y="2343955"/>
            <a:ext cx="8707750" cy="4002988"/>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391795" indent="-292735" algn="ctr">
              <a:lnSpc>
                <a:spcPct val="100000"/>
              </a:lnSpc>
            </a:pPr>
            <a:r>
              <a:rPr lang="en-IN" sz="2000" b="1" strike="noStrike" spc="-1" dirty="0">
                <a:solidFill>
                  <a:srgbClr val="000000"/>
                </a:solidFill>
                <a:uFill>
                  <a:solidFill>
                    <a:srgbClr val="FFFFFF"/>
                  </a:solidFill>
                </a:uFill>
                <a:latin typeface="Times New Roman" panose="02020603050405020304"/>
                <a:ea typeface="Times New Roman" panose="02020603050405020304"/>
              </a:rPr>
              <a:t> </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2180" b="1" strike="noStrike" spc="-1" dirty="0">
                <a:solidFill>
                  <a:srgbClr val="000000"/>
                </a:solidFill>
                <a:uFill>
                  <a:solidFill>
                    <a:srgbClr val="FFFFFF"/>
                  </a:solidFill>
                </a:uFill>
                <a:latin typeface="Times New Roman" panose="02020603050405020304"/>
                <a:ea typeface="Times New Roman" panose="02020603050405020304"/>
              </a:rPr>
              <a:t>Department of Information Technology</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en-IN" sz="2180" b="0" strike="noStrike" spc="-1" dirty="0">
                <a:solidFill>
                  <a:srgbClr val="000000"/>
                </a:solidFill>
                <a:uFill>
                  <a:solidFill>
                    <a:srgbClr val="FFFFFF"/>
                  </a:solidFill>
                </a:uFill>
                <a:latin typeface="Times New Roman" panose="02020603050405020304"/>
                <a:ea typeface="Times New Roman" panose="02020603050405020304"/>
              </a:rPr>
              <a:t> </a:t>
            </a:r>
            <a:endParaRPr lang="en-IN" sz="2180" b="0" strike="noStrike" spc="-1" dirty="0" smtClean="0">
              <a:solidFill>
                <a:srgbClr val="000000"/>
              </a:solidFill>
              <a:uFill>
                <a:solidFill>
                  <a:srgbClr val="FFFFFF"/>
                </a:solidFill>
              </a:uFill>
              <a:latin typeface="Times New Roman" panose="02020603050405020304"/>
              <a:ea typeface="Times New Roman" panose="02020603050405020304"/>
            </a:endParaRPr>
          </a:p>
          <a:p>
            <a:pPr marL="391795" indent="-292735" algn="ctr">
              <a:lnSpc>
                <a:spcPct val="100000"/>
              </a:lnSpc>
            </a:pPr>
            <a:r>
              <a:rPr lang="en-IN" sz="2180" b="0" strike="noStrike" spc="-1" dirty="0" smtClean="0">
                <a:solidFill>
                  <a:srgbClr val="000000"/>
                </a:solidFill>
                <a:uFill>
                  <a:solidFill>
                    <a:srgbClr val="FFFFFF"/>
                  </a:solidFill>
                </a:uFill>
                <a:latin typeface="Times New Roman" panose="02020603050405020304"/>
                <a:ea typeface="Times New Roman" panose="02020603050405020304"/>
              </a:rPr>
              <a:t>Internship </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r>
              <a:rPr lang="" altLang="en-IN" sz="2180" b="0" i="1" strike="noStrike" spc="-1" dirty="0" smtClean="0">
                <a:solidFill>
                  <a:srgbClr val="000000"/>
                </a:solidFill>
                <a:uFill>
                  <a:solidFill>
                    <a:srgbClr val="FFFFFF"/>
                  </a:solidFill>
                </a:uFill>
                <a:latin typeface="Times New Roman" panose="02020603050405020304"/>
                <a:ea typeface="Times New Roman" panose="02020603050405020304"/>
              </a:rPr>
              <a:t>on</a:t>
            </a:r>
            <a:endParaRPr lang="en-IN" altLang="en-IN" sz="2180" i="1" spc="-1" dirty="0">
              <a:solidFill>
                <a:srgbClr val="000000"/>
              </a:solidFill>
              <a:uFill>
                <a:solidFill>
                  <a:srgbClr val="FFFFFF"/>
                </a:solidFill>
              </a:uFill>
              <a:latin typeface="Times New Roman" panose="02020603050405020304"/>
              <a:ea typeface="Times New Roman" panose="02020603050405020304"/>
            </a:endParaRPr>
          </a:p>
          <a:p>
            <a:pPr marL="391795" indent="-292735" algn="ctr"/>
            <a:r>
              <a:rPr lang="en-US" sz="2400" b="1" dirty="0" smtClean="0">
                <a:latin typeface="Times New Roman" panose="02020603050405020304" pitchFamily="18" charset="0"/>
                <a:cs typeface="Times New Roman" panose="02020603050405020304" pitchFamily="18" charset="0"/>
              </a:rPr>
              <a:t>“CUSTOMER </a:t>
            </a:r>
            <a:r>
              <a:rPr lang="en-US" sz="2400" b="1" dirty="0">
                <a:latin typeface="Times New Roman" panose="02020603050405020304" pitchFamily="18" charset="0"/>
                <a:cs typeface="Times New Roman" panose="02020603050405020304" pitchFamily="18" charset="0"/>
              </a:rPr>
              <a:t>SEGMENTATION (using K-Means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391795" indent="-292735" algn="ctr">
              <a:lnSpc>
                <a:spcPct val="100000"/>
              </a:lnSpc>
            </a:pPr>
            <a:r>
              <a:rPr lang="en-IN" sz="2180" b="0" strike="noStrike" spc="-1" dirty="0" smtClean="0">
                <a:solidFill>
                  <a:srgbClr val="000000"/>
                </a:solidFill>
                <a:uFill>
                  <a:solidFill>
                    <a:srgbClr val="FFFFFF"/>
                  </a:solidFill>
                </a:uFill>
                <a:latin typeface="Times New Roman" panose="02020603050405020304"/>
                <a:ea typeface="Times New Roman" panose="02020603050405020304"/>
              </a:rPr>
              <a:t>Domain - Data Science </a:t>
            </a:r>
            <a:endParaRPr lang="en-IN" sz="1800" b="0" strike="noStrike" spc="-1" dirty="0">
              <a:solidFill>
                <a:srgbClr val="000000"/>
              </a:solidFill>
              <a:uFill>
                <a:solidFill>
                  <a:srgbClr val="FFFFFF"/>
                </a:solidFill>
              </a:uFill>
              <a:latin typeface="Arial" panose="020B0604020202020204"/>
            </a:endParaRPr>
          </a:p>
          <a:p>
            <a:pPr marL="391795" indent="-292735"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6" name="CustomShape 2"/>
          <p:cNvSpPr/>
          <p:nvPr/>
        </p:nvSpPr>
        <p:spPr>
          <a:xfrm>
            <a:off x="522080" y="5389234"/>
            <a:ext cx="2205720" cy="734040"/>
          </a:xfrm>
          <a:prstGeom prst="rect">
            <a:avLst/>
          </a:prstGeom>
          <a:noFill/>
          <a:ln>
            <a:noFill/>
          </a:ln>
        </p:spPr>
        <p:style>
          <a:lnRef idx="0">
            <a:srgbClr val="FFFFFF"/>
          </a:lnRef>
          <a:fillRef idx="0">
            <a:srgbClr val="FFFFFF"/>
          </a:fillRef>
          <a:effectRef idx="0">
            <a:srgbClr val="FFFFFF"/>
          </a:effectRef>
          <a:fontRef idx="minor"/>
        </p:style>
        <p:txBody>
          <a:bodyPr lIns="81720" tIns="40680" rIns="81720" bIns="40680"/>
          <a:lstStyle/>
          <a:p>
            <a:pPr>
              <a:lnSpc>
                <a:spcPct val="100000"/>
              </a:lnSpc>
            </a:pPr>
            <a:r>
              <a:rPr lang="en-IN" b="0" strike="noStrike" spc="-1" dirty="0">
                <a:solidFill>
                  <a:srgbClr val="000000"/>
                </a:solidFill>
                <a:uFill>
                  <a:solidFill>
                    <a:srgbClr val="FFFFFF"/>
                  </a:solidFill>
                </a:uFill>
                <a:latin typeface="Times New Roman" panose="02020603050405020304"/>
                <a:ea typeface="Times New Roman" panose="02020603050405020304"/>
              </a:rPr>
              <a:t>Presented By</a:t>
            </a:r>
            <a:r>
              <a:rPr lang="en-IN" b="0" strike="noStrike" spc="-1" dirty="0" smtClean="0">
                <a:solidFill>
                  <a:srgbClr val="000000"/>
                </a:solidFill>
                <a:uFill>
                  <a:solidFill>
                    <a:srgbClr val="FFFFFF"/>
                  </a:solidFill>
                </a:uFill>
                <a:latin typeface="Times New Roman" panose="02020603050405020304"/>
                <a:ea typeface="Times New Roman" panose="02020603050405020304"/>
              </a:rPr>
              <a:t>:</a:t>
            </a:r>
          </a:p>
          <a:p>
            <a:pPr>
              <a:lnSpc>
                <a:spcPct val="100000"/>
              </a:lnSpc>
            </a:pPr>
            <a:r>
              <a:rPr lang="en-US" spc="-1" dirty="0" smtClean="0">
                <a:solidFill>
                  <a:srgbClr val="000000"/>
                </a:solidFill>
                <a:uFill>
                  <a:solidFill>
                    <a:srgbClr val="FFFFFF"/>
                  </a:solidFill>
                </a:uFill>
                <a:latin typeface="Times New Roman" panose="02020603050405020304"/>
              </a:rPr>
              <a:t>Nayan H Kacha</a:t>
            </a:r>
          </a:p>
          <a:p>
            <a:pPr>
              <a:lnSpc>
                <a:spcPct val="100000"/>
              </a:lnSpc>
            </a:pPr>
            <a:endParaRPr lang="en-IN" b="0" strike="noStrike" spc="-1" dirty="0">
              <a:solidFill>
                <a:srgbClr val="000000"/>
              </a:solidFill>
              <a:uFill>
                <a:solidFill>
                  <a:srgbClr val="FFFFFF"/>
                </a:solidFill>
              </a:uFill>
              <a:latin typeface="Arial" panose="020B0604020202020204"/>
            </a:endParaRPr>
          </a:p>
        </p:txBody>
      </p:sp>
      <p:sp>
        <p:nvSpPr>
          <p:cNvPr id="7" name="Text Box 1"/>
          <p:cNvSpPr txBox="1"/>
          <p:nvPr/>
        </p:nvSpPr>
        <p:spPr>
          <a:xfrm>
            <a:off x="3359695" y="5389234"/>
            <a:ext cx="3175635" cy="646331"/>
          </a:xfrm>
          <a:prstGeom prst="rect">
            <a:avLst/>
          </a:prstGeom>
          <a:noFill/>
        </p:spPr>
        <p:txBody>
          <a:bodyPr wrap="square" rtlCol="0">
            <a:spAutoFit/>
          </a:bodyPr>
          <a:lstStyle/>
          <a:p>
            <a:r>
              <a:rPr lang="en-IN" spc="-1" dirty="0">
                <a:solidFill>
                  <a:srgbClr val="000000"/>
                </a:solidFill>
                <a:uFill>
                  <a:solidFill>
                    <a:srgbClr val="FFFFFF"/>
                  </a:solidFill>
                </a:uFill>
                <a:latin typeface="Times New Roman" panose="02020603050405020304"/>
                <a:ea typeface="Times New Roman" panose="02020603050405020304"/>
              </a:rPr>
              <a:t>Faculty Mentor</a:t>
            </a:r>
            <a:r>
              <a:rPr lang="" altLang="en-IN" spc="-1" dirty="0" smtClean="0">
                <a:solidFill>
                  <a:srgbClr val="000000"/>
                </a:solidFill>
                <a:uFill>
                  <a:solidFill>
                    <a:srgbClr val="FFFFFF"/>
                  </a:solidFill>
                </a:uFill>
                <a:latin typeface="Times New Roman" panose="02020603050405020304"/>
                <a:ea typeface="Times New Roman" panose="02020603050405020304"/>
              </a:rPr>
              <a:t>: </a:t>
            </a:r>
          </a:p>
          <a:p>
            <a:r>
              <a:rPr lang="" altLang="en-IN" spc="-1" dirty="0" smtClean="0">
                <a:solidFill>
                  <a:srgbClr val="000000"/>
                </a:solidFill>
                <a:uFill>
                  <a:solidFill>
                    <a:srgbClr val="FFFFFF"/>
                  </a:solidFill>
                </a:uFill>
                <a:latin typeface="Times New Roman" panose="02020603050405020304"/>
                <a:ea typeface="Times New Roman" panose="02020603050405020304"/>
              </a:rPr>
              <a:t>Rupali Chopade Mam</a:t>
            </a:r>
            <a:endParaRPr lang="" altLang="en-IN" spc="-1" dirty="0">
              <a:solidFill>
                <a:srgbClr val="000000"/>
              </a:solidFill>
              <a:uFill>
                <a:solidFill>
                  <a:srgbClr val="FFFFFF"/>
                </a:solidFill>
              </a:uFill>
              <a:latin typeface="Times New Roman" panose="02020603050405020304"/>
              <a:ea typeface="Times New Roman" panose="02020603050405020304"/>
            </a:endParaRPr>
          </a:p>
        </p:txBody>
      </p:sp>
      <p:sp>
        <p:nvSpPr>
          <p:cNvPr id="8" name="CustomShape 3"/>
          <p:cNvSpPr/>
          <p:nvPr/>
        </p:nvSpPr>
        <p:spPr>
          <a:xfrm>
            <a:off x="8253730" y="5219170"/>
            <a:ext cx="2980690" cy="648970"/>
          </a:xfrm>
          <a:prstGeom prst="rect">
            <a:avLst/>
          </a:prstGeom>
          <a:noFill/>
          <a:ln>
            <a:noFill/>
          </a:ln>
        </p:spPr>
        <p:style>
          <a:lnRef idx="0">
            <a:srgbClr val="FFFFFF"/>
          </a:lnRef>
          <a:fillRef idx="0">
            <a:srgbClr val="FFFFFF"/>
          </a:fillRef>
          <a:effectRef idx="0">
            <a:srgbClr val="FFFFFF"/>
          </a:effectRef>
          <a:fontRef idx="minor"/>
        </p:style>
        <p:txBody>
          <a:bodyPr lIns="81720" tIns="40680" rIns="81720" bIns="40680"/>
          <a:lstStyle/>
          <a:p>
            <a:pPr>
              <a:lnSpc>
                <a:spcPct val="100000"/>
              </a:lnSpc>
            </a:pPr>
            <a:r>
              <a:rPr lang="en-IN" b="0" strike="noStrike" spc="-1" dirty="0">
                <a:solidFill>
                  <a:srgbClr val="000000"/>
                </a:solidFill>
                <a:uFill>
                  <a:solidFill>
                    <a:srgbClr val="FFFFFF"/>
                  </a:solidFill>
                </a:uFill>
                <a:latin typeface="Times New Roman" panose="02020603050405020304"/>
                <a:ea typeface="Times New Roman" panose="02020603050405020304"/>
              </a:rPr>
              <a:t>Name of  Mentor </a:t>
            </a:r>
            <a:r>
              <a:rPr lang="en-IN" b="0" strike="noStrike" spc="-1" dirty="0" smtClean="0">
                <a:solidFill>
                  <a:srgbClr val="000000"/>
                </a:solidFill>
                <a:uFill>
                  <a:solidFill>
                    <a:srgbClr val="FFFFFF"/>
                  </a:solidFill>
                </a:uFill>
                <a:latin typeface="Times New Roman" panose="02020603050405020304"/>
                <a:ea typeface="Times New Roman" panose="02020603050405020304"/>
              </a:rPr>
              <a:t>:</a:t>
            </a:r>
          </a:p>
          <a:p>
            <a:pPr>
              <a:lnSpc>
                <a:spcPct val="100000"/>
              </a:lnSpc>
            </a:pPr>
            <a:r>
              <a:rPr lang="en-IN" spc="-1" dirty="0" smtClean="0">
                <a:solidFill>
                  <a:srgbClr val="000000"/>
                </a:solidFill>
                <a:uFill>
                  <a:solidFill>
                    <a:srgbClr val="FFFFFF"/>
                  </a:solidFill>
                </a:uFill>
                <a:latin typeface="Times New Roman" panose="02020603050405020304"/>
                <a:ea typeface="Times New Roman" panose="02020603050405020304"/>
              </a:rPr>
              <a:t>Mr.</a:t>
            </a:r>
            <a:r>
              <a:rPr lang="en-IN" b="0" strike="noStrike" spc="-1" dirty="0" smtClean="0">
                <a:solidFill>
                  <a:srgbClr val="000000"/>
                </a:solidFill>
                <a:uFill>
                  <a:solidFill>
                    <a:srgbClr val="FFFFFF"/>
                  </a:solidFill>
                </a:uFill>
                <a:latin typeface="Times New Roman" panose="02020603050405020304"/>
                <a:ea typeface="Times New Roman" panose="02020603050405020304"/>
              </a:rPr>
              <a:t>Aravind R&amp;D Engineer</a:t>
            </a:r>
            <a:endParaRPr lang="en-IN" b="0" strike="noStrike" spc="-1" dirty="0">
              <a:solidFill>
                <a:srgbClr val="000000"/>
              </a:solidFill>
              <a:uFill>
                <a:solidFill>
                  <a:srgbClr val="FFFFFF"/>
                </a:solidFill>
              </a:uFill>
              <a:latin typeface="Times New Roman" panose="02020603050405020304"/>
              <a:ea typeface="Times New Roman" panose="02020603050405020304"/>
            </a:endParaRPr>
          </a:p>
          <a:p>
            <a:pPr>
              <a:lnSpc>
                <a:spcPct val="100000"/>
              </a:lnSpc>
            </a:pPr>
            <a:r>
              <a:rPr lang="en-IN" b="0" strike="noStrike" spc="-1" dirty="0">
                <a:solidFill>
                  <a:srgbClr val="000000"/>
                </a:solidFill>
                <a:uFill>
                  <a:solidFill>
                    <a:srgbClr val="FFFFFF"/>
                  </a:solidFill>
                </a:uFill>
                <a:latin typeface="Times New Roman" panose="02020603050405020304"/>
                <a:ea typeface="Times New Roman" panose="02020603050405020304"/>
              </a:rPr>
              <a:t>Company Name </a:t>
            </a:r>
            <a:r>
              <a:rPr lang="" altLang="en-IN" b="0" strike="noStrike" spc="-1" dirty="0">
                <a:solidFill>
                  <a:srgbClr val="000000"/>
                </a:solidFill>
                <a:uFill>
                  <a:solidFill>
                    <a:srgbClr val="FFFFFF"/>
                  </a:solidFill>
                </a:uFill>
                <a:latin typeface="Times New Roman" panose="02020603050405020304"/>
                <a:ea typeface="Times New Roman" panose="02020603050405020304"/>
              </a:rPr>
              <a:t>&amp; address</a:t>
            </a:r>
            <a:r>
              <a:rPr lang="en-IN" b="0" strike="noStrike" spc="-1" dirty="0" smtClean="0">
                <a:solidFill>
                  <a:srgbClr val="000000"/>
                </a:solidFill>
                <a:uFill>
                  <a:solidFill>
                    <a:srgbClr val="FFFFFF"/>
                  </a:solidFill>
                </a:uFill>
                <a:latin typeface="Times New Roman" panose="02020603050405020304"/>
                <a:ea typeface="Times New Roman" panose="02020603050405020304"/>
              </a:rPr>
              <a:t>: Exposys Data Labs,Bengaluru</a:t>
            </a:r>
            <a:endParaRPr lang="en-IN"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930332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914400" y="1173450"/>
            <a:ext cx="7942217" cy="4301799"/>
          </a:xfrm>
          <a:prstGeom prst="rect">
            <a:avLst/>
          </a:prstGeom>
        </p:spPr>
      </p:pic>
    </p:spTree>
    <p:extLst>
      <p:ext uri="{BB962C8B-B14F-4D97-AF65-F5344CB8AC3E}">
        <p14:creationId xmlns:p14="http://schemas.microsoft.com/office/powerpoint/2010/main" val="16746488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352DE1DC-0916-4B3D-9102-D4DAB598C9EF}"/>
              </a:ext>
            </a:extLst>
          </p:cNvPr>
          <p:cNvSpPr>
            <a:spLocks noGrp="1"/>
          </p:cNvSpPr>
          <p:nvPr>
            <p:ph idx="1"/>
          </p:nvPr>
        </p:nvSpPr>
        <p:spPr/>
        <p:txBody>
          <a:bodyPr/>
          <a:lstStyle/>
          <a:p>
            <a:r>
              <a:rPr lang="en-US" sz="1800" b="1" dirty="0"/>
              <a:t>To find the best c</a:t>
            </a:r>
            <a:r>
              <a:rPr lang="en-US" sz="1800" b="1" dirty="0" smtClean="0"/>
              <a:t>ustomer</a:t>
            </a:r>
            <a:r>
              <a:rPr lang="en-US" sz="1800" b="1" dirty="0"/>
              <a:t>,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t>
            </a:r>
            <a:r>
              <a:rPr lang="en-US" sz="1800" dirty="0" smtClean="0"/>
              <a:t>algorithm. </a:t>
            </a:r>
            <a:endParaRPr lang="en-IN" sz="1800" dirty="0"/>
          </a:p>
        </p:txBody>
      </p:sp>
      <p:sp>
        <p:nvSpPr>
          <p:cNvPr id="2" name="Title 1">
            <a:extLst>
              <a:ext uri="{FF2B5EF4-FFF2-40B4-BE49-F238E27FC236}">
                <a16:creationId xmlns="" xmlns:a16="http://schemas.microsoft.com/office/drawing/2014/main" id="{43A9DC5D-7FB4-4246-98B7-CA441BDE0A20}"/>
              </a:ext>
            </a:extLst>
          </p:cNvPr>
          <p:cNvSpPr>
            <a:spLocks noGrp="1"/>
          </p:cNvSpPr>
          <p:nvPr>
            <p:ph type="title"/>
          </p:nvPr>
        </p:nvSpPr>
        <p:spPr/>
        <p:txBody>
          <a:bodyPr/>
          <a:lstStyle/>
          <a:p>
            <a:r>
              <a:rPr lang="en-US" sz="2800" b="0" u="sng"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endParaRPr lang="x-none" dirty="0"/>
          </a:p>
        </p:txBody>
      </p:sp>
      <p:sp>
        <p:nvSpPr>
          <p:cNvPr id="5" name="Content Placeholder 2">
            <a:extLst>
              <a:ext uri="{FF2B5EF4-FFF2-40B4-BE49-F238E27FC236}">
                <a16:creationId xmlns=""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x-none" dirty="0"/>
          </a:p>
        </p:txBody>
      </p:sp>
      <p:sp>
        <p:nvSpPr>
          <p:cNvPr id="2" name="Title 1">
            <a:extLst>
              <a:ext uri="{FF2B5EF4-FFF2-40B4-BE49-F238E27FC236}">
                <a16:creationId xmlns=""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x-none" dirty="0"/>
          </a:p>
        </p:txBody>
      </p:sp>
      <p:sp>
        <p:nvSpPr>
          <p:cNvPr id="5" name="Content Placeholder 2">
            <a:extLst>
              <a:ext uri="{FF2B5EF4-FFF2-40B4-BE49-F238E27FC236}">
                <a16:creationId xmlns=""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837127" y="904301"/>
            <a:ext cx="10006884" cy="954107"/>
          </a:xfrm>
          <a:prstGeom prst="rect">
            <a:avLst/>
          </a:prstGeom>
          <a:noFill/>
        </p:spPr>
        <p:txBody>
          <a:bodyPr wrap="squar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 </a:t>
            </a:r>
            <a:r>
              <a:rPr lang="en-US" sz="2800" b="0" u="sng"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a:t>
            </a: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9" y="1790163"/>
            <a:ext cx="11168533" cy="4739426"/>
          </a:xfrm>
          <a:prstGeom prst="rect">
            <a:avLst/>
          </a:prstGeom>
        </p:spPr>
      </p:pic>
    </p:spTree>
    <p:extLst>
      <p:ext uri="{BB962C8B-B14F-4D97-AF65-F5344CB8AC3E}">
        <p14:creationId xmlns:p14="http://schemas.microsoft.com/office/powerpoint/2010/main" val="1763824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3" y="1347787"/>
            <a:ext cx="10290220" cy="4653768"/>
          </a:xfrm>
          <a:prstGeom prst="rect">
            <a:avLst/>
          </a:prstGeom>
        </p:spPr>
      </p:pic>
    </p:spTree>
    <p:extLst>
      <p:ext uri="{BB962C8B-B14F-4D97-AF65-F5344CB8AC3E}">
        <p14:creationId xmlns:p14="http://schemas.microsoft.com/office/powerpoint/2010/main" val="2922519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7" y="850006"/>
            <a:ext cx="10058400" cy="5537915"/>
          </a:xfrm>
          <a:prstGeom prst="rect">
            <a:avLst/>
          </a:prstGeom>
        </p:spPr>
      </p:pic>
    </p:spTree>
    <p:extLst>
      <p:ext uri="{BB962C8B-B14F-4D97-AF65-F5344CB8AC3E}">
        <p14:creationId xmlns:p14="http://schemas.microsoft.com/office/powerpoint/2010/main" val="333566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r>
              <a:rPr lang="en-IN" dirty="0"/>
              <a:t/>
            </a:r>
            <a:br>
              <a:rPr lang="en-IN" dirty="0"/>
            </a:br>
            <a:endParaRPr lang="en-IN" dirty="0"/>
          </a:p>
        </p:txBody>
      </p:sp>
      <p:sp>
        <p:nvSpPr>
          <p:cNvPr id="5" name="Content Placeholder 2"/>
          <p:cNvSpPr>
            <a:spLocks noGrp="1"/>
          </p:cNvSpPr>
          <p:nvPr>
            <p:ph idx="1"/>
          </p:nvPr>
        </p:nvSpPr>
        <p:spPr>
          <a:xfrm>
            <a:off x="247156" y="152997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smtClean="0">
                <a:latin typeface="Times New Roman" panose="02020603050405020304" pitchFamily="18" charset="0"/>
                <a:ea typeface="Times New Roman" panose="02020603050405020304" pitchFamily="18" charset="0"/>
              </a:rPr>
              <a:t>Annual </a:t>
            </a:r>
            <a:r>
              <a:rPr lang="en-US" sz="1800" dirty="0">
                <a:latin typeface="Times New Roman" panose="02020603050405020304" pitchFamily="18" charset="0"/>
                <a:ea typeface="Times New Roman" panose="02020603050405020304" pitchFamily="18" charset="0"/>
              </a:rPr>
              <a:t>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98" y="2583019"/>
            <a:ext cx="10701338" cy="4305300"/>
          </a:xfrm>
          <a:prstGeom prst="rect">
            <a:avLst/>
          </a:prstGeom>
        </p:spPr>
      </p:pic>
    </p:spTree>
    <p:extLst>
      <p:ext uri="{BB962C8B-B14F-4D97-AF65-F5344CB8AC3E}">
        <p14:creationId xmlns:p14="http://schemas.microsoft.com/office/powerpoint/2010/main" val="145842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d</a:t>
            </a:r>
            <a:r>
              <a:rPr lang="en-US" sz="1800" dirty="0" smtClean="0"/>
              <a:t>istplot </a:t>
            </a:r>
            <a:r>
              <a:rPr lang="en-US" sz="1800" dirty="0"/>
              <a:t>indicated that the highest number of customers have the spending score ranging from 40 to 60.</a:t>
            </a:r>
            <a:endParaRPr lang="en-IN" sz="1800"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 y="1609860"/>
            <a:ext cx="10869769" cy="4971244"/>
          </a:xfrm>
          <a:prstGeom prst="rect">
            <a:avLst/>
          </a:prstGeom>
        </p:spPr>
      </p:pic>
    </p:spTree>
    <p:extLst>
      <p:ext uri="{BB962C8B-B14F-4D97-AF65-F5344CB8AC3E}">
        <p14:creationId xmlns:p14="http://schemas.microsoft.com/office/powerpoint/2010/main" val="11213570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4327" y="740619"/>
            <a:ext cx="3364774" cy="3484517"/>
          </a:xfrm>
          <a:prstGeom prst="rect">
            <a:avLst/>
          </a:prstGeom>
          <a:noFill/>
          <a:ln>
            <a:noFill/>
          </a:ln>
        </p:spPr>
      </p:pic>
      <p:sp>
        <p:nvSpPr>
          <p:cNvPr id="2" name="TextBox 1">
            <a:extLst>
              <a:ext uri="{FF2B5EF4-FFF2-40B4-BE49-F238E27FC236}">
                <a16:creationId xmlns="" xmlns:a16="http://schemas.microsoft.com/office/drawing/2014/main" id="{CD134B24-2D6C-418E-85BB-E7234D187617}"/>
              </a:ext>
            </a:extLst>
          </p:cNvPr>
          <p:cNvSpPr txBox="1"/>
          <p:nvPr/>
        </p:nvSpPr>
        <p:spPr>
          <a:xfrm>
            <a:off x="872507" y="4953798"/>
            <a:ext cx="9516863" cy="1323439"/>
          </a:xfrm>
          <a:prstGeom prst="rect">
            <a:avLst/>
          </a:prstGeom>
          <a:noFill/>
        </p:spPr>
        <p:txBody>
          <a:bodyPr wrap="square" rtlCol="0">
            <a:spAutoFit/>
          </a:bodyPr>
          <a:lstStyle/>
          <a:p>
            <a:r>
              <a:rPr lang="en-US" sz="2000" u="sng" dirty="0" smtClean="0">
                <a:latin typeface="Times New Roman" panose="02020603050405020304" pitchFamily="18" charset="0"/>
                <a:cs typeface="Times New Roman" panose="02020603050405020304" pitchFamily="18" charset="0"/>
              </a:rPr>
              <a:t>Created </a:t>
            </a:r>
            <a:r>
              <a:rPr lang="en-US" sz="2000" u="sng" dirty="0" smtClean="0">
                <a:latin typeface="Times New Roman" panose="02020603050405020304" pitchFamily="18" charset="0"/>
                <a:cs typeface="Times New Roman" panose="02020603050405020304" pitchFamily="18" charset="0"/>
              </a:rPr>
              <a:t>by:</a:t>
            </a:r>
            <a:endParaRPr lang="en-US" sz="2000"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Name = Nayan H Kacha</a:t>
            </a:r>
          </a:p>
          <a:p>
            <a:r>
              <a:rPr lang="en-US" sz="2000" dirty="0" smtClean="0">
                <a:latin typeface="Times New Roman" panose="02020603050405020304" pitchFamily="18" charset="0"/>
                <a:cs typeface="Times New Roman" panose="02020603050405020304" pitchFamily="18" charset="0"/>
              </a:rPr>
              <a:t>Domain = DATA SCIENCE</a:t>
            </a:r>
          </a:p>
          <a:p>
            <a:r>
              <a:rPr lang="en-US" sz="2000" dirty="0" smtClean="0">
                <a:latin typeface="Times New Roman" panose="02020603050405020304" pitchFamily="18" charset="0"/>
                <a:cs typeface="Times New Roman" panose="02020603050405020304" pitchFamily="18" charset="0"/>
              </a:rPr>
              <a:t>Topic = CUSTOMER SEGMENTATION (using K-Means</a:t>
            </a:r>
            <a:r>
              <a:rPr lang="en-US" sz="2000" dirty="0" smtClean="0">
                <a:latin typeface="Times New Roman" panose="02020603050405020304" pitchFamily="18" charset="0"/>
                <a:cs typeface="Times New Roman" panose="02020603050405020304" pitchFamily="18" charset="0"/>
              </a:rPr>
              <a:t>) </a:t>
            </a:r>
            <a:endParaRPr lang="x-none"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FA9FACE-CDA7-4B90-9E60-1DF216AD2055}"/>
              </a:ext>
            </a:extLst>
          </p:cNvPr>
          <p:cNvSpPr txBox="1"/>
          <p:nvPr/>
        </p:nvSpPr>
        <p:spPr>
          <a:xfrm>
            <a:off x="4033837" y="4225136"/>
            <a:ext cx="4124325"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EXPOSYS DATA LABS</a:t>
            </a:r>
          </a:p>
          <a:p>
            <a:pPr algn="ctr"/>
            <a:r>
              <a:rPr lang="en-US" sz="2000" dirty="0">
                <a:latin typeface="Times New Roman" panose="02020603050405020304" pitchFamily="18" charset="0"/>
                <a:cs typeface="Times New Roman" panose="02020603050405020304" pitchFamily="18" charset="0"/>
              </a:rPr>
              <a:t>Bengaluru - India</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634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0" y="1197736"/>
            <a:ext cx="10799203" cy="5660264"/>
          </a:xfrm>
          <a:prstGeom prst="rect">
            <a:avLst/>
          </a:prstGeom>
        </p:spPr>
      </p:pic>
    </p:spTree>
    <p:extLst>
      <p:ext uri="{BB962C8B-B14F-4D97-AF65-F5344CB8AC3E}">
        <p14:creationId xmlns:p14="http://schemas.microsoft.com/office/powerpoint/2010/main" val="6469691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1519706"/>
            <a:ext cx="9453093" cy="5338293"/>
          </a:xfrm>
          <a:prstGeom prst="rect">
            <a:avLst/>
          </a:prstGeom>
        </p:spPr>
      </p:pic>
    </p:spTree>
    <p:extLst>
      <p:ext uri="{BB962C8B-B14F-4D97-AF65-F5344CB8AC3E}">
        <p14:creationId xmlns:p14="http://schemas.microsoft.com/office/powerpoint/2010/main" val="26023974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54961" y="1049160"/>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891" y="1996225"/>
            <a:ext cx="8580751" cy="4861775"/>
          </a:xfrm>
          <a:prstGeom prst="rect">
            <a:avLst/>
          </a:prstGeom>
        </p:spPr>
      </p:pic>
    </p:spTree>
    <p:extLst>
      <p:ext uri="{BB962C8B-B14F-4D97-AF65-F5344CB8AC3E}">
        <p14:creationId xmlns:p14="http://schemas.microsoft.com/office/powerpoint/2010/main" val="403911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0912061" cy="988332"/>
          </a:xfrm>
        </p:spPr>
        <p:txBody>
          <a:bodyPr>
            <a:normAutofit/>
          </a:bodyPr>
          <a:lstStyle/>
          <a:p>
            <a:r>
              <a:rPr lang="en-US" dirty="0" smtClean="0"/>
              <a:t>Elbow method – age , spending score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36" y="2117165"/>
            <a:ext cx="9608512" cy="4143375"/>
          </a:xfrm>
          <a:prstGeom prst="rect">
            <a:avLst/>
          </a:prstGeom>
        </p:spPr>
      </p:pic>
    </p:spTree>
    <p:extLst>
      <p:ext uri="{BB962C8B-B14F-4D97-AF65-F5344CB8AC3E}">
        <p14:creationId xmlns:p14="http://schemas.microsoft.com/office/powerpoint/2010/main" val="28934317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a:spLocks noGrp="1"/>
          </p:cNvSpPr>
          <p:nvPr>
            <p:ph type="title"/>
          </p:nvPr>
        </p:nvSpPr>
        <p:spPr>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85000"/>
              </a:lnSpc>
            </a:pPr>
            <a:r>
              <a:rPr lang="en-US" sz="4800" u="sng" spc="-1" dirty="0" smtClean="0">
                <a:solidFill>
                  <a:srgbClr val="3F3F3F"/>
                </a:solidFill>
                <a:uFill>
                  <a:solidFill>
                    <a:srgbClr val="FFFFFF"/>
                  </a:solidFill>
                </a:uFill>
                <a:latin typeface="Calibri"/>
              </a:rPr>
              <a:t>INDEX</a:t>
            </a:r>
            <a:endParaRPr lang="en-IN" sz="1800" u="sng" strike="noStrike" spc="-1" dirty="0">
              <a:solidFill>
                <a:srgbClr val="000000"/>
              </a:solidFill>
              <a:uFill>
                <a:solidFill>
                  <a:srgbClr val="FFFFFF"/>
                </a:solidFill>
              </a:uFill>
              <a:latin typeface="Arial" panose="020B0604020202020204"/>
            </a:endParaRPr>
          </a:p>
        </p:txBody>
      </p:sp>
      <p:sp>
        <p:nvSpPr>
          <p:cNvPr id="5" name="CustomShape 2"/>
          <p:cNvSpPr>
            <a:spLocks noGrp="1"/>
          </p:cNvSpPr>
          <p:nvPr>
            <p:ph idx="1"/>
          </p:nvPr>
        </p:nvSpPr>
        <p:spPr>
          <a:xfrm>
            <a:off x="568313" y="2649957"/>
            <a:ext cx="11029615" cy="3634486"/>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ormAutofit fontScale="92500" lnSpcReduction="20000"/>
          </a:bodyPr>
          <a:lstStyle/>
          <a:p>
            <a:pPr marL="91440" indent="-126365">
              <a:lnSpc>
                <a:spcPct val="90000"/>
              </a:lnSpc>
              <a:buClr>
                <a:srgbClr val="E48312"/>
              </a:buClr>
              <a:buFont typeface="Arial" panose="020B0604020202020204"/>
              <a:buChar char="•"/>
            </a:pPr>
            <a:r>
              <a:rPr lang="en-IN" sz="3200" b="0" strike="noStrike" spc="-1" dirty="0">
                <a:solidFill>
                  <a:srgbClr val="3F3F3F"/>
                </a:solidFill>
                <a:uFill>
                  <a:solidFill>
                    <a:srgbClr val="FFFFFF"/>
                  </a:solidFill>
                </a:uFill>
                <a:latin typeface="Calibri"/>
                <a:ea typeface="Calibri"/>
              </a:rPr>
              <a:t>Introduction</a:t>
            </a:r>
            <a:endParaRPr lang="en-IN" sz="3200" b="0" strike="noStrike" spc="-1" dirty="0">
              <a:solidFill>
                <a:srgbClr val="000000"/>
              </a:solidFill>
              <a:uFill>
                <a:solidFill>
                  <a:srgbClr val="FFFFFF"/>
                </a:solidFill>
              </a:uFill>
              <a:latin typeface="Arial" panose="020B0604020202020204"/>
            </a:endParaRPr>
          </a:p>
          <a:p>
            <a:pPr marL="91440" indent="-126365">
              <a:lnSpc>
                <a:spcPct val="90000"/>
              </a:lnSpc>
              <a:buClr>
                <a:srgbClr val="E48312"/>
              </a:buClr>
              <a:buFont typeface="Arial" panose="020B0604020202020204"/>
              <a:buChar char="•"/>
            </a:pPr>
            <a:r>
              <a:rPr lang="en-IN" sz="3200" b="0" strike="noStrike" spc="-1" dirty="0">
                <a:solidFill>
                  <a:srgbClr val="3F3F3F"/>
                </a:solidFill>
                <a:uFill>
                  <a:solidFill>
                    <a:srgbClr val="FFFFFF"/>
                  </a:solidFill>
                </a:uFill>
                <a:latin typeface="Calibri"/>
                <a:ea typeface="Calibri"/>
              </a:rPr>
              <a:t>Background</a:t>
            </a:r>
          </a:p>
          <a:p>
            <a:pPr marL="91440" indent="-126365">
              <a:lnSpc>
                <a:spcPct val="90000"/>
              </a:lnSpc>
              <a:buClr>
                <a:srgbClr val="E48312"/>
              </a:buClr>
              <a:buFont typeface="Arial" panose="020B0604020202020204"/>
              <a:buChar char="•"/>
            </a:pPr>
            <a:r>
              <a:rPr lang="" altLang="en-IN" sz="3200" b="0" strike="noStrike" spc="-1" dirty="0">
                <a:solidFill>
                  <a:srgbClr val="3F3F3F"/>
                </a:solidFill>
                <a:uFill>
                  <a:solidFill>
                    <a:srgbClr val="FFFFFF"/>
                  </a:solidFill>
                </a:uFill>
                <a:latin typeface="Calibri"/>
                <a:ea typeface="Calibri"/>
              </a:rPr>
              <a:t>Problem statement</a:t>
            </a:r>
          </a:p>
          <a:p>
            <a:pPr marL="91440" indent="-126365">
              <a:lnSpc>
                <a:spcPct val="90000"/>
              </a:lnSpc>
              <a:buClr>
                <a:srgbClr val="E48312"/>
              </a:buClr>
              <a:buFont typeface="Arial" panose="020B0604020202020204"/>
              <a:buChar char="•"/>
            </a:pPr>
            <a:r>
              <a:rPr lang="" altLang="en-IN" sz="3200" b="0" strike="noStrike" spc="-1" dirty="0" smtClean="0">
                <a:solidFill>
                  <a:srgbClr val="3F3F3F"/>
                </a:solidFill>
                <a:uFill>
                  <a:solidFill>
                    <a:srgbClr val="FFFFFF"/>
                  </a:solidFill>
                </a:uFill>
                <a:latin typeface="Calibri"/>
                <a:ea typeface="Calibri"/>
              </a:rPr>
              <a:t>Methodology</a:t>
            </a:r>
            <a:endParaRPr lang="" altLang="en-IN" sz="3200" spc="-1" dirty="0">
              <a:solidFill>
                <a:srgbClr val="3F3F3F"/>
              </a:solidFill>
              <a:uFill>
                <a:solidFill>
                  <a:srgbClr val="FFFFFF"/>
                </a:solidFill>
              </a:uFill>
              <a:latin typeface="Calibri"/>
              <a:ea typeface="Calibri"/>
            </a:endParaRPr>
          </a:p>
          <a:p>
            <a:pPr marL="91440" indent="-126365">
              <a:lnSpc>
                <a:spcPct val="90000"/>
              </a:lnSpc>
              <a:buClr>
                <a:srgbClr val="E48312"/>
              </a:buClr>
              <a:buFont typeface="Arial" panose="020B0604020202020204"/>
              <a:buChar char="•"/>
            </a:pPr>
            <a:r>
              <a:rPr lang="" altLang="en-IN" sz="3200" spc="-1" dirty="0" smtClean="0">
                <a:solidFill>
                  <a:srgbClr val="3F3F3F"/>
                </a:solidFill>
                <a:uFill>
                  <a:solidFill>
                    <a:srgbClr val="FFFFFF"/>
                  </a:solidFill>
                </a:uFill>
                <a:latin typeface="Calibri"/>
                <a:ea typeface="Calibri"/>
                <a:sym typeface="+mn-ea"/>
              </a:rPr>
              <a:t>Technonogy</a:t>
            </a:r>
            <a:endParaRPr lang="en-US" altLang="en-IN" sz="3200" spc="-1" dirty="0">
              <a:solidFill>
                <a:srgbClr val="000000"/>
              </a:solidFill>
              <a:uFill>
                <a:solidFill>
                  <a:srgbClr val="FFFFFF"/>
                </a:solidFill>
              </a:uFill>
              <a:latin typeface="Arial" panose="020B0604020202020204"/>
              <a:ea typeface="Calibri"/>
              <a:sym typeface="+mn-ea"/>
            </a:endParaRPr>
          </a:p>
          <a:p>
            <a:pPr marL="91440" indent="-126365">
              <a:lnSpc>
                <a:spcPct val="90000"/>
              </a:lnSpc>
              <a:buClr>
                <a:srgbClr val="E48312"/>
              </a:buClr>
              <a:buFont typeface="Arial" panose="020B0604020202020204"/>
              <a:buChar char="•"/>
            </a:pPr>
            <a:r>
              <a:rPr lang="" altLang="en-IN" sz="3200" b="0" strike="noStrike" spc="-1" dirty="0">
                <a:solidFill>
                  <a:srgbClr val="3F3F3F"/>
                </a:solidFill>
                <a:uFill>
                  <a:solidFill>
                    <a:srgbClr val="FFFFFF"/>
                  </a:solidFill>
                </a:uFill>
                <a:latin typeface="Calibri"/>
                <a:ea typeface="Calibri"/>
              </a:rPr>
              <a:t>Implementation</a:t>
            </a:r>
          </a:p>
          <a:p>
            <a:pPr marL="91440" indent="-126365">
              <a:lnSpc>
                <a:spcPct val="90000"/>
              </a:lnSpc>
              <a:buClr>
                <a:srgbClr val="E48312"/>
              </a:buClr>
              <a:buFont typeface="Arial" panose="020B0604020202020204"/>
              <a:buChar char="•"/>
            </a:pPr>
            <a:r>
              <a:rPr lang="en-IN" sz="3200" b="0" strike="noStrike" spc="-1" dirty="0">
                <a:solidFill>
                  <a:srgbClr val="3F3F3F"/>
                </a:solidFill>
                <a:uFill>
                  <a:solidFill>
                    <a:srgbClr val="FFFFFF"/>
                  </a:solidFill>
                </a:uFill>
                <a:latin typeface="Calibri"/>
                <a:ea typeface="Calibri"/>
              </a:rPr>
              <a:t>Conclusion</a:t>
            </a:r>
            <a:endParaRPr lang="en-IN" sz="3200" b="0" strike="noStrike" spc="-1" dirty="0">
              <a:solidFill>
                <a:srgbClr val="000000"/>
              </a:solidFill>
              <a:uFill>
                <a:solidFill>
                  <a:srgbClr val="FFFFFF"/>
                </a:solidFill>
              </a:uFill>
              <a:latin typeface="Arial" panose="020B0604020202020204"/>
            </a:endParaRPr>
          </a:p>
          <a:p>
            <a:pPr marL="91440" indent="-126365">
              <a:lnSpc>
                <a:spcPct val="90000"/>
              </a:lnSpc>
              <a:buClr>
                <a:srgbClr val="E48312"/>
              </a:buClr>
              <a:buFont typeface="Arial" panose="020B0604020202020204"/>
              <a:buChar char="•"/>
            </a:pPr>
            <a:endParaRPr lang="en-IN" sz="3200" b="0" strike="noStrike" spc="-1" dirty="0">
              <a:solidFill>
                <a:srgbClr val="000000"/>
              </a:solidFill>
              <a:uFill>
                <a:solidFill>
                  <a:srgbClr val="FFFFFF"/>
                </a:solidFill>
              </a:uFill>
              <a:latin typeface="Arial" panose="020B0604020202020204"/>
            </a:endParaRPr>
          </a:p>
          <a:p>
            <a:pPr marL="91440" indent="-126365">
              <a:lnSpc>
                <a:spcPct val="90000"/>
              </a:lnSpc>
              <a:buClr>
                <a:srgbClr val="E48312"/>
              </a:buClr>
              <a:buFont typeface="Arial" panose="020B0604020202020204"/>
              <a:buChar char="•"/>
            </a:pPr>
            <a:endParaRPr lang="en-IN" sz="3200" b="0" strike="noStrike" spc="-1" dirty="0">
              <a:solidFill>
                <a:srgbClr val="000000"/>
              </a:solidFill>
              <a:uFill>
                <a:solidFill>
                  <a:srgbClr val="FFFFFF"/>
                </a:solidFill>
              </a:uFill>
              <a:latin typeface="Arial" panose="020B0604020202020204"/>
            </a:endParaRPr>
          </a:p>
        </p:txBody>
      </p:sp>
      <p:cxnSp>
        <p:nvCxnSpPr>
          <p:cNvPr id="7" name="Straight Connector 6"/>
          <p:cNvCxnSpPr/>
          <p:nvPr/>
        </p:nvCxnSpPr>
        <p:spPr>
          <a:xfrm>
            <a:off x="5344732" y="1712890"/>
            <a:ext cx="1506829"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2650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Elbow method – annual income , spending score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49" y="1828800"/>
            <a:ext cx="8525814" cy="4371237"/>
          </a:xfrm>
          <a:prstGeom prst="rect">
            <a:avLst/>
          </a:prstGeom>
        </p:spPr>
      </p:pic>
    </p:spTree>
    <p:extLst>
      <p:ext uri="{BB962C8B-B14F-4D97-AF65-F5344CB8AC3E}">
        <p14:creationId xmlns:p14="http://schemas.microsoft.com/office/powerpoint/2010/main" val="34225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Elbow method – AGE , Annual income , spending score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26" y="1803042"/>
            <a:ext cx="9154399" cy="4444081"/>
          </a:xfrm>
          <a:prstGeom prst="rect">
            <a:avLst/>
          </a:prstGeom>
        </p:spPr>
      </p:pic>
    </p:spTree>
    <p:extLst>
      <p:ext uri="{BB962C8B-B14F-4D97-AF65-F5344CB8AC3E}">
        <p14:creationId xmlns:p14="http://schemas.microsoft.com/office/powerpoint/2010/main" val="90212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plotting of annual income , age , spending score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733" y="1590675"/>
            <a:ext cx="8017635" cy="5267325"/>
          </a:xfrm>
          <a:prstGeom prst="rect">
            <a:avLst/>
          </a:prstGeom>
        </p:spPr>
      </p:pic>
    </p:spTree>
    <p:extLst>
      <p:ext uri="{BB962C8B-B14F-4D97-AF65-F5344CB8AC3E}">
        <p14:creationId xmlns:p14="http://schemas.microsoft.com/office/powerpoint/2010/main" val="3183476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373488" y="2021982"/>
            <a:ext cx="11044138" cy="4005329"/>
          </a:xfrm>
        </p:spPr>
        <p:txBody>
          <a:bodyPr/>
          <a:lstStyle/>
          <a:p>
            <a:r>
              <a:rPr lang="en-US" dirty="0"/>
              <a:t>If you properly manage the best current customer segmentation process, however, the impact it can have on every part of your organization — sales, marketing, product development, customer service, etc. — is </a:t>
            </a:r>
            <a:r>
              <a:rPr lang="en-US" dirty="0" smtClean="0"/>
              <a:t>immense.</a:t>
            </a:r>
          </a:p>
          <a:p>
            <a:r>
              <a:rPr lang="en-US" dirty="0"/>
              <a:t>We have explored the five segments based on customers Annual Income and Spending Score which are reportedly the best factors/attributes to determine the segments of a customer in a Mall</a:t>
            </a:r>
            <a:r>
              <a:rPr lang="en-US" dirty="0" smtClean="0"/>
              <a:t>.</a:t>
            </a:r>
          </a:p>
          <a:p>
            <a:r>
              <a:rPr lang="en-US" dirty="0"/>
              <a:t>There can be many marketing strategies applied for Customers on this Cluster Analysis. High income and High spending score customers are our target customers and we would always want to retain them as they give the most profit margins to our organization</a:t>
            </a:r>
            <a:r>
              <a:rPr lang="en-US" dirty="0" smtClean="0"/>
              <a:t>.</a:t>
            </a:r>
          </a:p>
          <a:p>
            <a:r>
              <a:rPr lang="en-US" dirty="0"/>
              <a:t>High Income and Less spending score customers can be attracted with wide range of products in their life style demands and it might attract them towards the Mall Supermarket.</a:t>
            </a:r>
            <a:endParaRPr lang="en-IN" dirty="0"/>
          </a:p>
        </p:txBody>
      </p:sp>
    </p:spTree>
    <p:extLst>
      <p:ext uri="{BB962C8B-B14F-4D97-AF65-F5344CB8AC3E}">
        <p14:creationId xmlns:p14="http://schemas.microsoft.com/office/powerpoint/2010/main" val="1420830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9" y="1989779"/>
            <a:ext cx="9259910" cy="3831472"/>
          </a:xfrm>
        </p:spPr>
        <p:txBody>
          <a:bodyPr>
            <a:noAutofit/>
          </a:bodyPr>
          <a:lstStyle/>
          <a:p>
            <a:r>
              <a:rPr lang="en-US" sz="6000" dirty="0" smtClean="0">
                <a:latin typeface="Times New Roman" panose="02020603050405020304" pitchFamily="18" charset="0"/>
                <a:cs typeface="Times New Roman" panose="02020603050405020304" pitchFamily="18" charset="0"/>
              </a:rPr>
              <a:t/>
            </a:r>
            <a:br>
              <a:rPr lang="en-US" sz="6000" dirty="0" smtClean="0">
                <a:latin typeface="Times New Roman" panose="02020603050405020304" pitchFamily="18" charset="0"/>
                <a:cs typeface="Times New Roman" panose="02020603050405020304" pitchFamily="18" charset="0"/>
              </a:rPr>
            </a:br>
            <a:r>
              <a:rPr lang="en-US" sz="6000" dirty="0" smtClean="0">
                <a:latin typeface="Algerian" pitchFamily="82" charset="0"/>
                <a:cs typeface="Times New Roman" panose="02020603050405020304" pitchFamily="18" charset="0"/>
              </a:rPr>
              <a:t>thank</a:t>
            </a:r>
            <a:br>
              <a:rPr lang="en-US" sz="6000" dirty="0" smtClean="0">
                <a:latin typeface="Algerian" pitchFamily="82" charset="0"/>
                <a:cs typeface="Times New Roman" panose="02020603050405020304" pitchFamily="18" charset="0"/>
              </a:rPr>
            </a:br>
            <a:r>
              <a:rPr lang="en-US" sz="6000" dirty="0" smtClean="0">
                <a:latin typeface="Algerian" pitchFamily="82" charset="0"/>
                <a:cs typeface="Times New Roman" panose="02020603050405020304" pitchFamily="18" charset="0"/>
              </a:rPr>
              <a:t>             you……</a:t>
            </a:r>
            <a:endParaRPr lang="en-IN" sz="4000" dirty="0">
              <a:latin typeface="Algerian" pitchFamily="82" charset="0"/>
              <a:cs typeface="Times New Roman" panose="02020603050405020304" pitchFamily="18" charset="0"/>
            </a:endParaRPr>
          </a:p>
        </p:txBody>
      </p:sp>
      <p:sp>
        <p:nvSpPr>
          <p:cNvPr id="8" name="Oval 7"/>
          <p:cNvSpPr/>
          <p:nvPr/>
        </p:nvSpPr>
        <p:spPr>
          <a:xfrm>
            <a:off x="8866035" y="1764404"/>
            <a:ext cx="2132523" cy="222804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9405336" y="2324631"/>
            <a:ext cx="412124" cy="5151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0122256" y="2363271"/>
            <a:ext cx="412124" cy="5151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Moon 26"/>
          <p:cNvSpPr/>
          <p:nvPr/>
        </p:nvSpPr>
        <p:spPr>
          <a:xfrm rot="16200000">
            <a:off x="9629642" y="2776471"/>
            <a:ext cx="605307" cy="1182707"/>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p:cNvSpPr/>
          <p:nvPr/>
        </p:nvSpPr>
        <p:spPr>
          <a:xfrm>
            <a:off x="9310355" y="669701"/>
            <a:ext cx="1300760" cy="141667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1590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751919" y="956037"/>
            <a:ext cx="10581490" cy="1475013"/>
          </a:xfrm>
        </p:spPr>
        <p:txBody>
          <a:bodyPr>
            <a:normAutofit fontScale="90000"/>
          </a:bodyPr>
          <a:lstStyle/>
          <a:p>
            <a:pPr algn="ctr">
              <a:spcAft>
                <a:spcPts val="0"/>
              </a:spcAft>
            </a:pPr>
            <a:r>
              <a:rPr lang="en-US" b="1" u="sng" dirty="0">
                <a:latin typeface="Times New Roman" panose="02020603050405020304" pitchFamily="18" charset="0"/>
                <a:ea typeface="Times New Roman" panose="02020603050405020304" pitchFamily="18" charset="0"/>
              </a:rPr>
              <a:t>Customer Segmentation </a:t>
            </a:r>
            <a:r>
              <a:rPr lang="en-IN" sz="1600" u="sng" dirty="0">
                <a:latin typeface="Times New Roman" panose="02020603050405020304" pitchFamily="18" charset="0"/>
                <a:ea typeface="Times New Roman" panose="02020603050405020304" pitchFamily="18" charset="0"/>
              </a:rPr>
              <a:t/>
            </a:r>
            <a:br>
              <a:rPr lang="en-IN" sz="1600" u="sng" dirty="0">
                <a:latin typeface="Times New Roman" panose="02020603050405020304" pitchFamily="18" charset="0"/>
                <a:ea typeface="Times New Roman" panose="02020603050405020304" pitchFamily="18" charset="0"/>
              </a:rPr>
            </a:br>
            <a:r>
              <a:rPr lang="en-US" sz="2800" b="1" u="sng" dirty="0">
                <a:latin typeface="Times New Roman" panose="02020603050405020304" pitchFamily="18" charset="0"/>
                <a:ea typeface="Times New Roman" panose="02020603050405020304" pitchFamily="18" charset="0"/>
              </a:rPr>
              <a:t>(using K-Means)</a:t>
            </a:r>
            <a:r>
              <a:rPr lang="en-IN" sz="1600" u="sng" dirty="0">
                <a:latin typeface="Times New Roman" panose="02020603050405020304" pitchFamily="18" charset="0"/>
                <a:ea typeface="Times New Roman" panose="02020603050405020304" pitchFamily="18" charset="0"/>
              </a:rPr>
              <a:t/>
            </a:r>
            <a:br>
              <a:rPr lang="en-IN" sz="1600" u="sng" dirty="0">
                <a:latin typeface="Times New Roman" panose="02020603050405020304" pitchFamily="18" charset="0"/>
                <a:ea typeface="Times New Roman" panose="02020603050405020304" pitchFamily="18" charset="0"/>
              </a:rPr>
            </a:br>
            <a:endParaRPr lang="en-US" u="sng"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325" y="2251618"/>
            <a:ext cx="8099029" cy="3959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9425693" cy="3896370"/>
          </a:xfrm>
        </p:spPr>
        <p:txBody>
          <a:bodyPr>
            <a:normAutofit lnSpcReduction="10000"/>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US" sz="2000" dirty="0" smtClean="0">
              <a:ea typeface="Times New Roman" panose="02020603050405020304" pitchFamily="18" charset="0"/>
            </a:endParaRPr>
          </a:p>
          <a:p>
            <a:r>
              <a:rPr lang="en-US" sz="2000" dirty="0"/>
              <a:t>In our project we used following packages: </a:t>
            </a:r>
            <a:endParaRPr lang="en-US" sz="2000" dirty="0" smtClean="0"/>
          </a:p>
          <a:p>
            <a:pPr marL="0" indent="0">
              <a:buNone/>
            </a:pPr>
            <a:r>
              <a:rPr lang="en-US" sz="2000" dirty="0" smtClean="0"/>
              <a:t>• </a:t>
            </a:r>
            <a:r>
              <a:rPr lang="en-US" sz="2000" dirty="0"/>
              <a:t>Pandas (version: 1.1.5) </a:t>
            </a:r>
            <a:endParaRPr lang="en-US" sz="2000" dirty="0" smtClean="0"/>
          </a:p>
          <a:p>
            <a:pPr marL="0" indent="0">
              <a:buNone/>
            </a:pPr>
            <a:r>
              <a:rPr lang="en-US" sz="2000" dirty="0" smtClean="0"/>
              <a:t>• </a:t>
            </a:r>
            <a:r>
              <a:rPr lang="en-US" sz="2000" dirty="0"/>
              <a:t>Numpy (version: 1.19.2) </a:t>
            </a:r>
            <a:endParaRPr lang="en-US" sz="2000" dirty="0" smtClean="0"/>
          </a:p>
          <a:p>
            <a:pPr marL="0" indent="0">
              <a:buNone/>
            </a:pPr>
            <a:r>
              <a:rPr lang="en-US" sz="2000" dirty="0" smtClean="0"/>
              <a:t>• </a:t>
            </a:r>
            <a:r>
              <a:rPr lang="en-US" sz="2000" dirty="0"/>
              <a:t>Matplotlib (version: 3.3.2) </a:t>
            </a:r>
            <a:endParaRPr lang="en-US" sz="2000" dirty="0" smtClean="0"/>
          </a:p>
          <a:p>
            <a:pPr marL="0" indent="0">
              <a:buNone/>
            </a:pPr>
            <a:r>
              <a:rPr lang="en-US" sz="2000" dirty="0" smtClean="0"/>
              <a:t>• </a:t>
            </a:r>
            <a:r>
              <a:rPr lang="en-US" sz="2000" dirty="0"/>
              <a:t>Scikit Learn (version: 0.23.2) </a:t>
            </a:r>
            <a:endParaRPr lang="en-US" sz="2000" dirty="0" smtClean="0"/>
          </a:p>
          <a:p>
            <a:pPr marL="0" indent="0">
              <a:buNone/>
            </a:pPr>
            <a:r>
              <a:rPr lang="en-US" sz="2000" dirty="0" smtClean="0"/>
              <a:t>• </a:t>
            </a:r>
            <a:r>
              <a:rPr lang="en-US" sz="2000" dirty="0"/>
              <a:t>Seaborn (version: 0.11.1)</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196" y="331057"/>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 xmlns:a16="http://schemas.microsoft.com/office/drawing/2014/main" id="{9182FBBD-2E76-4DBC-A8BC-5C8658CBF013}"/>
              </a:ext>
            </a:extLst>
          </p:cNvPr>
          <p:cNvSpPr>
            <a:spLocks noGrp="1"/>
          </p:cNvSpPr>
          <p:nvPr>
            <p:ph type="title"/>
          </p:nvPr>
        </p:nvSpPr>
        <p:spPr>
          <a:xfrm>
            <a:off x="528035" y="463639"/>
            <a:ext cx="7109138" cy="1700012"/>
          </a:xfrm>
        </p:spPr>
        <p:txBody>
          <a:bodyPr>
            <a:normAutofit fontScale="90000"/>
          </a:bodyPr>
          <a:lstStyle/>
          <a:p>
            <a:pPr algn="ct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sz="3600" b="1" u="sng" dirty="0" smtClean="0">
                <a:latin typeface="Times New Roman" panose="02020603050405020304" pitchFamily="18" charset="0"/>
                <a:cs typeface="Times New Roman" panose="02020603050405020304" pitchFamily="18" charset="0"/>
              </a:rPr>
              <a:t>INTRODUCTION</a:t>
            </a:r>
            <a:r>
              <a:rPr lang="en-US" sz="3600" b="1" u="sng" dirty="0">
                <a:latin typeface="Times New Roman" panose="02020603050405020304" pitchFamily="18" charset="0"/>
                <a:cs typeface="Times New Roman" panose="02020603050405020304" pitchFamily="18" charset="0"/>
              </a:rPr>
              <a:t/>
            </a:r>
            <a:br>
              <a:rPr lang="en-US" sz="3600" b="1" u="sng"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What </a:t>
            </a:r>
            <a:r>
              <a:rPr lang="en-US" u="sng" dirty="0">
                <a:latin typeface="Times New Roman" panose="02020603050405020304" pitchFamily="18" charset="0"/>
                <a:cs typeface="Times New Roman" panose="02020603050405020304" pitchFamily="18" charset="0"/>
              </a:rPr>
              <a:t>is Customer segmentation</a:t>
            </a:r>
            <a:r>
              <a:rPr lang="en-US" dirty="0">
                <a:latin typeface="Times New Roman" panose="02020603050405020304" pitchFamily="18" charset="0"/>
                <a:cs typeface="Times New Roman" panose="02020603050405020304" pitchFamily="18" charset="0"/>
              </a:rPr>
              <a:t>?</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16734-B3FE-4FE8-B3F2-434FA5A06D53}"/>
              </a:ext>
            </a:extLst>
          </p:cNvPr>
          <p:cNvSpPr>
            <a:spLocks noGrp="1"/>
          </p:cNvSpPr>
          <p:nvPr>
            <p:ph type="title"/>
          </p:nvPr>
        </p:nvSpPr>
        <p:spPr>
          <a:xfrm>
            <a:off x="594071" y="1642315"/>
            <a:ext cx="11029616" cy="1188720"/>
          </a:xfrm>
        </p:spPr>
        <p:txBody>
          <a:bodyPr>
            <a:normAutofit fontScale="90000"/>
          </a:bodyPr>
          <a:lstStyle/>
          <a:p>
            <a:pPr algn="ctr"/>
            <a:r>
              <a:rPr lang="en-US" b="1" u="sng" dirty="0" smtClean="0">
                <a:latin typeface="Times New Roman" panose="02020603050405020304" pitchFamily="18" charset="0"/>
                <a:ea typeface="Times New Roman" panose="02020603050405020304" pitchFamily="18" charset="0"/>
              </a:rPr>
              <a:t/>
            </a:r>
            <a:br>
              <a:rPr lang="en-US" b="1" u="sng" dirty="0" smtClean="0">
                <a:latin typeface="Times New Roman" panose="02020603050405020304" pitchFamily="18" charset="0"/>
                <a:ea typeface="Times New Roman" panose="02020603050405020304" pitchFamily="18" charset="0"/>
              </a:rPr>
            </a:br>
            <a:r>
              <a:rPr lang="en-US" b="1" u="sng" dirty="0">
                <a:latin typeface="Times New Roman" panose="02020603050405020304" pitchFamily="18" charset="0"/>
                <a:ea typeface="Times New Roman" panose="02020603050405020304" pitchFamily="18" charset="0"/>
              </a:rPr>
              <a:t/>
            </a:r>
            <a:br>
              <a:rPr lang="en-US" b="1" u="sng" dirty="0">
                <a:latin typeface="Times New Roman" panose="02020603050405020304" pitchFamily="18" charset="0"/>
                <a:ea typeface="Times New Roman" panose="02020603050405020304" pitchFamily="18" charset="0"/>
              </a:rPr>
            </a:br>
            <a:r>
              <a:rPr lang="en-US" sz="3600" b="1" u="sng" dirty="0" smtClean="0">
                <a:latin typeface="Times New Roman" panose="02020603050405020304" pitchFamily="18" charset="0"/>
                <a:ea typeface="Times New Roman" panose="02020603050405020304" pitchFamily="18" charset="0"/>
              </a:rPr>
              <a:t>BACKGROUND:</a:t>
            </a:r>
            <a:r>
              <a:rPr lang="en-US" b="1" u="sng" dirty="0" smtClean="0">
                <a:latin typeface="Times New Roman" panose="02020603050405020304" pitchFamily="18" charset="0"/>
                <a:ea typeface="Times New Roman" panose="02020603050405020304" pitchFamily="18" charset="0"/>
              </a:rPr>
              <a:t/>
            </a:r>
            <a:br>
              <a:rPr lang="en-US" b="1" u="sng" dirty="0" smtClean="0">
                <a:latin typeface="Times New Roman" panose="02020603050405020304" pitchFamily="18" charset="0"/>
                <a:ea typeface="Times New Roman" panose="02020603050405020304" pitchFamily="18" charset="0"/>
              </a:rPr>
            </a:br>
            <a:r>
              <a:rPr lang="en-US" b="1" u="sng" dirty="0">
                <a:latin typeface="Times New Roman" panose="02020603050405020304" pitchFamily="18" charset="0"/>
                <a:ea typeface="Times New Roman" panose="02020603050405020304" pitchFamily="18" charset="0"/>
              </a:rPr>
              <a:t/>
            </a:r>
            <a:br>
              <a:rPr lang="en-US" b="1" u="sng" dirty="0">
                <a:latin typeface="Times New Roman" panose="02020603050405020304" pitchFamily="18" charset="0"/>
                <a:ea typeface="Times New Roman" panose="02020603050405020304" pitchFamily="18" charset="0"/>
              </a:rPr>
            </a:br>
            <a:r>
              <a:rPr lang="en-US" b="1" u="sng" dirty="0" smtClean="0">
                <a:latin typeface="Times New Roman" panose="02020603050405020304" pitchFamily="18" charset="0"/>
                <a:ea typeface="Times New Roman" panose="02020603050405020304" pitchFamily="18" charset="0"/>
              </a:rPr>
              <a:t>Dataset </a:t>
            </a:r>
            <a:r>
              <a:rPr lang="en-US" b="1" u="sng" dirty="0">
                <a:latin typeface="Times New Roman" panose="02020603050405020304" pitchFamily="18" charset="0"/>
                <a:ea typeface="Times New Roman" panose="02020603050405020304" pitchFamily="18" charset="0"/>
              </a:rPr>
              <a:t>Description: </a:t>
            </a:r>
            <a:r>
              <a:rPr lang="en-IN" sz="2800" dirty="0">
                <a:latin typeface="Times New Roman" panose="02020603050405020304" pitchFamily="18" charset="0"/>
                <a:ea typeface="Times New Roman" panose="02020603050405020304" pitchFamily="18" charset="0"/>
              </a:rPr>
              <a:t/>
            </a:r>
            <a:br>
              <a:rPr lang="en-IN" sz="2800" dirty="0">
                <a:latin typeface="Times New Roman" panose="02020603050405020304" pitchFamily="18" charset="0"/>
                <a:ea typeface="Times New Roman" panose="02020603050405020304" pitchFamily="18" charset="0"/>
              </a:rPr>
            </a:br>
            <a:endParaRPr lang="x-none" dirty="0"/>
          </a:p>
        </p:txBody>
      </p:sp>
      <p:sp>
        <p:nvSpPr>
          <p:cNvPr id="3" name="Content Placeholder 2">
            <a:extLst>
              <a:ext uri="{FF2B5EF4-FFF2-40B4-BE49-F238E27FC236}">
                <a16:creationId xmlns=""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Exposys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x-none"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Essential</Template>
  <TotalTime>0</TotalTime>
  <Words>1128</Words>
  <Application>Microsoft Office PowerPoint</Application>
  <PresentationFormat>Custom</PresentationFormat>
  <Paragraphs>123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DividendVTI</vt:lpstr>
      <vt:lpstr>PowerPoint Presentation</vt:lpstr>
      <vt:lpstr>PowerPoint Presentation</vt:lpstr>
      <vt:lpstr>INDEX</vt:lpstr>
      <vt:lpstr>Customer Segmentation  (using K-Means) </vt:lpstr>
      <vt:lpstr>                         INTRODUCTION  What is Customer segmentation?</vt:lpstr>
      <vt:lpstr>  BACKGROUND:  Dataset Description:  </vt:lpstr>
      <vt:lpstr>PowerPoint Presentation</vt:lpstr>
      <vt:lpstr>PowerPoint Presentation</vt:lpstr>
      <vt:lpstr>PowerPoint Presentation</vt:lpstr>
      <vt:lpstr>PowerPoint Presentation</vt:lpstr>
      <vt:lpstr>PROBLEM STATEMENT:</vt:lpstr>
      <vt:lpstr>OBJECTIVE</vt:lpstr>
      <vt:lpstr>PowerPoint Presentation</vt:lpstr>
      <vt:lpstr>PowerPoint Presentation</vt:lpstr>
      <vt:lpstr>PowerPoint Presentation</vt:lpstr>
      <vt:lpstr>PowerPoint Presentation</vt:lpstr>
      <vt:lpstr>PowerPoint Presentation</vt:lpstr>
      <vt:lpstr>Annual Income and Spending Score Analysis: </vt:lpstr>
      <vt:lpstr>PowerPoint Presentation</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Elbow method – age , spending score </vt:lpstr>
      <vt:lpstr>Elbow method – annual income , spending score</vt:lpstr>
      <vt:lpstr>Elbow method – AGE , Annual income , spending score</vt:lpstr>
      <vt:lpstr>Cluster analysis :</vt:lpstr>
      <vt:lpstr>PowerPoint Presentation</vt:lpstr>
      <vt:lpstr>PowerPoint Presentation</vt:lpstr>
      <vt:lpstr>3-d plotting of annual income , age , spending score</vt:lpstr>
      <vt:lpstr>CONCLUSION:</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2022-02-04T04:34:09Z</dcterms:modified>
</cp:coreProperties>
</file>