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0"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139031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330818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6387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25743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92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153234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1994293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396943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166788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3B0649-C7F1-4231-AD8D-25670DC35F1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49359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3B0649-C7F1-4231-AD8D-25670DC35F13}"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28334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B0649-C7F1-4231-AD8D-25670DC35F13}"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241901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3B0649-C7F1-4231-AD8D-25670DC35F13}"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66167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B0649-C7F1-4231-AD8D-25670DC35F13}"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355481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B0649-C7F1-4231-AD8D-25670DC35F13}"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24422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B0649-C7F1-4231-AD8D-25670DC35F13}"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F1F88-2313-40A1-A0DB-948B721B687A}" type="slidenum">
              <a:rPr lang="en-IN" smtClean="0"/>
              <a:t>‹#›</a:t>
            </a:fld>
            <a:endParaRPr lang="en-IN"/>
          </a:p>
        </p:txBody>
      </p:sp>
    </p:spTree>
    <p:extLst>
      <p:ext uri="{BB962C8B-B14F-4D97-AF65-F5344CB8AC3E}">
        <p14:creationId xmlns:p14="http://schemas.microsoft.com/office/powerpoint/2010/main" val="365659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3B0649-C7F1-4231-AD8D-25670DC35F13}" type="datetimeFigureOut">
              <a:rPr lang="en-IN" smtClean="0"/>
              <a:t>07-10-2024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5F1F88-2313-40A1-A0DB-948B721B687A}" type="slidenum">
              <a:rPr lang="en-IN" smtClean="0"/>
              <a:t>‹#›</a:t>
            </a:fld>
            <a:endParaRPr lang="en-IN"/>
          </a:p>
        </p:txBody>
      </p:sp>
    </p:spTree>
    <p:extLst>
      <p:ext uri="{BB962C8B-B14F-4D97-AF65-F5344CB8AC3E}">
        <p14:creationId xmlns:p14="http://schemas.microsoft.com/office/powerpoint/2010/main" val="469910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willianoliveiragibin/electric-vehicle-popula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36" y="167427"/>
            <a:ext cx="5999015"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Electric Vehicles :</a:t>
            </a:r>
            <a:endParaRPr lang="en-US" sz="54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31168" y="1700016"/>
            <a:ext cx="10689365" cy="3847207"/>
          </a:xfrm>
          <a:prstGeom prst="rect">
            <a:avLst/>
          </a:prstGeom>
        </p:spPr>
        <p:txBody>
          <a:bodyPr wrap="square">
            <a:spAutoFit/>
          </a:bodyPr>
          <a:lstStyle/>
          <a:p>
            <a:r>
              <a:rPr lang="en-US" sz="2400" b="1" dirty="0" smtClean="0">
                <a:solidFill>
                  <a:srgbClr val="4F4F4F"/>
                </a:solidFill>
                <a:latin typeface="futura-pt"/>
              </a:rPr>
              <a:t>Introduction : - </a:t>
            </a:r>
          </a:p>
          <a:p>
            <a:endParaRPr lang="en-US" sz="2000" b="1" dirty="0">
              <a:solidFill>
                <a:srgbClr val="4F4F4F"/>
              </a:solidFill>
              <a:latin typeface="futura-pt"/>
            </a:endParaRPr>
          </a:p>
          <a:p>
            <a:r>
              <a:rPr lang="en-US" sz="2000" b="1" dirty="0">
                <a:solidFill>
                  <a:srgbClr val="121212"/>
                </a:solidFill>
                <a:latin typeface="futura-pt-bold"/>
              </a:rPr>
              <a:t> </a:t>
            </a:r>
            <a:r>
              <a:rPr lang="en-US" sz="2000" b="1" dirty="0" smtClean="0">
                <a:solidFill>
                  <a:srgbClr val="121212"/>
                </a:solidFill>
                <a:latin typeface="futura-pt-bold"/>
              </a:rPr>
              <a:t>           </a:t>
            </a:r>
            <a:r>
              <a:rPr lang="en-US" sz="2000" dirty="0" smtClean="0">
                <a:solidFill>
                  <a:srgbClr val="4F4F4F"/>
                </a:solidFill>
                <a:latin typeface="futura-pt"/>
              </a:rPr>
              <a:t>Electric </a:t>
            </a:r>
            <a:r>
              <a:rPr lang="en-US" sz="2000" dirty="0">
                <a:solidFill>
                  <a:srgbClr val="4F4F4F"/>
                </a:solidFill>
                <a:latin typeface="futura-pt"/>
              </a:rPr>
              <a:t>vehicles (EVs) are transforming the way we think about transportation. With the rise of climate change and increasing concerns about air pollution, EVs offer a sustainable alternative to traditional gas-powered cars around the World.  Rechargeable batteries power these vehicles and produce zero emissions, making them an environmentally-friendly choice for drivers. But EVs aren’t just good for the planet – they also offer much cheaper running costs, a smooth and quiet ride, with the benefit of instant torque and acceleration.  Whether commuting to work, running errands, taking a road trip, or taking your classic car for a Sunday drive, there’s an Electric vehicles </a:t>
            </a:r>
            <a:r>
              <a:rPr lang="en-US" sz="2000" dirty="0" smtClean="0">
                <a:solidFill>
                  <a:srgbClr val="4F4F4F"/>
                </a:solidFill>
                <a:latin typeface="futura-pt"/>
              </a:rPr>
              <a:t>option </a:t>
            </a:r>
            <a:r>
              <a:rPr lang="en-US" sz="2000" dirty="0">
                <a:solidFill>
                  <a:srgbClr val="4F4F4F"/>
                </a:solidFill>
                <a:latin typeface="futura-pt"/>
              </a:rPr>
              <a:t>to suit your needs. And as technology continues to evolve, Electric vehicles </a:t>
            </a:r>
            <a:r>
              <a:rPr lang="en-US" sz="2000" dirty="0" smtClean="0">
                <a:solidFill>
                  <a:srgbClr val="4F4F4F"/>
                </a:solidFill>
                <a:latin typeface="futura-pt"/>
              </a:rPr>
              <a:t>are </a:t>
            </a:r>
            <a:r>
              <a:rPr lang="en-US" sz="2000" dirty="0">
                <a:solidFill>
                  <a:srgbClr val="4F4F4F"/>
                </a:solidFill>
                <a:latin typeface="futura-pt"/>
              </a:rPr>
              <a:t>becoming more accessible and affordable than ever </a:t>
            </a:r>
            <a:r>
              <a:rPr lang="en-US" sz="2000" dirty="0" smtClean="0">
                <a:solidFill>
                  <a:srgbClr val="4F4F4F"/>
                </a:solidFill>
                <a:latin typeface="futura-pt"/>
              </a:rPr>
              <a:t>before.</a:t>
            </a:r>
            <a:endParaRPr lang="en-US" sz="2000" b="0" i="0" dirty="0">
              <a:solidFill>
                <a:srgbClr val="4F4F4F"/>
              </a:solidFill>
              <a:effectLst/>
              <a:latin typeface="futura-pt"/>
            </a:endParaRPr>
          </a:p>
        </p:txBody>
      </p:sp>
    </p:spTree>
    <p:extLst>
      <p:ext uri="{BB962C8B-B14F-4D97-AF65-F5344CB8AC3E}">
        <p14:creationId xmlns:p14="http://schemas.microsoft.com/office/powerpoint/2010/main" val="405418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580"/>
            <a:ext cx="7111242" cy="707886"/>
          </a:xfrm>
          <a:prstGeom prst="rect">
            <a:avLst/>
          </a:prstGeom>
        </p:spPr>
        <p:txBody>
          <a:bodyPr wrap="none">
            <a:spAutoFit/>
          </a:bodyPr>
          <a:lstStyle/>
          <a:p>
            <a:r>
              <a:rPr lang="en-IN" sz="4000" b="1" dirty="0">
                <a:ln w="22225">
                  <a:solidFill>
                    <a:schemeClr val="accent2"/>
                  </a:solidFill>
                  <a:prstDash val="solid"/>
                </a:ln>
                <a:solidFill>
                  <a:schemeClr val="accent2">
                    <a:lumMod val="40000"/>
                    <a:lumOff val="60000"/>
                  </a:schemeClr>
                </a:solidFill>
                <a:latin typeface="-apple-system"/>
              </a:rPr>
              <a:t>Summary for Steps followed</a:t>
            </a:r>
            <a:endParaRPr lang="en-IN" sz="4000" b="1" i="0" dirty="0">
              <a:ln w="22225">
                <a:solidFill>
                  <a:schemeClr val="accent2"/>
                </a:solidFill>
                <a:prstDash val="solid"/>
              </a:ln>
              <a:solidFill>
                <a:schemeClr val="accent2">
                  <a:lumMod val="40000"/>
                  <a:lumOff val="60000"/>
                </a:schemeClr>
              </a:solidFill>
              <a:latin typeface="-apple-system"/>
            </a:endParaRPr>
          </a:p>
        </p:txBody>
      </p:sp>
      <p:sp>
        <p:nvSpPr>
          <p:cNvPr id="3" name="Rectangle 2"/>
          <p:cNvSpPr/>
          <p:nvPr/>
        </p:nvSpPr>
        <p:spPr>
          <a:xfrm>
            <a:off x="270459" y="699541"/>
            <a:ext cx="10899820" cy="646331"/>
          </a:xfrm>
          <a:prstGeom prst="rect">
            <a:avLst/>
          </a:prstGeom>
        </p:spPr>
        <p:txBody>
          <a:bodyPr wrap="square">
            <a:spAutoFit/>
          </a:bodyPr>
          <a:lstStyle/>
          <a:p>
            <a:r>
              <a:rPr lang="en-US" b="1" dirty="0" smtClean="0">
                <a:solidFill>
                  <a:srgbClr val="FF0000"/>
                </a:solidFill>
                <a:latin typeface="-apple-system"/>
              </a:rPr>
              <a:t>1. Collecting Data:</a:t>
            </a:r>
            <a:r>
              <a:rPr lang="en-US" dirty="0" smtClean="0">
                <a:solidFill>
                  <a:srgbClr val="FF0000"/>
                </a:solidFill>
                <a:latin typeface="-apple-system"/>
              </a:rPr>
              <a:t> </a:t>
            </a:r>
            <a:r>
              <a:rPr lang="en-US" dirty="0" smtClean="0">
                <a:latin typeface="-apple-system"/>
              </a:rPr>
              <a:t>Taken the data from</a:t>
            </a:r>
          </a:p>
          <a:p>
            <a:r>
              <a:rPr lang="en-US" dirty="0" smtClean="0">
                <a:solidFill>
                  <a:srgbClr val="1F2328"/>
                </a:solidFill>
                <a:latin typeface="-apple-system"/>
              </a:rPr>
              <a:t>	</a:t>
            </a:r>
            <a:r>
              <a:rPr lang="en-US" dirty="0" err="1" smtClean="0">
                <a:solidFill>
                  <a:srgbClr val="1F2328"/>
                </a:solidFill>
                <a:latin typeface="-apple-system"/>
              </a:rPr>
              <a:t>kaggle</a:t>
            </a:r>
            <a:r>
              <a:rPr lang="en-US" dirty="0" smtClean="0">
                <a:solidFill>
                  <a:srgbClr val="1F2328"/>
                </a:solidFill>
                <a:latin typeface="-apple-system"/>
              </a:rPr>
              <a:t>.</a:t>
            </a:r>
            <a:r>
              <a:rPr lang="en-US" dirty="0" smtClean="0">
                <a:solidFill>
                  <a:schemeClr val="tx2">
                    <a:lumMod val="75000"/>
                  </a:schemeClr>
                </a:solidFill>
                <a:latin typeface="-apple-system"/>
              </a:rPr>
              <a:t> </a:t>
            </a:r>
            <a:r>
              <a:rPr lang="en-US" u="sng" dirty="0" smtClean="0">
                <a:solidFill>
                  <a:schemeClr val="accent4">
                    <a:lumMod val="75000"/>
                  </a:schemeClr>
                </a:solidFill>
                <a:latin typeface="-apple-system"/>
                <a:hlinkClick r:id="rId2"/>
              </a:rPr>
              <a:t>https://www.kaggle.com/datasets/willianoliveiragibin/electric-vehicle-population</a:t>
            </a:r>
            <a:endParaRPr lang="en-IN" dirty="0">
              <a:solidFill>
                <a:schemeClr val="accent4">
                  <a:lumMod val="75000"/>
                </a:schemeClr>
              </a:solidFill>
            </a:endParaRPr>
          </a:p>
        </p:txBody>
      </p:sp>
      <p:sp>
        <p:nvSpPr>
          <p:cNvPr id="5" name="Rectangle 4"/>
          <p:cNvSpPr/>
          <p:nvPr/>
        </p:nvSpPr>
        <p:spPr>
          <a:xfrm>
            <a:off x="270456" y="1405861"/>
            <a:ext cx="11921542" cy="923330"/>
          </a:xfrm>
          <a:prstGeom prst="rect">
            <a:avLst/>
          </a:prstGeom>
        </p:spPr>
        <p:txBody>
          <a:bodyPr wrap="square">
            <a:spAutoFit/>
          </a:bodyPr>
          <a:lstStyle/>
          <a:p>
            <a:r>
              <a:rPr lang="en-US" b="1" dirty="0" smtClean="0">
                <a:solidFill>
                  <a:srgbClr val="FF0000"/>
                </a:solidFill>
                <a:latin typeface="-apple-system"/>
              </a:rPr>
              <a:t>2. Loading </a:t>
            </a:r>
            <a:r>
              <a:rPr lang="en-US" b="1" dirty="0">
                <a:solidFill>
                  <a:srgbClr val="FF0000"/>
                </a:solidFill>
                <a:latin typeface="-apple-system"/>
              </a:rPr>
              <a:t>Data into Power BI:</a:t>
            </a:r>
            <a:endParaRPr lang="en-US" dirty="0">
              <a:solidFill>
                <a:srgbClr val="FF0000"/>
              </a:solidFill>
              <a:latin typeface="-apple-system"/>
            </a:endParaRPr>
          </a:p>
          <a:p>
            <a:pPr marL="742950" lvl="1" indent="-285750">
              <a:buFont typeface="Arial" panose="020B0604020202020204" pitchFamily="34" charset="0"/>
              <a:buChar char="•"/>
            </a:pPr>
            <a:r>
              <a:rPr lang="en-US" dirty="0">
                <a:solidFill>
                  <a:srgbClr val="1F2328"/>
                </a:solidFill>
                <a:latin typeface="-apple-system"/>
              </a:rPr>
              <a:t>Next, we took all the answers and put them into a program called Power BI. We used an CSV file to store this information.</a:t>
            </a:r>
            <a:endParaRPr lang="en-US" b="0" i="0" dirty="0">
              <a:solidFill>
                <a:srgbClr val="1F2328"/>
              </a:solidFill>
              <a:effectLst/>
              <a:latin typeface="-apple-system"/>
            </a:endParaRPr>
          </a:p>
        </p:txBody>
      </p:sp>
      <p:sp>
        <p:nvSpPr>
          <p:cNvPr id="6" name="Rectangle 5"/>
          <p:cNvSpPr/>
          <p:nvPr/>
        </p:nvSpPr>
        <p:spPr>
          <a:xfrm>
            <a:off x="270456" y="2401667"/>
            <a:ext cx="11921543" cy="923330"/>
          </a:xfrm>
          <a:prstGeom prst="rect">
            <a:avLst/>
          </a:prstGeom>
        </p:spPr>
        <p:txBody>
          <a:bodyPr wrap="square">
            <a:spAutoFit/>
          </a:bodyPr>
          <a:lstStyle/>
          <a:p>
            <a:r>
              <a:rPr lang="en-US" b="1" dirty="0" smtClean="0">
                <a:solidFill>
                  <a:srgbClr val="FF0000"/>
                </a:solidFill>
                <a:latin typeface="-apple-system"/>
              </a:rPr>
              <a:t>3. Checking </a:t>
            </a:r>
            <a:r>
              <a:rPr lang="en-US" b="1" dirty="0">
                <a:solidFill>
                  <a:srgbClr val="FF0000"/>
                </a:solidFill>
                <a:latin typeface="-apple-system"/>
              </a:rPr>
              <a:t>Data in Power Query Editor:</a:t>
            </a:r>
            <a:endParaRPr lang="en-US" dirty="0">
              <a:solidFill>
                <a:srgbClr val="FF0000"/>
              </a:solidFill>
              <a:latin typeface="-apple-system"/>
            </a:endParaRPr>
          </a:p>
          <a:p>
            <a:pPr marL="742950" lvl="1" indent="-285750">
              <a:buFont typeface="+mj-lt"/>
              <a:buAutoNum type="arabicPeriod"/>
            </a:pPr>
            <a:r>
              <a:rPr lang="en-US" dirty="0">
                <a:solidFill>
                  <a:srgbClr val="1F2328"/>
                </a:solidFill>
                <a:latin typeface="-apple-system"/>
              </a:rPr>
              <a:t>We looked closely at the data in Power BI using something called Power Query Editor. In this editor, we checked various options to understand the data better.</a:t>
            </a:r>
            <a:endParaRPr lang="en-US" b="0" i="0" dirty="0">
              <a:solidFill>
                <a:srgbClr val="1F2328"/>
              </a:solidFill>
              <a:effectLst/>
              <a:latin typeface="-apple-system"/>
            </a:endParaRPr>
          </a:p>
        </p:txBody>
      </p:sp>
      <p:sp>
        <p:nvSpPr>
          <p:cNvPr id="7" name="Rectangle 6"/>
          <p:cNvSpPr/>
          <p:nvPr/>
        </p:nvSpPr>
        <p:spPr>
          <a:xfrm>
            <a:off x="270456" y="3389559"/>
            <a:ext cx="11779876" cy="923330"/>
          </a:xfrm>
          <a:prstGeom prst="rect">
            <a:avLst/>
          </a:prstGeom>
        </p:spPr>
        <p:txBody>
          <a:bodyPr wrap="square">
            <a:spAutoFit/>
          </a:bodyPr>
          <a:lstStyle/>
          <a:p>
            <a:r>
              <a:rPr lang="en-US" b="1" dirty="0" smtClean="0">
                <a:solidFill>
                  <a:srgbClr val="FF0000"/>
                </a:solidFill>
                <a:latin typeface="-apple-system"/>
              </a:rPr>
              <a:t>4. Making </a:t>
            </a:r>
            <a:r>
              <a:rPr lang="en-US" b="1" dirty="0">
                <a:solidFill>
                  <a:srgbClr val="FF0000"/>
                </a:solidFill>
                <a:latin typeface="-apple-system"/>
              </a:rPr>
              <a:t>Sure to See All Data:</a:t>
            </a:r>
            <a:endParaRPr lang="en-US" dirty="0">
              <a:solidFill>
                <a:srgbClr val="FF0000"/>
              </a:solidFill>
              <a:latin typeface="-apple-system"/>
            </a:endParaRPr>
          </a:p>
          <a:p>
            <a:pPr marL="742950" lvl="1" indent="-285750">
              <a:buFont typeface="+mj-lt"/>
              <a:buAutoNum type="arabicPeriod"/>
            </a:pPr>
            <a:r>
              <a:rPr lang="en-US" dirty="0">
                <a:solidFill>
                  <a:srgbClr val="1F2328"/>
                </a:solidFill>
                <a:latin typeface="-apple-system"/>
              </a:rPr>
              <a:t>Usually, Power BI shows details for only a limited number of responses. We wanted to see details of entire dataset, so we made sure to look at the information provided.</a:t>
            </a:r>
            <a:endParaRPr lang="en-US" b="0" i="0" dirty="0">
              <a:solidFill>
                <a:srgbClr val="1F2328"/>
              </a:solidFill>
              <a:effectLst/>
              <a:latin typeface="-apple-system"/>
            </a:endParaRPr>
          </a:p>
        </p:txBody>
      </p:sp>
      <p:sp>
        <p:nvSpPr>
          <p:cNvPr id="8" name="Rectangle 7"/>
          <p:cNvSpPr/>
          <p:nvPr/>
        </p:nvSpPr>
        <p:spPr>
          <a:xfrm>
            <a:off x="270456" y="4403042"/>
            <a:ext cx="11921542" cy="923330"/>
          </a:xfrm>
          <a:prstGeom prst="rect">
            <a:avLst/>
          </a:prstGeom>
        </p:spPr>
        <p:txBody>
          <a:bodyPr wrap="square">
            <a:spAutoFit/>
          </a:bodyPr>
          <a:lstStyle/>
          <a:p>
            <a:r>
              <a:rPr lang="en-US" b="1" dirty="0" smtClean="0">
                <a:solidFill>
                  <a:srgbClr val="FF0000"/>
                </a:solidFill>
                <a:latin typeface="-apple-system"/>
              </a:rPr>
              <a:t>5. Data </a:t>
            </a:r>
            <a:r>
              <a:rPr lang="en-US" b="1" dirty="0">
                <a:solidFill>
                  <a:srgbClr val="FF0000"/>
                </a:solidFill>
                <a:latin typeface="-apple-system"/>
              </a:rPr>
              <a:t>Cleaning:</a:t>
            </a:r>
            <a:endParaRPr lang="en-US" dirty="0">
              <a:solidFill>
                <a:srgbClr val="FF0000"/>
              </a:solidFill>
              <a:latin typeface="-apple-system"/>
            </a:endParaRPr>
          </a:p>
          <a:p>
            <a:pPr marL="742950" lvl="1" indent="-285750">
              <a:buFont typeface="+mj-lt"/>
              <a:buAutoNum type="arabicPeriod"/>
            </a:pPr>
            <a:r>
              <a:rPr lang="en-US" dirty="0">
                <a:solidFill>
                  <a:srgbClr val="1F2328"/>
                </a:solidFill>
                <a:latin typeface="-apple-system"/>
              </a:rPr>
              <a:t>Since the information we got was a bit messy, we spent time fixing and organizing it to make sure it's accurate and useful.</a:t>
            </a:r>
            <a:endParaRPr lang="en-US" b="0" i="0" dirty="0">
              <a:solidFill>
                <a:srgbClr val="1F2328"/>
              </a:solidFill>
              <a:effectLst/>
              <a:latin typeface="-apple-system"/>
            </a:endParaRPr>
          </a:p>
        </p:txBody>
      </p:sp>
      <p:sp>
        <p:nvSpPr>
          <p:cNvPr id="9" name="Rectangle 8"/>
          <p:cNvSpPr/>
          <p:nvPr/>
        </p:nvSpPr>
        <p:spPr>
          <a:xfrm>
            <a:off x="270456" y="5429404"/>
            <a:ext cx="11921544" cy="1200329"/>
          </a:xfrm>
          <a:prstGeom prst="rect">
            <a:avLst/>
          </a:prstGeom>
        </p:spPr>
        <p:txBody>
          <a:bodyPr wrap="square">
            <a:spAutoFit/>
          </a:bodyPr>
          <a:lstStyle/>
          <a:p>
            <a:r>
              <a:rPr lang="en-US" b="1" dirty="0" smtClean="0">
                <a:solidFill>
                  <a:srgbClr val="FF0000"/>
                </a:solidFill>
                <a:latin typeface="-apple-system"/>
              </a:rPr>
              <a:t>6. Data </a:t>
            </a:r>
            <a:r>
              <a:rPr lang="en-US" b="1" dirty="0">
                <a:solidFill>
                  <a:srgbClr val="FF0000"/>
                </a:solidFill>
                <a:latin typeface="-apple-system"/>
              </a:rPr>
              <a:t>Visualization</a:t>
            </a:r>
            <a:endParaRPr lang="en-US" dirty="0">
              <a:solidFill>
                <a:srgbClr val="FF0000"/>
              </a:solidFill>
              <a:latin typeface="-apple-system"/>
            </a:endParaRPr>
          </a:p>
          <a:p>
            <a:pPr marL="742950" lvl="1" indent="-285750">
              <a:buFont typeface="+mj-lt"/>
              <a:buAutoNum type="arabicPeriod"/>
            </a:pPr>
            <a:r>
              <a:rPr lang="en-US" dirty="0">
                <a:solidFill>
                  <a:srgbClr val="1F2328"/>
                </a:solidFill>
                <a:latin typeface="-apple-system"/>
              </a:rPr>
              <a:t>After cleaning up the information, we started making visual images, like charts and graphs, using Power BI. These visuals help us see and understand the EV data about the market trend and the largest producer of EV cars in a simpler way.</a:t>
            </a:r>
            <a:endParaRPr lang="en-US" b="0" i="0" dirty="0">
              <a:solidFill>
                <a:srgbClr val="1F2328"/>
              </a:solidFill>
              <a:effectLst/>
              <a:latin typeface="-apple-system"/>
            </a:endParaRPr>
          </a:p>
        </p:txBody>
      </p:sp>
    </p:spTree>
    <p:extLst>
      <p:ext uri="{BB962C8B-B14F-4D97-AF65-F5344CB8AC3E}">
        <p14:creationId xmlns:p14="http://schemas.microsoft.com/office/powerpoint/2010/main" val="2929832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DB93F7E-BF3E-DCC2-2A9E-7A3B3B739EC5}"/>
              </a:ext>
            </a:extLst>
          </p:cNvPr>
          <p:cNvSpPr txBox="1"/>
          <p:nvPr/>
        </p:nvSpPr>
        <p:spPr>
          <a:xfrm>
            <a:off x="120770" y="-51756"/>
            <a:ext cx="5408763" cy="1323439"/>
          </a:xfrm>
          <a:prstGeom prst="rect">
            <a:avLst/>
          </a:prstGeom>
          <a:noFill/>
        </p:spPr>
        <p:txBody>
          <a:bodyPr wrap="square" rtlCol="0">
            <a:spAutoFit/>
          </a:bodyPr>
          <a:lstStyle/>
          <a:p>
            <a:r>
              <a:rPr lang="en-IN" sz="4000" b="1" dirty="0">
                <a:ln w="22225">
                  <a:solidFill>
                    <a:schemeClr val="accent2"/>
                  </a:solidFill>
                  <a:prstDash val="solid"/>
                </a:ln>
                <a:solidFill>
                  <a:schemeClr val="accent2">
                    <a:lumMod val="40000"/>
                    <a:lumOff val="60000"/>
                  </a:schemeClr>
                </a:solidFill>
              </a:rPr>
              <a:t>PROBLEM </a:t>
            </a:r>
            <a:r>
              <a:rPr lang="en-IN" sz="4000" b="1" dirty="0" smtClean="0">
                <a:ln w="22225">
                  <a:solidFill>
                    <a:schemeClr val="accent2"/>
                  </a:solidFill>
                  <a:prstDash val="solid"/>
                </a:ln>
                <a:solidFill>
                  <a:schemeClr val="accent2">
                    <a:lumMod val="40000"/>
                    <a:lumOff val="60000"/>
                  </a:schemeClr>
                </a:solidFill>
              </a:rPr>
              <a:t>STATEMENT</a:t>
            </a:r>
          </a:p>
          <a:p>
            <a:r>
              <a:rPr lang="en-IN" sz="4000" b="1" dirty="0" smtClean="0">
                <a:solidFill>
                  <a:schemeClr val="bg1"/>
                </a:solidFill>
              </a:rPr>
              <a:t>BLEM STATEMENT</a:t>
            </a:r>
            <a:endParaRPr lang="en-IN" sz="4000" b="1" dirty="0">
              <a:solidFill>
                <a:schemeClr val="bg1"/>
              </a:solidFill>
            </a:endParaRPr>
          </a:p>
        </p:txBody>
      </p:sp>
      <p:sp>
        <p:nvSpPr>
          <p:cNvPr id="5" name="Rectangle 4"/>
          <p:cNvSpPr/>
          <p:nvPr/>
        </p:nvSpPr>
        <p:spPr>
          <a:xfrm>
            <a:off x="120770" y="609963"/>
            <a:ext cx="1960730" cy="369332"/>
          </a:xfrm>
          <a:prstGeom prst="rect">
            <a:avLst/>
          </a:prstGeom>
        </p:spPr>
        <p:txBody>
          <a:bodyPr wrap="none">
            <a:spAutoFit/>
          </a:bodyPr>
          <a:lstStyle/>
          <a:p>
            <a:r>
              <a:rPr lang="en-IN" b="1" dirty="0">
                <a:solidFill>
                  <a:srgbClr val="FFC000"/>
                </a:solidFill>
              </a:rPr>
              <a:t>KPI’S Requirement</a:t>
            </a:r>
          </a:p>
        </p:txBody>
      </p:sp>
      <p:sp>
        <p:nvSpPr>
          <p:cNvPr id="6" name="Rectangle 5"/>
          <p:cNvSpPr/>
          <p:nvPr/>
        </p:nvSpPr>
        <p:spPr>
          <a:xfrm>
            <a:off x="90575" y="894657"/>
            <a:ext cx="12071231" cy="2169825"/>
          </a:xfrm>
          <a:prstGeom prst="rect">
            <a:avLst/>
          </a:prstGeom>
        </p:spPr>
        <p:txBody>
          <a:bodyPr wrap="square">
            <a:spAutoFit/>
          </a:bodyPr>
          <a:lstStyle/>
          <a:p>
            <a:pPr>
              <a:lnSpc>
                <a:spcPct val="150000"/>
              </a:lnSpc>
              <a:buFont typeface="+mj-lt"/>
              <a:buAutoNum type="arabicPeriod"/>
            </a:pPr>
            <a:r>
              <a:rPr lang="en-US" b="1" dirty="0">
                <a:solidFill>
                  <a:srgbClr val="FF0000"/>
                </a:solidFill>
              </a:rPr>
              <a:t> Total Vehicles</a:t>
            </a:r>
            <a:r>
              <a:rPr lang="en-US" b="1" dirty="0" smtClean="0">
                <a:solidFill>
                  <a:srgbClr val="FF0000"/>
                </a:solidFill>
              </a:rPr>
              <a:t>:    </a:t>
            </a:r>
          </a:p>
          <a:p>
            <a:pPr marL="1200150" lvl="2" indent="-285750">
              <a:lnSpc>
                <a:spcPct val="150000"/>
              </a:lnSpc>
              <a:buFont typeface="Arial" panose="020B0604020202020204" pitchFamily="34" charset="0"/>
              <a:buChar char="•"/>
            </a:pPr>
            <a:r>
              <a:rPr lang="en-US" dirty="0"/>
              <a:t>Understand the overall landscape of electric vehicles, encompassing both BEVs and PHEVs, to assess the market's size and growth</a:t>
            </a:r>
          </a:p>
          <a:p>
            <a:pPr marL="742950" lvl="1" indent="-285750">
              <a:lnSpc>
                <a:spcPct val="150000"/>
              </a:lnSpc>
              <a:buFont typeface="Arial" panose="020B0604020202020204" pitchFamily="34" charset="0"/>
              <a:buChar char="•"/>
            </a:pPr>
            <a:r>
              <a:rPr lang="en-US" dirty="0">
                <a:solidFill>
                  <a:schemeClr val="bg1"/>
                </a:solidFill>
              </a:rPr>
              <a:t>Understand the overall landscape of electric vehicles, encompassing both BEVs and PHEVs, to assess the market's size and growth.</a:t>
            </a:r>
          </a:p>
        </p:txBody>
      </p:sp>
      <p:sp>
        <p:nvSpPr>
          <p:cNvPr id="8" name="Rectangle 7"/>
          <p:cNvSpPr/>
          <p:nvPr/>
        </p:nvSpPr>
        <p:spPr>
          <a:xfrm>
            <a:off x="60382" y="2069312"/>
            <a:ext cx="12071232" cy="1338828"/>
          </a:xfrm>
          <a:prstGeom prst="rect">
            <a:avLst/>
          </a:prstGeom>
        </p:spPr>
        <p:txBody>
          <a:bodyPr wrap="square">
            <a:spAutoFit/>
          </a:bodyPr>
          <a:lstStyle/>
          <a:p>
            <a:pPr>
              <a:lnSpc>
                <a:spcPct val="150000"/>
              </a:lnSpc>
            </a:pPr>
            <a:r>
              <a:rPr lang="en-US" b="1" dirty="0">
                <a:solidFill>
                  <a:srgbClr val="FF0000"/>
                </a:solidFill>
              </a:rPr>
              <a:t>2. Average Electric Range:</a:t>
            </a:r>
          </a:p>
          <a:p>
            <a:pPr marL="742950" lvl="1" indent="-285750">
              <a:lnSpc>
                <a:spcPct val="150000"/>
              </a:lnSpc>
              <a:buFont typeface="Arial" panose="020B0604020202020204" pitchFamily="34" charset="0"/>
              <a:buChar char="•"/>
            </a:pPr>
            <a:r>
              <a:rPr lang="en-US" dirty="0"/>
              <a:t>Determine the average electric range of the electric vehicles in the dataset to gauge the technological advancements and efficiency of the EVs</a:t>
            </a:r>
            <a:endParaRPr lang="en-IN" dirty="0"/>
          </a:p>
        </p:txBody>
      </p:sp>
      <p:sp>
        <p:nvSpPr>
          <p:cNvPr id="9" name="Rectangle 8"/>
          <p:cNvSpPr/>
          <p:nvPr/>
        </p:nvSpPr>
        <p:spPr>
          <a:xfrm>
            <a:off x="30188" y="3277336"/>
            <a:ext cx="12131618" cy="1754326"/>
          </a:xfrm>
          <a:prstGeom prst="rect">
            <a:avLst/>
          </a:prstGeom>
        </p:spPr>
        <p:txBody>
          <a:bodyPr wrap="square">
            <a:spAutoFit/>
          </a:bodyPr>
          <a:lstStyle/>
          <a:p>
            <a:pPr>
              <a:lnSpc>
                <a:spcPct val="150000"/>
              </a:lnSpc>
            </a:pPr>
            <a:r>
              <a:rPr lang="en-US" b="1" dirty="0">
                <a:solidFill>
                  <a:srgbClr val="FF0000"/>
                </a:solidFill>
              </a:rPr>
              <a:t>3. Total BEV Vehicles and % of Total BEV Vehicles:</a:t>
            </a:r>
          </a:p>
          <a:p>
            <a:pPr marL="742950" lvl="1" indent="-285750">
              <a:lnSpc>
                <a:spcPct val="150000"/>
              </a:lnSpc>
              <a:buFont typeface="Arial" panose="020B0604020202020204" pitchFamily="34" charset="0"/>
              <a:buChar char="•"/>
            </a:pPr>
            <a:r>
              <a:rPr lang="en-US" dirty="0"/>
              <a:t>Identify and analyze the total number of Battery Electric Vehicles (BEVs) in the dataset.</a:t>
            </a:r>
          </a:p>
          <a:p>
            <a:pPr marL="742950" lvl="1" indent="-285750">
              <a:lnSpc>
                <a:spcPct val="150000"/>
              </a:lnSpc>
              <a:buFont typeface="Arial" panose="020B0604020202020204" pitchFamily="34" charset="0"/>
              <a:buChar char="•"/>
            </a:pPr>
            <a:r>
              <a:rPr lang="en-US" dirty="0"/>
              <a:t>Calculate the percentage of BEVs relative to the total number of electric vehicles, providing insights into the dominance of fully electric models.</a:t>
            </a:r>
          </a:p>
        </p:txBody>
      </p:sp>
      <p:sp>
        <p:nvSpPr>
          <p:cNvPr id="10" name="Rectangle 9"/>
          <p:cNvSpPr/>
          <p:nvPr/>
        </p:nvSpPr>
        <p:spPr>
          <a:xfrm>
            <a:off x="30188" y="4976169"/>
            <a:ext cx="12071232" cy="1754326"/>
          </a:xfrm>
          <a:prstGeom prst="rect">
            <a:avLst/>
          </a:prstGeom>
        </p:spPr>
        <p:txBody>
          <a:bodyPr wrap="square">
            <a:spAutoFit/>
          </a:bodyPr>
          <a:lstStyle/>
          <a:p>
            <a:pPr>
              <a:lnSpc>
                <a:spcPct val="150000"/>
              </a:lnSpc>
            </a:pPr>
            <a:r>
              <a:rPr lang="en-US" b="1" dirty="0">
                <a:solidFill>
                  <a:srgbClr val="FF0000"/>
                </a:solidFill>
              </a:rPr>
              <a:t>4. Total PHEV Vehicles and % of Total PHEV Vehicles:</a:t>
            </a:r>
          </a:p>
          <a:p>
            <a:pPr marL="742950" lvl="1" indent="-285750">
              <a:lnSpc>
                <a:spcPct val="150000"/>
              </a:lnSpc>
              <a:buFont typeface="Arial" panose="020B0604020202020204" pitchFamily="34" charset="0"/>
              <a:buChar char="•"/>
            </a:pPr>
            <a:r>
              <a:rPr lang="en-US" dirty="0"/>
              <a:t>Identify and analyze the total number of Plug-in Hybrid Electric Vehicles (PHEVs) in the dataset.</a:t>
            </a:r>
          </a:p>
          <a:p>
            <a:pPr marL="742950" lvl="1" indent="-285750">
              <a:lnSpc>
                <a:spcPct val="150000"/>
              </a:lnSpc>
              <a:buFont typeface="Arial" panose="020B0604020202020204" pitchFamily="34" charset="0"/>
              <a:buChar char="•"/>
            </a:pPr>
            <a:r>
              <a:rPr lang="en-US" dirty="0"/>
              <a:t>Calculate the percentage of PHEVs relative to the total number of electric vehicles, offering insights into the market share of plug-in hybrid models.</a:t>
            </a:r>
          </a:p>
        </p:txBody>
      </p:sp>
    </p:spTree>
    <p:extLst>
      <p:ext uri="{BB962C8B-B14F-4D97-AF65-F5344CB8AC3E}">
        <p14:creationId xmlns:p14="http://schemas.microsoft.com/office/powerpoint/2010/main" val="1343899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030" y="1"/>
            <a:ext cx="7237928" cy="707886"/>
          </a:xfrm>
          <a:prstGeom prst="rect">
            <a:avLst/>
          </a:prstGeom>
        </p:spPr>
        <p:txBody>
          <a:bodyPr wrap="square">
            <a:spAutoFit/>
          </a:bodyPr>
          <a:lstStyle/>
          <a:p>
            <a:r>
              <a:rPr lang="en-IN" sz="4000" b="1" dirty="0">
                <a:ln w="22225">
                  <a:solidFill>
                    <a:schemeClr val="accent2"/>
                  </a:solidFill>
                  <a:prstDash val="solid"/>
                </a:ln>
                <a:solidFill>
                  <a:schemeClr val="accent2">
                    <a:lumMod val="40000"/>
                    <a:lumOff val="60000"/>
                  </a:schemeClr>
                </a:solidFill>
              </a:rPr>
              <a:t>PROBLEM STATEMENT</a:t>
            </a:r>
          </a:p>
        </p:txBody>
      </p:sp>
      <p:sp>
        <p:nvSpPr>
          <p:cNvPr id="4" name="Rectangle 3"/>
          <p:cNvSpPr/>
          <p:nvPr/>
        </p:nvSpPr>
        <p:spPr>
          <a:xfrm>
            <a:off x="103030" y="629925"/>
            <a:ext cx="2314031" cy="400110"/>
          </a:xfrm>
          <a:prstGeom prst="rect">
            <a:avLst/>
          </a:prstGeom>
        </p:spPr>
        <p:txBody>
          <a:bodyPr wrap="none">
            <a:spAutoFit/>
          </a:bodyPr>
          <a:lstStyle/>
          <a:p>
            <a:r>
              <a:rPr lang="en-IN" sz="2000" b="1" dirty="0">
                <a:solidFill>
                  <a:srgbClr val="FFC000"/>
                </a:solidFill>
              </a:rPr>
              <a:t>Charts Requirement</a:t>
            </a:r>
          </a:p>
        </p:txBody>
      </p:sp>
      <p:sp>
        <p:nvSpPr>
          <p:cNvPr id="5" name="Rectangle 4"/>
          <p:cNvSpPr/>
          <p:nvPr/>
        </p:nvSpPr>
        <p:spPr>
          <a:xfrm>
            <a:off x="103030" y="927003"/>
            <a:ext cx="10818253" cy="1200329"/>
          </a:xfrm>
          <a:prstGeom prst="rect">
            <a:avLst/>
          </a:prstGeom>
        </p:spPr>
        <p:txBody>
          <a:bodyPr wrap="square">
            <a:spAutoFit/>
          </a:bodyPr>
          <a:lstStyle/>
          <a:p>
            <a:pPr>
              <a:buFont typeface="+mj-lt"/>
              <a:buAutoNum type="arabicPeriod"/>
            </a:pPr>
            <a:r>
              <a:rPr lang="en-US" b="1" dirty="0">
                <a:solidFill>
                  <a:srgbClr val="FF0000"/>
                </a:solidFill>
              </a:rPr>
              <a:t>Total Vehicles by Model Year (From 2010 Onwards):</a:t>
            </a:r>
          </a:p>
          <a:p>
            <a:pPr marL="742950" lvl="1" indent="-285750">
              <a:buFont typeface="+mj-lt"/>
              <a:buAutoNum type="arabicPeriod"/>
            </a:pPr>
            <a:r>
              <a:rPr lang="en-US" dirty="0"/>
              <a:t>Visualization: Line/ Area Chart</a:t>
            </a:r>
          </a:p>
          <a:p>
            <a:pPr marL="742950" lvl="1" indent="-285750">
              <a:buFont typeface="+mj-lt"/>
              <a:buAutoNum type="arabicPeriod"/>
            </a:pPr>
            <a:r>
              <a:rPr lang="en-US" dirty="0"/>
              <a:t>Description: This chart will illustrate the distribution of electric vehicles over the years, starting from 2010, providing insights into the growth pattern and adoption trends.</a:t>
            </a:r>
          </a:p>
        </p:txBody>
      </p:sp>
      <p:sp>
        <p:nvSpPr>
          <p:cNvPr id="6" name="Rectangle 5"/>
          <p:cNvSpPr/>
          <p:nvPr/>
        </p:nvSpPr>
        <p:spPr>
          <a:xfrm>
            <a:off x="103030" y="2050058"/>
            <a:ext cx="12088970" cy="1200329"/>
          </a:xfrm>
          <a:prstGeom prst="rect">
            <a:avLst/>
          </a:prstGeom>
        </p:spPr>
        <p:txBody>
          <a:bodyPr wrap="square">
            <a:spAutoFit/>
          </a:bodyPr>
          <a:lstStyle/>
          <a:p>
            <a:r>
              <a:rPr lang="en-US" b="1" dirty="0">
                <a:solidFill>
                  <a:srgbClr val="FF0000"/>
                </a:solidFill>
              </a:rPr>
              <a:t>2. Total Vehicles by State:</a:t>
            </a:r>
          </a:p>
          <a:p>
            <a:pPr marL="742950" lvl="1" indent="-285750">
              <a:buFont typeface="+mj-lt"/>
              <a:buAutoNum type="arabicPeriod"/>
            </a:pPr>
            <a:r>
              <a:rPr lang="en-US" dirty="0"/>
              <a:t>Visualization: Map Chart </a:t>
            </a:r>
          </a:p>
          <a:p>
            <a:pPr marL="742950" lvl="1" indent="-285750">
              <a:buFont typeface="+mj-lt"/>
              <a:buAutoNum type="arabicPeriod"/>
            </a:pPr>
            <a:r>
              <a:rPr lang="en-US" dirty="0"/>
              <a:t>Description: This chart will showcase the geographical distribution of electric vehicles across different states, allowing for the identification of regions with higher adoption rates.</a:t>
            </a:r>
          </a:p>
        </p:txBody>
      </p:sp>
      <p:sp>
        <p:nvSpPr>
          <p:cNvPr id="7" name="Rectangle 6"/>
          <p:cNvSpPr/>
          <p:nvPr/>
        </p:nvSpPr>
        <p:spPr>
          <a:xfrm>
            <a:off x="103030" y="3185992"/>
            <a:ext cx="12088970" cy="1200329"/>
          </a:xfrm>
          <a:prstGeom prst="rect">
            <a:avLst/>
          </a:prstGeom>
        </p:spPr>
        <p:txBody>
          <a:bodyPr wrap="square">
            <a:spAutoFit/>
          </a:bodyPr>
          <a:lstStyle/>
          <a:p>
            <a:r>
              <a:rPr lang="en-US" b="1" dirty="0">
                <a:solidFill>
                  <a:srgbClr val="FF0000"/>
                </a:solidFill>
              </a:rPr>
              <a:t>3. Top 10 Total Vehicles by Make:</a:t>
            </a:r>
          </a:p>
          <a:p>
            <a:pPr marL="742950" lvl="1" indent="-285750">
              <a:buFont typeface="+mj-lt"/>
              <a:buAutoNum type="arabicPeriod"/>
            </a:pPr>
            <a:r>
              <a:rPr lang="en-US" dirty="0"/>
              <a:t>Visualization: Bar Chart </a:t>
            </a:r>
          </a:p>
          <a:p>
            <a:pPr marL="742950" lvl="1" indent="-285750">
              <a:buFont typeface="+mj-lt"/>
              <a:buAutoNum type="arabicPeriod"/>
            </a:pPr>
            <a:r>
              <a:rPr lang="en-US" dirty="0"/>
              <a:t>Description: Highlight the top 10 electric vehicle manufacturers based on the total number of vehicles, providing insights into the market dominance of specific brands.</a:t>
            </a:r>
          </a:p>
        </p:txBody>
      </p:sp>
      <p:sp>
        <p:nvSpPr>
          <p:cNvPr id="8" name="Rectangle 7"/>
          <p:cNvSpPr/>
          <p:nvPr/>
        </p:nvSpPr>
        <p:spPr>
          <a:xfrm>
            <a:off x="103030" y="4334805"/>
            <a:ext cx="12088970" cy="1200329"/>
          </a:xfrm>
          <a:prstGeom prst="rect">
            <a:avLst/>
          </a:prstGeom>
        </p:spPr>
        <p:txBody>
          <a:bodyPr wrap="square">
            <a:spAutoFit/>
          </a:bodyPr>
          <a:lstStyle/>
          <a:p>
            <a:r>
              <a:rPr lang="en-US" b="1" dirty="0">
                <a:solidFill>
                  <a:srgbClr val="FF0000"/>
                </a:solidFill>
              </a:rPr>
              <a:t>4. Total Vehicles by CAFV Eligibility:</a:t>
            </a:r>
          </a:p>
          <a:p>
            <a:pPr marL="742950" lvl="1" indent="-285750">
              <a:buFont typeface="+mj-lt"/>
              <a:buAutoNum type="arabicPeriod"/>
            </a:pPr>
            <a:r>
              <a:rPr lang="en-US" dirty="0"/>
              <a:t>Visualization: Pie Chart or Donut Chart</a:t>
            </a:r>
          </a:p>
          <a:p>
            <a:pPr marL="742950" lvl="1" indent="-285750">
              <a:buFont typeface="+mj-lt"/>
              <a:buAutoNum type="arabicPeriod"/>
            </a:pPr>
            <a:r>
              <a:rPr lang="en-US" dirty="0"/>
              <a:t>Description: Illustrate the proportion of electric vehicles that are eligible for Clean Alternative Fuel Vehicle (CAFV) incentives, aiding in understanding the impact of incentives on vehicle adoption.</a:t>
            </a:r>
          </a:p>
        </p:txBody>
      </p:sp>
      <p:sp>
        <p:nvSpPr>
          <p:cNvPr id="9" name="Rectangle 8"/>
          <p:cNvSpPr/>
          <p:nvPr/>
        </p:nvSpPr>
        <p:spPr>
          <a:xfrm>
            <a:off x="103030" y="5290519"/>
            <a:ext cx="12088970" cy="1477328"/>
          </a:xfrm>
          <a:prstGeom prst="rect">
            <a:avLst/>
          </a:prstGeom>
        </p:spPr>
        <p:txBody>
          <a:bodyPr wrap="square">
            <a:spAutoFit/>
          </a:bodyPr>
          <a:lstStyle/>
          <a:p>
            <a:pPr marL="742950" lvl="1" indent="-285750">
              <a:buFont typeface="+mj-lt"/>
              <a:buAutoNum type="arabicPeriod"/>
            </a:pPr>
            <a:endParaRPr lang="en-US" dirty="0"/>
          </a:p>
          <a:p>
            <a:r>
              <a:rPr lang="en-US" b="1" dirty="0">
                <a:solidFill>
                  <a:srgbClr val="FF0000"/>
                </a:solidFill>
              </a:rPr>
              <a:t>5. Top 10 Total </a:t>
            </a:r>
            <a:r>
              <a:rPr lang="en-US" b="1" dirty="0" smtClean="0">
                <a:solidFill>
                  <a:srgbClr val="FF0000"/>
                </a:solidFill>
              </a:rPr>
              <a:t>Vehicles by </a:t>
            </a:r>
            <a:r>
              <a:rPr lang="en-US" b="1" dirty="0">
                <a:solidFill>
                  <a:srgbClr val="FF0000"/>
                </a:solidFill>
              </a:rPr>
              <a:t>Model:</a:t>
            </a:r>
          </a:p>
          <a:p>
            <a:pPr marL="742950" lvl="1" indent="-285750">
              <a:buFont typeface="+mj-lt"/>
              <a:buAutoNum type="arabicPeriod"/>
            </a:pPr>
            <a:r>
              <a:rPr lang="en-US" dirty="0"/>
              <a:t>Visualization: Tree map</a:t>
            </a:r>
          </a:p>
          <a:p>
            <a:pPr marL="742950" lvl="1" indent="-285750">
              <a:buFont typeface="+mj-lt"/>
              <a:buAutoNum type="arabicPeriod"/>
            </a:pPr>
            <a:r>
              <a:rPr lang="en-US" dirty="0"/>
              <a:t>Description: Highlight the top 10 electric vehicle models based on the total number of vehicles, offering insights into consumer preferences and popular models in the market.</a:t>
            </a:r>
          </a:p>
        </p:txBody>
      </p:sp>
    </p:spTree>
    <p:extLst>
      <p:ext uri="{BB962C8B-B14F-4D97-AF65-F5344CB8AC3E}">
        <p14:creationId xmlns:p14="http://schemas.microsoft.com/office/powerpoint/2010/main" val="4158893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11" y="101887"/>
            <a:ext cx="2256238" cy="707886"/>
          </a:xfrm>
          <a:prstGeom prst="rect">
            <a:avLst/>
          </a:prstGeom>
        </p:spPr>
        <p:txBody>
          <a:bodyPr wrap="square">
            <a:spAutoFit/>
          </a:bodyPr>
          <a:lstStyle/>
          <a:p>
            <a:r>
              <a:rPr lang="en-IN" sz="4000" b="1" dirty="0">
                <a:ln w="22225">
                  <a:solidFill>
                    <a:schemeClr val="accent2"/>
                  </a:solidFill>
                  <a:prstDash val="solid"/>
                </a:ln>
                <a:solidFill>
                  <a:schemeClr val="accent2">
                    <a:lumMod val="40000"/>
                    <a:lumOff val="60000"/>
                  </a:schemeClr>
                </a:solidFill>
                <a:latin typeface="-apple-system"/>
              </a:rPr>
              <a:t>Insights</a:t>
            </a:r>
            <a:endParaRPr lang="en-IN" sz="4000" b="1" i="0" dirty="0">
              <a:ln w="22225">
                <a:solidFill>
                  <a:schemeClr val="accent2"/>
                </a:solidFill>
                <a:prstDash val="solid"/>
              </a:ln>
              <a:solidFill>
                <a:schemeClr val="accent2">
                  <a:lumMod val="40000"/>
                  <a:lumOff val="60000"/>
                </a:schemeClr>
              </a:solidFill>
              <a:latin typeface="-apple-system"/>
            </a:endParaRPr>
          </a:p>
        </p:txBody>
      </p:sp>
      <p:sp>
        <p:nvSpPr>
          <p:cNvPr id="3" name="Rectangle 2"/>
          <p:cNvSpPr/>
          <p:nvPr/>
        </p:nvSpPr>
        <p:spPr>
          <a:xfrm>
            <a:off x="152110" y="938559"/>
            <a:ext cx="11760848" cy="3693319"/>
          </a:xfrm>
          <a:prstGeom prst="rect">
            <a:avLst/>
          </a:prstGeom>
        </p:spPr>
        <p:txBody>
          <a:bodyPr wrap="square">
            <a:spAutoFit/>
          </a:bodyPr>
          <a:lstStyle/>
          <a:p>
            <a:r>
              <a:rPr lang="en-US" b="1" dirty="0">
                <a:solidFill>
                  <a:srgbClr val="FF0000"/>
                </a:solidFill>
                <a:latin typeface="-apple-system"/>
              </a:rPr>
              <a:t>Highest EV </a:t>
            </a:r>
            <a:r>
              <a:rPr lang="en-US" b="1" dirty="0" smtClean="0">
                <a:solidFill>
                  <a:srgbClr val="FF0000"/>
                </a:solidFill>
                <a:latin typeface="-apple-system"/>
              </a:rPr>
              <a:t>Producer : - </a:t>
            </a:r>
            <a:endParaRPr lang="en-US" dirty="0">
              <a:solidFill>
                <a:srgbClr val="FF0000"/>
              </a:solidFill>
              <a:latin typeface="-apple-system"/>
            </a:endParaRPr>
          </a:p>
          <a:p>
            <a:pPr marL="742950" lvl="1" indent="-285750">
              <a:buFont typeface="Arial" panose="020B0604020202020204" pitchFamily="34" charset="0"/>
              <a:buChar char="•"/>
            </a:pPr>
            <a:r>
              <a:rPr lang="en-US" dirty="0" smtClean="0">
                <a:solidFill>
                  <a:srgbClr val="1F2328"/>
                </a:solidFill>
                <a:latin typeface="-apple-system"/>
              </a:rPr>
              <a:t>	The </a:t>
            </a:r>
            <a:r>
              <a:rPr lang="en-US" dirty="0">
                <a:solidFill>
                  <a:srgbClr val="1F2328"/>
                </a:solidFill>
                <a:latin typeface="-apple-system"/>
              </a:rPr>
              <a:t>highest EV car producer is </a:t>
            </a:r>
            <a:r>
              <a:rPr lang="en-US" dirty="0" err="1">
                <a:solidFill>
                  <a:srgbClr val="1F2328"/>
                </a:solidFill>
                <a:latin typeface="-apple-system"/>
              </a:rPr>
              <a:t>Telse</a:t>
            </a:r>
            <a:r>
              <a:rPr lang="en-US" dirty="0">
                <a:solidFill>
                  <a:srgbClr val="1F2328"/>
                </a:solidFill>
                <a:latin typeface="-apple-system"/>
              </a:rPr>
              <a:t> with 69K throughout the given period and has 100% of BEVs cars </a:t>
            </a:r>
            <a:r>
              <a:rPr lang="en-US" dirty="0" smtClean="0">
                <a:solidFill>
                  <a:srgbClr val="1F2328"/>
                </a:solidFill>
                <a:latin typeface="-apple-system"/>
              </a:rPr>
              <a:t>	 with </a:t>
            </a:r>
            <a:r>
              <a:rPr lang="en-US" dirty="0">
                <a:solidFill>
                  <a:srgbClr val="1F2328"/>
                </a:solidFill>
                <a:latin typeface="-apple-system"/>
              </a:rPr>
              <a:t>an </a:t>
            </a:r>
            <a:r>
              <a:rPr lang="en-US" dirty="0" err="1">
                <a:solidFill>
                  <a:srgbClr val="1F2328"/>
                </a:solidFill>
                <a:latin typeface="-apple-system"/>
              </a:rPr>
              <a:t>avg</a:t>
            </a:r>
            <a:r>
              <a:rPr lang="en-US" dirty="0">
                <a:solidFill>
                  <a:srgbClr val="1F2328"/>
                </a:solidFill>
                <a:latin typeface="-apple-system"/>
              </a:rPr>
              <a:t> speed of 90.21 mph</a:t>
            </a:r>
            <a:r>
              <a:rPr lang="en-US" dirty="0" smtClean="0">
                <a:solidFill>
                  <a:srgbClr val="1F2328"/>
                </a:solidFill>
                <a:latin typeface="-apple-system"/>
              </a:rPr>
              <a:t>.</a:t>
            </a:r>
          </a:p>
          <a:p>
            <a:pPr lvl="1"/>
            <a:endParaRPr lang="en-US" dirty="0">
              <a:solidFill>
                <a:srgbClr val="1F2328"/>
              </a:solidFill>
              <a:latin typeface="-apple-system"/>
            </a:endParaRPr>
          </a:p>
          <a:p>
            <a:r>
              <a:rPr lang="en-US" b="1" dirty="0">
                <a:solidFill>
                  <a:srgbClr val="FF0000"/>
                </a:solidFill>
                <a:latin typeface="-apple-system"/>
              </a:rPr>
              <a:t>Trends throughout the </a:t>
            </a:r>
            <a:r>
              <a:rPr lang="en-US" b="1" dirty="0" smtClean="0">
                <a:solidFill>
                  <a:srgbClr val="FF0000"/>
                </a:solidFill>
                <a:latin typeface="-apple-system"/>
              </a:rPr>
              <a:t>Period  : -</a:t>
            </a:r>
            <a:endParaRPr lang="en-US" dirty="0">
              <a:solidFill>
                <a:srgbClr val="FF0000"/>
              </a:solidFill>
              <a:latin typeface="-apple-system"/>
            </a:endParaRPr>
          </a:p>
          <a:p>
            <a:pPr marL="742950" lvl="1" indent="-285750">
              <a:buFont typeface="Arial" panose="020B0604020202020204" pitchFamily="34" charset="0"/>
              <a:buChar char="•"/>
            </a:pPr>
            <a:r>
              <a:rPr lang="en-US" dirty="0" smtClean="0">
                <a:solidFill>
                  <a:srgbClr val="1F2328"/>
                </a:solidFill>
                <a:latin typeface="-apple-system"/>
              </a:rPr>
              <a:t>	It </a:t>
            </a:r>
            <a:r>
              <a:rPr lang="en-US" dirty="0">
                <a:solidFill>
                  <a:srgbClr val="1F2328"/>
                </a:solidFill>
                <a:latin typeface="-apple-system"/>
              </a:rPr>
              <a:t>is seen that after 2020 their was a drastic increase in the demand and supply of the EV cars with </a:t>
            </a:r>
            <a:r>
              <a:rPr lang="en-US" dirty="0" smtClean="0">
                <a:solidFill>
                  <a:srgbClr val="1F2328"/>
                </a:solidFill>
                <a:latin typeface="-apple-system"/>
              </a:rPr>
              <a:t>     	highest </a:t>
            </a:r>
            <a:r>
              <a:rPr lang="en-US" dirty="0">
                <a:solidFill>
                  <a:srgbClr val="1F2328"/>
                </a:solidFill>
                <a:latin typeface="-apple-system"/>
              </a:rPr>
              <a:t>in the year 2021 with </a:t>
            </a:r>
            <a:r>
              <a:rPr lang="en-US" dirty="0" err="1">
                <a:solidFill>
                  <a:srgbClr val="1F2328"/>
                </a:solidFill>
                <a:latin typeface="-apple-system"/>
              </a:rPr>
              <a:t>approx</a:t>
            </a:r>
            <a:r>
              <a:rPr lang="en-US" dirty="0">
                <a:solidFill>
                  <a:srgbClr val="1F2328"/>
                </a:solidFill>
                <a:latin typeface="-apple-system"/>
              </a:rPr>
              <a:t> 37K EV car produced</a:t>
            </a:r>
            <a:r>
              <a:rPr lang="en-US" dirty="0" smtClean="0">
                <a:solidFill>
                  <a:srgbClr val="1F2328"/>
                </a:solidFill>
                <a:latin typeface="-apple-system"/>
              </a:rPr>
              <a:t>.</a:t>
            </a:r>
          </a:p>
          <a:p>
            <a:pPr lvl="1"/>
            <a:endParaRPr lang="en-US" dirty="0">
              <a:solidFill>
                <a:srgbClr val="1F2328"/>
              </a:solidFill>
              <a:latin typeface="-apple-system"/>
            </a:endParaRPr>
          </a:p>
          <a:p>
            <a:r>
              <a:rPr lang="en-US" b="1" dirty="0">
                <a:solidFill>
                  <a:srgbClr val="FF0000"/>
                </a:solidFill>
                <a:latin typeface="-apple-system"/>
              </a:rPr>
              <a:t>Highest Buyers </a:t>
            </a:r>
            <a:r>
              <a:rPr lang="en-US" b="1" dirty="0" smtClean="0">
                <a:solidFill>
                  <a:srgbClr val="FF0000"/>
                </a:solidFill>
                <a:latin typeface="-apple-system"/>
              </a:rPr>
              <a:t>Market  : - </a:t>
            </a:r>
            <a:endParaRPr lang="en-US" dirty="0">
              <a:solidFill>
                <a:srgbClr val="FF0000"/>
              </a:solidFill>
              <a:latin typeface="-apple-system"/>
            </a:endParaRPr>
          </a:p>
          <a:p>
            <a:pPr marL="742950" lvl="1" indent="-285750">
              <a:buFont typeface="Arial" panose="020B0604020202020204" pitchFamily="34" charset="0"/>
              <a:buChar char="•"/>
            </a:pPr>
            <a:r>
              <a:rPr lang="en-US" dirty="0">
                <a:solidFill>
                  <a:srgbClr val="1F2328"/>
                </a:solidFill>
                <a:latin typeface="-apple-system"/>
              </a:rPr>
              <a:t>The US is the highest buyer market in the world</a:t>
            </a:r>
            <a:r>
              <a:rPr lang="en-US" dirty="0" smtClean="0">
                <a:solidFill>
                  <a:srgbClr val="1F2328"/>
                </a:solidFill>
                <a:latin typeface="-apple-system"/>
              </a:rPr>
              <a:t>.</a:t>
            </a:r>
          </a:p>
          <a:p>
            <a:pPr marL="742950" lvl="1" indent="-285750">
              <a:buFont typeface="Arial" panose="020B0604020202020204" pitchFamily="34" charset="0"/>
              <a:buChar char="•"/>
            </a:pPr>
            <a:endParaRPr lang="en-US" dirty="0">
              <a:solidFill>
                <a:srgbClr val="1F2328"/>
              </a:solidFill>
              <a:latin typeface="-apple-system"/>
            </a:endParaRPr>
          </a:p>
          <a:p>
            <a:r>
              <a:rPr lang="en-US" b="1" dirty="0">
                <a:solidFill>
                  <a:srgbClr val="FF0000"/>
                </a:solidFill>
                <a:latin typeface="-apple-system"/>
              </a:rPr>
              <a:t>Clean Alternative Fuel </a:t>
            </a:r>
            <a:r>
              <a:rPr lang="en-US" b="1" dirty="0" smtClean="0">
                <a:solidFill>
                  <a:srgbClr val="FF0000"/>
                </a:solidFill>
                <a:latin typeface="-apple-system"/>
              </a:rPr>
              <a:t>Vehicle  : -</a:t>
            </a:r>
            <a:endParaRPr lang="en-US" dirty="0">
              <a:solidFill>
                <a:srgbClr val="FF0000"/>
              </a:solidFill>
              <a:latin typeface="-apple-system"/>
            </a:endParaRPr>
          </a:p>
          <a:p>
            <a:pPr marL="742950" lvl="1" indent="-285750">
              <a:buFont typeface="Arial" panose="020B0604020202020204" pitchFamily="34" charset="0"/>
              <a:buChar char="•"/>
            </a:pPr>
            <a:r>
              <a:rPr lang="en-US" dirty="0">
                <a:solidFill>
                  <a:srgbClr val="1F2328"/>
                </a:solidFill>
                <a:latin typeface="-apple-system"/>
              </a:rPr>
              <a:t>It is seen that the total car produced only 42.75% are eligible for Clean alternative fuel vehicles.</a:t>
            </a:r>
            <a:endParaRPr lang="en-US" b="0" i="0" dirty="0">
              <a:solidFill>
                <a:srgbClr val="1F2328"/>
              </a:solidFill>
              <a:effectLst/>
              <a:latin typeface="-apple-system"/>
            </a:endParaRPr>
          </a:p>
        </p:txBody>
      </p:sp>
    </p:spTree>
    <p:extLst>
      <p:ext uri="{BB962C8B-B14F-4D97-AF65-F5344CB8AC3E}">
        <p14:creationId xmlns:p14="http://schemas.microsoft.com/office/powerpoint/2010/main" val="3418033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057" y="2555209"/>
            <a:ext cx="5536512" cy="923330"/>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Thank You ! </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30113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TotalTime>
  <Words>664</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futura-pt</vt:lpstr>
      <vt:lpstr>futura-pt-bold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cp:revision>
  <dcterms:created xsi:type="dcterms:W3CDTF">2024-09-25T15:58:58Z</dcterms:created>
  <dcterms:modified xsi:type="dcterms:W3CDTF">2024-10-07T16:26:04Z</dcterms:modified>
</cp:coreProperties>
</file>