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9"/>
  </p:handoutMasterIdLst>
  <p:sldIdLst>
    <p:sldId id="256" r:id="rId3"/>
    <p:sldId id="257" r:id="rId5"/>
    <p:sldId id="276" r:id="rId6"/>
    <p:sldId id="282" r:id="rId7"/>
    <p:sldId id="283" r:id="rId8"/>
    <p:sldId id="264" r:id="rId9"/>
    <p:sldId id="279" r:id="rId10"/>
    <p:sldId id="262" r:id="rId11"/>
    <p:sldId id="263" r:id="rId12"/>
    <p:sldId id="258" r:id="rId13"/>
    <p:sldId id="261" r:id="rId14"/>
    <p:sldId id="260" r:id="rId15"/>
    <p:sldId id="259" r:id="rId16"/>
    <p:sldId id="278" r:id="rId17"/>
    <p:sldId id="269" r:id="rId18"/>
  </p:sldIdLst>
  <p:sldSz cx="9144000" cy="5144135"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3" userDrawn="1">
          <p15:clr>
            <a:srgbClr val="A4A3A4"/>
          </p15:clr>
        </p15:guide>
        <p15:guide id="2" pos="28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78" d="100"/>
          <a:sy n="78" d="100"/>
        </p:scale>
        <p:origin x="654" y="54"/>
      </p:cViewPr>
      <p:guideLst>
        <p:guide orient="horz" pos="1623"/>
        <p:guide pos="2851"/>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panose="020B0503020204020204" charset="-122"/>
              <a:ea typeface="Microsoft YaHei"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Arial" panose="020B0604020202020204" pitchFamily="34" charset="0"/>
                <a:ea typeface="Arial" panose="020B0604020202020204" pitchFamily="34" charset="0"/>
              </a:rPr>
            </a:fld>
            <a:endParaRPr lang="zh-CN" altLang="en-US" smtClean="0">
              <a:latin typeface="Arial" panose="020B0604020202020204" pitchFamily="34" charset="0"/>
              <a:ea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panose="020B0503020204020204" charset="-122"/>
              <a:ea typeface="Microsoft YaHei"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Arial" panose="020B0604020202020204" pitchFamily="34" charset="0"/>
                <a:ea typeface="Arial" panose="020B0604020202020204" pitchFamily="34" charset="0"/>
              </a:rPr>
            </a:fld>
            <a:endParaRPr lang="zh-CN" altLang="en-US" smtClean="0">
              <a:latin typeface="Arial" panose="020B0604020202020204" pitchFamily="34" charset="0"/>
              <a:ea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6280" y="1143000"/>
            <a:ext cx="54854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502412" y="1941550"/>
            <a:ext cx="8139178" cy="674493"/>
          </a:xfrm>
        </p:spPr>
        <p:txBody>
          <a:bodyPr lIns="101600" tIns="38100" rIns="25400" bIns="38100" anchor="t" anchorCtr="0">
            <a:noAutofit/>
          </a:bodyPr>
          <a:lstStyle>
            <a:lvl1pPr algn="ctr">
              <a:defRPr sz="405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502412" y="2675088"/>
            <a:ext cx="8139178" cy="713363"/>
          </a:xfrm>
        </p:spPr>
        <p:txBody>
          <a:bodyPr lIns="101600" tIns="38100" rIns="76200" bIns="38100">
            <a:noAutofit/>
          </a:bodyPr>
          <a:lstStyle>
            <a:lvl1pPr marL="0" indent="0" algn="ctr" eaLnBrk="1" fontAlgn="auto" latinLnBrk="0" hangingPunct="1">
              <a:lnSpc>
                <a:spcPct val="100000"/>
              </a:lnSpc>
              <a:buNone/>
              <a:defRPr sz="1800" u="none" strike="noStrike" kern="1200" cap="none" spc="200" normalizeH="0" baseline="0">
                <a:solidFill>
                  <a:schemeClr val="tx1"/>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8" y="714506"/>
            <a:ext cx="8139178" cy="378066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502412" y="1941550"/>
            <a:ext cx="8139178" cy="674493"/>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405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324057"/>
            <a:ext cx="8139178" cy="486085"/>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2" y="972170"/>
            <a:ext cx="8139178" cy="3781678"/>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2857047"/>
            <a:ext cx="8139178" cy="468716"/>
          </a:xfrm>
        </p:spPr>
        <p:txBody>
          <a:bodyPr lIns="101600" tIns="38100" rIns="63500" bIns="38100" anchor="t" anchorCtr="0">
            <a:noAutofit/>
          </a:bodyPr>
          <a:lstStyle>
            <a:lvl1pPr>
              <a:defRPr sz="27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502444" y="3384348"/>
            <a:ext cx="8139178" cy="808630"/>
          </a:xfrm>
        </p:spPr>
        <p:txBody>
          <a:bodyPr lIns="101600" tIns="38100" rIns="76200" bIns="38100">
            <a:noAutofit/>
          </a:bodyPr>
          <a:lstStyle>
            <a:lvl1pPr marL="0" indent="0" eaLnBrk="1" fontAlgn="auto" latinLnBrk="0" hangingPunct="1">
              <a:buNone/>
              <a:defRPr kumimoji="0" lang="zh-CN" altLang="en-US" sz="1200" b="0" i="0" u="none" strike="noStrike" kern="1200" cap="none" spc="150" normalizeH="0" baseline="0" noProof="1">
                <a:solidFill>
                  <a:schemeClr val="tx1"/>
                </a:solidFill>
                <a:uFillTx/>
                <a:latin typeface="+mn-lt"/>
                <a:ea typeface="+mn-ea"/>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324057"/>
            <a:ext cx="8139178" cy="486085"/>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2448" y="972170"/>
            <a:ext cx="3962432" cy="3780661"/>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4679158" y="972170"/>
            <a:ext cx="3962432" cy="3780661"/>
          </a:xfrm>
        </p:spPr>
        <p:txBody>
          <a:bodyPr>
            <a:noAutofit/>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324057"/>
            <a:ext cx="8139178" cy="486085"/>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8" y="972170"/>
            <a:ext cx="3962432" cy="285802"/>
          </a:xfrm>
        </p:spPr>
        <p:txBody>
          <a:bodyPr lIns="101600" tIns="38100" rIns="76200" bIns="38100" anchor="t" anchorCtr="0">
            <a:noAutofit/>
          </a:bodyPr>
          <a:lstStyle>
            <a:lvl1pPr marL="0" indent="0" eaLnBrk="1" fontAlgn="auto" latinLnBrk="0" hangingPunct="1">
              <a:lnSpc>
                <a:spcPct val="100000"/>
              </a:lnSpc>
              <a:spcAft>
                <a:spcPts val="0"/>
              </a:spcAft>
              <a:buNone/>
              <a:defRPr sz="1500" b="1" u="none" strike="noStrike" kern="1200" cap="none" spc="200" normalizeH="0" baseline="0">
                <a:solidFill>
                  <a:schemeClr val="tx1"/>
                </a:solidFill>
                <a:uFillTx/>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1342017"/>
            <a:ext cx="3962400" cy="3414773"/>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972170"/>
            <a:ext cx="3962432" cy="28580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1" i="0" u="none" strike="noStrike" kern="1200" cap="none" spc="200" normalizeH="0" baseline="0" noProof="1" dirty="0">
                <a:solidFill>
                  <a:schemeClr val="tx1"/>
                </a:solidFill>
                <a:uFillTx/>
                <a:latin typeface="+mn-lt"/>
                <a:ea typeface="+mn-ea"/>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342017"/>
            <a:ext cx="3962432" cy="3414773"/>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502448" y="972170"/>
            <a:ext cx="3962432" cy="3780661"/>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4679194" y="972170"/>
            <a:ext cx="3962432" cy="3780661"/>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714506"/>
            <a:ext cx="713238" cy="404238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714500"/>
            <a:ext cx="7371076" cy="404238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502412" y="324057"/>
            <a:ext cx="8139178" cy="486085"/>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502412" y="972170"/>
            <a:ext cx="8139178" cy="3780661"/>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59807" y="4763208"/>
            <a:ext cx="2025000" cy="237642"/>
          </a:xfrm>
          <a:prstGeom prst="rect">
            <a:avLst/>
          </a:prstGeom>
        </p:spPr>
        <p:txBody>
          <a:bodyPr vert="horz" lIns="91440" tIns="45720" rIns="91440" bIns="45720" rtlCol="0" anchor="ctr">
            <a:normAutofit/>
          </a:bodyPr>
          <a:lstStyle>
            <a:lvl1pPr algn="l">
              <a:defRPr sz="900">
                <a:solidFill>
                  <a:schemeClr val="tx1">
                    <a:tint val="75000"/>
                  </a:schemeClr>
                </a:solidFill>
                <a:ea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3087000" y="4763208"/>
            <a:ext cx="2970000" cy="237642"/>
          </a:xfrm>
          <a:prstGeom prst="rect">
            <a:avLst/>
          </a:prstGeom>
        </p:spPr>
        <p:txBody>
          <a:bodyPr vert="horz" lIns="91440" tIns="45720" rIns="91440" bIns="45720" rtlCol="0" anchor="ctr">
            <a:normAutofit/>
          </a:bodyPr>
          <a:lstStyle>
            <a:lvl1pPr algn="ctr">
              <a:defRPr sz="900">
                <a:solidFill>
                  <a:schemeClr val="tx1">
                    <a:tint val="75000"/>
                  </a:schemeClr>
                </a:solidFill>
                <a:ea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6457950" y="4763208"/>
            <a:ext cx="2025000" cy="237642"/>
          </a:xfrm>
          <a:prstGeom prst="rect">
            <a:avLst/>
          </a:prstGeom>
        </p:spPr>
        <p:txBody>
          <a:bodyPr vert="horz" lIns="91440" tIns="45720" rIns="91440" bIns="45720" rtlCol="0" anchor="ctr">
            <a:normAutofit/>
          </a:bodyPr>
          <a:lstStyle>
            <a:lvl1pPr algn="r">
              <a:defRPr sz="900">
                <a:solidFill>
                  <a:schemeClr val="tx1">
                    <a:tint val="75000"/>
                  </a:schemeClr>
                </a:solidFill>
                <a:ea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fontAlgn="auto" latinLnBrk="0" hangingPunct="1">
        <a:lnSpc>
          <a:spcPct val="100000"/>
        </a:lnSpc>
        <a:spcBef>
          <a:spcPct val="0"/>
        </a:spcBef>
        <a:buNone/>
        <a:defRPr sz="2100" b="1" u="none" strike="noStrike" kern="1200" cap="none" spc="200" normalizeH="0">
          <a:solidFill>
            <a:schemeClr val="tx1"/>
          </a:solidFill>
          <a:uFillTx/>
          <a:latin typeface="+mj-lt"/>
          <a:ea typeface="Arial" panose="020B0604020202020204" pitchFamily="34" charset="0"/>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lt"/>
          <a:ea typeface="Arial" panose="020B0604020202020204" pitchFamily="34" charset="0"/>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770" algn="l"/>
        </a:tabLst>
        <a:defRPr sz="1200" u="none" strike="noStrike" kern="1200" cap="none" spc="150" normalizeH="0" baseline="0">
          <a:solidFill>
            <a:schemeClr val="tx1"/>
          </a:solidFill>
          <a:uFillTx/>
          <a:latin typeface="+mn-lt"/>
          <a:ea typeface="Arial" panose="020B0604020202020204" pitchFamily="34" charset="0"/>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lt"/>
          <a:ea typeface="Arial" panose="020B0604020202020204" pitchFamily="34" charset="0"/>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lt"/>
          <a:ea typeface="Arial" panose="020B0604020202020204" pitchFamily="34" charset="0"/>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lt"/>
          <a:ea typeface="Arial" panose="020B0604020202020204" pitchFamily="34" charset="0"/>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5.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76.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3.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4.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5.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6.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7.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9.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0.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矩形 5"/>
          <p:cNvSpPr/>
          <p:nvPr/>
        </p:nvSpPr>
        <p:spPr>
          <a:xfrm>
            <a:off x="-635" y="0"/>
            <a:ext cx="9133840" cy="5144135"/>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220345" y="1199515"/>
            <a:ext cx="8703945" cy="1322070"/>
          </a:xfrm>
          <a:prstGeom prst="rect">
            <a:avLst/>
          </a:prstGeom>
          <a:noFill/>
        </p:spPr>
        <p:txBody>
          <a:bodyPr wrap="square" rtlCol="0">
            <a:spAutoFit/>
          </a:bodyPr>
          <a:p>
            <a:pPr algn="ctr"/>
            <a:r>
              <a:rPr lang="en-US" altLang="zh-CN" sz="4000" b="1">
                <a:solidFill>
                  <a:schemeClr val="bg1"/>
                </a:solidFill>
                <a:latin typeface="Arial" panose="020B0604020202020204" pitchFamily="34" charset="0"/>
                <a:ea typeface="Arial" panose="020B0604020202020204" pitchFamily="34" charset="0"/>
                <a:cs typeface="Arial" panose="020B0604020202020204" pitchFamily="34" charset="0"/>
              </a:rPr>
              <a:t>GENDER DETECTION</a:t>
            </a:r>
            <a:endParaRPr lang="en-US" altLang="zh-CN" sz="4000" b="1">
              <a:solidFill>
                <a:schemeClr val="bg1"/>
              </a:solidFill>
              <a:latin typeface="Arial" panose="020B0604020202020204" pitchFamily="34" charset="0"/>
              <a:ea typeface="Arial" panose="020B0604020202020204" pitchFamily="34" charset="0"/>
              <a:cs typeface="Arial" panose="020B0604020202020204" pitchFamily="34" charset="0"/>
            </a:endParaRPr>
          </a:p>
          <a:p>
            <a:pPr algn="ctr"/>
            <a:r>
              <a:rPr lang="en-US" altLang="zh-CN" sz="4000" b="1">
                <a:solidFill>
                  <a:schemeClr val="bg1"/>
                </a:solidFill>
                <a:latin typeface="Arial" panose="020B0604020202020204" pitchFamily="34" charset="0"/>
                <a:ea typeface="Arial" panose="020B0604020202020204" pitchFamily="34" charset="0"/>
                <a:cs typeface="Arial" panose="020B0604020202020204" pitchFamily="34" charset="0"/>
              </a:rPr>
              <a:t>USING GENERATIVE AI</a:t>
            </a:r>
            <a:endParaRPr lang="en-US" altLang="zh-CN" sz="4000" b="1">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8" name="矩形 7"/>
          <p:cNvSpPr/>
          <p:nvPr/>
        </p:nvSpPr>
        <p:spPr>
          <a:xfrm>
            <a:off x="732155" y="948055"/>
            <a:ext cx="7668895" cy="2064385"/>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Text Box 1"/>
          <p:cNvSpPr txBox="1"/>
          <p:nvPr/>
        </p:nvSpPr>
        <p:spPr>
          <a:xfrm>
            <a:off x="2316480" y="3134995"/>
            <a:ext cx="4671060" cy="922020"/>
          </a:xfrm>
          <a:prstGeom prst="rect">
            <a:avLst/>
          </a:prstGeom>
          <a:noFill/>
        </p:spPr>
        <p:txBody>
          <a:bodyPr wrap="square" rtlCol="0">
            <a:spAutoFit/>
          </a:bodyPr>
          <a:p>
            <a:pPr algn="ctr"/>
            <a:r>
              <a:rPr lang="en-US" b="1">
                <a:solidFill>
                  <a:schemeClr val="bg1"/>
                </a:solidFill>
              </a:rPr>
              <a:t>NAYAN KUMAR : 2105473</a:t>
            </a:r>
            <a:endParaRPr lang="en-US" b="1">
              <a:solidFill>
                <a:schemeClr val="bg1"/>
              </a:solidFill>
            </a:endParaRPr>
          </a:p>
          <a:p>
            <a:pPr algn="ctr"/>
            <a:r>
              <a:rPr lang="en-US" b="1">
                <a:solidFill>
                  <a:schemeClr val="bg1"/>
                </a:solidFill>
              </a:rPr>
              <a:t>RAJASHREE DEB : 2105564</a:t>
            </a:r>
            <a:br>
              <a:rPr lang="en-US" b="1">
                <a:solidFill>
                  <a:schemeClr val="bg1"/>
                </a:solidFill>
              </a:rPr>
            </a:br>
            <a:r>
              <a:rPr lang="en-US" b="1">
                <a:solidFill>
                  <a:schemeClr val="bg1"/>
                </a:solidFill>
              </a:rPr>
              <a:t>HARSHIT NAYAN : 2105820</a:t>
            </a:r>
            <a:endParaRPr lang="en-US" b="1">
              <a:solidFill>
                <a:schemeClr val="bg1"/>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a:off x="280035" y="-15240"/>
            <a:ext cx="8559800" cy="4291965"/>
          </a:xfrm>
          <a:custGeom>
            <a:avLst/>
            <a:gdLst>
              <a:gd name="connsiteX0" fmla="*/ 0 w 13480"/>
              <a:gd name="connsiteY0" fmla="*/ 0 h 6759"/>
              <a:gd name="connsiteX1" fmla="*/ 13480 w 13480"/>
              <a:gd name="connsiteY1" fmla="*/ 38 h 6759"/>
              <a:gd name="connsiteX2" fmla="*/ 8474 w 13480"/>
              <a:gd name="connsiteY2" fmla="*/ 5025 h 6759"/>
              <a:gd name="connsiteX3" fmla="*/ 6779 w 13480"/>
              <a:gd name="connsiteY3" fmla="*/ 6759 h 6759"/>
              <a:gd name="connsiteX4" fmla="*/ 0 w 13480"/>
              <a:gd name="connsiteY4" fmla="*/ 0 h 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0" h="6759">
                <a:moveTo>
                  <a:pt x="0" y="0"/>
                </a:moveTo>
                <a:lnTo>
                  <a:pt x="13480" y="38"/>
                </a:lnTo>
                <a:lnTo>
                  <a:pt x="8474" y="5025"/>
                </a:lnTo>
                <a:lnTo>
                  <a:pt x="6779" y="6759"/>
                </a:lnTo>
                <a:lnTo>
                  <a:pt x="0"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418590" y="412115"/>
            <a:ext cx="6307455" cy="1322070"/>
          </a:xfrm>
          <a:prstGeom prst="rect">
            <a:avLst/>
          </a:prstGeom>
          <a:noFill/>
        </p:spPr>
        <p:txBody>
          <a:bodyPr wrap="square" rtlCol="0">
            <a:spAutoFit/>
          </a:bodyPr>
          <a:p>
            <a:pPr algn="ctr"/>
            <a:r>
              <a:rPr lang="en-US" altLang="zh-CN" sz="4400" b="1">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STEP ONE</a:t>
            </a:r>
            <a:endParaRPr lang="en-US" altLang="zh-CN" sz="4400" b="1">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ctr"/>
            <a:r>
              <a:rPr lang="en-US" altLang="en-US" sz="3600" b="1">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Load Pre-trained Models</a:t>
            </a:r>
            <a:endParaRPr lang="en-US" altLang="en-US" sz="3600" b="1">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 name="文本框 2"/>
          <p:cNvSpPr txBox="1"/>
          <p:nvPr/>
        </p:nvSpPr>
        <p:spPr>
          <a:xfrm>
            <a:off x="1656715" y="2221865"/>
            <a:ext cx="5805170" cy="2839720"/>
          </a:xfrm>
          <a:prstGeom prst="rect">
            <a:avLst/>
          </a:prstGeom>
          <a:noFill/>
        </p:spPr>
        <p:txBody>
          <a:bodyPr wrap="square" rtlCol="0">
            <a:noAutofit/>
          </a:bodyPr>
          <a:p>
            <a:pPr algn="ctr">
              <a:lnSpc>
                <a:spcPct val="170000"/>
              </a:lnSpc>
            </a:pPr>
            <a:r>
              <a:rPr lang="en-US" altLang="en-US">
                <a:solidFill>
                  <a:schemeClr val="tx1"/>
                </a:solidFill>
                <a:latin typeface="Arial" panose="020B0604020202020204" pitchFamily="34" charset="0"/>
                <a:cs typeface="Arial" panose="020B0604020202020204" pitchFamily="34" charset="0"/>
              </a:rPr>
              <a:t>The system loads the Caffe models (age_net.caffemodel and gender_net.caffemodel) along with their respective prototxt files (age_deploy.prototxt and gender_deploy.prototxt) to define the model architecture and weights.</a:t>
            </a:r>
            <a:endParaRPr lang="en-US" altLang="en-US">
              <a:solidFill>
                <a:schemeClr val="tx1"/>
              </a:solidFill>
              <a:latin typeface="Arial" panose="020B0604020202020204" pitchFamily="34" charset="0"/>
              <a:cs typeface="Arial" panose="020B0604020202020204" pitchFamily="34" charset="0"/>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a:off x="291465" y="-13970"/>
            <a:ext cx="8559800" cy="4291965"/>
          </a:xfrm>
          <a:custGeom>
            <a:avLst/>
            <a:gdLst>
              <a:gd name="connsiteX0" fmla="*/ 0 w 13480"/>
              <a:gd name="connsiteY0" fmla="*/ 0 h 6759"/>
              <a:gd name="connsiteX1" fmla="*/ 13480 w 13480"/>
              <a:gd name="connsiteY1" fmla="*/ 38 h 6759"/>
              <a:gd name="connsiteX2" fmla="*/ 8474 w 13480"/>
              <a:gd name="connsiteY2" fmla="*/ 5025 h 6759"/>
              <a:gd name="connsiteX3" fmla="*/ 6779 w 13480"/>
              <a:gd name="connsiteY3" fmla="*/ 6759 h 6759"/>
              <a:gd name="connsiteX4" fmla="*/ 0 w 13480"/>
              <a:gd name="connsiteY4" fmla="*/ 0 h 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0" h="6759">
                <a:moveTo>
                  <a:pt x="0" y="0"/>
                </a:moveTo>
                <a:lnTo>
                  <a:pt x="13480" y="38"/>
                </a:lnTo>
                <a:lnTo>
                  <a:pt x="8474" y="5025"/>
                </a:lnTo>
                <a:lnTo>
                  <a:pt x="6779" y="6759"/>
                </a:lnTo>
                <a:lnTo>
                  <a:pt x="0"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417955" y="349250"/>
            <a:ext cx="6307455" cy="1322070"/>
          </a:xfrm>
          <a:prstGeom prst="rect">
            <a:avLst/>
          </a:prstGeom>
          <a:noFill/>
        </p:spPr>
        <p:txBody>
          <a:bodyPr wrap="square" rtlCol="0">
            <a:spAutoFit/>
          </a:bodyPr>
          <a:p>
            <a:pPr algn="ctr"/>
            <a:r>
              <a:rPr lang="en-US" altLang="zh-CN" sz="4400" b="1">
                <a:solidFill>
                  <a:schemeClr val="tx1"/>
                </a:solidFill>
                <a:latin typeface="Arial" panose="020B0604020202020204" pitchFamily="34" charset="0"/>
                <a:cs typeface="Arial" panose="020B0604020202020204" pitchFamily="34" charset="0"/>
              </a:rPr>
              <a:t>STEP TWO</a:t>
            </a:r>
            <a:endParaRPr lang="en-US" altLang="zh-CN" sz="4400" b="1">
              <a:solidFill>
                <a:schemeClr val="tx1"/>
              </a:solidFill>
              <a:latin typeface="Arial" panose="020B0604020202020204" pitchFamily="34" charset="0"/>
              <a:cs typeface="Arial" panose="020B0604020202020204" pitchFamily="34" charset="0"/>
            </a:endParaRPr>
          </a:p>
          <a:p>
            <a:pPr algn="ctr"/>
            <a:r>
              <a:rPr lang="en-US" altLang="en-US" sz="3600" b="1">
                <a:solidFill>
                  <a:schemeClr val="tx1"/>
                </a:solidFill>
                <a:latin typeface="Arial" panose="020B0604020202020204" pitchFamily="34" charset="0"/>
                <a:cs typeface="Arial" panose="020B0604020202020204" pitchFamily="34" charset="0"/>
              </a:rPr>
              <a:t>Face Detection</a:t>
            </a:r>
            <a:endParaRPr lang="en-US" altLang="en-US" sz="3600" b="1">
              <a:solidFill>
                <a:schemeClr val="tx1"/>
              </a:solidFill>
              <a:latin typeface="Arial" panose="020B0604020202020204" pitchFamily="34" charset="0"/>
              <a:cs typeface="Arial" panose="020B0604020202020204" pitchFamily="34" charset="0"/>
            </a:endParaRPr>
          </a:p>
        </p:txBody>
      </p:sp>
      <p:sp>
        <p:nvSpPr>
          <p:cNvPr id="3" name="文本框 2"/>
          <p:cNvSpPr txBox="1"/>
          <p:nvPr/>
        </p:nvSpPr>
        <p:spPr>
          <a:xfrm>
            <a:off x="1656715" y="2617470"/>
            <a:ext cx="5805170" cy="1973580"/>
          </a:xfrm>
          <a:prstGeom prst="rect">
            <a:avLst/>
          </a:prstGeom>
          <a:noFill/>
        </p:spPr>
        <p:txBody>
          <a:bodyPr wrap="square" rtlCol="0">
            <a:spAutoFit/>
          </a:bodyPr>
          <a:p>
            <a:pPr algn="ctr">
              <a:lnSpc>
                <a:spcPct val="170000"/>
              </a:lnSpc>
            </a:pPr>
            <a:r>
              <a:rPr lang="en-US" altLang="en-US">
                <a:solidFill>
                  <a:schemeClr val="tx1"/>
                </a:solidFill>
                <a:latin typeface="Arial" panose="020B0604020202020204" pitchFamily="34" charset="0"/>
                <a:cs typeface="Arial" panose="020B0604020202020204" pitchFamily="34" charset="0"/>
              </a:rPr>
              <a:t>OpenCV's DNN module uses the face detection files (opencv_face_detector.pbtxt and opencv_face_detector_uint8.pb) to identify faces in the input image or video feed.</a:t>
            </a:r>
            <a:endParaRPr lang="en-US" altLang="en-US">
              <a:solidFill>
                <a:schemeClr val="tx1"/>
              </a:solidFill>
              <a:latin typeface="Arial" panose="020B0604020202020204" pitchFamily="34" charset="0"/>
              <a:cs typeface="Arial" panose="020B0604020202020204" pitchFamily="34" charset="0"/>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a:off x="280035" y="-13970"/>
            <a:ext cx="8559800" cy="4291965"/>
          </a:xfrm>
          <a:custGeom>
            <a:avLst/>
            <a:gdLst>
              <a:gd name="connsiteX0" fmla="*/ 0 w 13480"/>
              <a:gd name="connsiteY0" fmla="*/ 0 h 6759"/>
              <a:gd name="connsiteX1" fmla="*/ 13480 w 13480"/>
              <a:gd name="connsiteY1" fmla="*/ 38 h 6759"/>
              <a:gd name="connsiteX2" fmla="*/ 8474 w 13480"/>
              <a:gd name="connsiteY2" fmla="*/ 5025 h 6759"/>
              <a:gd name="connsiteX3" fmla="*/ 6779 w 13480"/>
              <a:gd name="connsiteY3" fmla="*/ 6759 h 6759"/>
              <a:gd name="connsiteX4" fmla="*/ 0 w 13480"/>
              <a:gd name="connsiteY4" fmla="*/ 0 h 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0" h="6759">
                <a:moveTo>
                  <a:pt x="0" y="0"/>
                </a:moveTo>
                <a:lnTo>
                  <a:pt x="13480" y="38"/>
                </a:lnTo>
                <a:lnTo>
                  <a:pt x="8474" y="5025"/>
                </a:lnTo>
                <a:lnTo>
                  <a:pt x="6779" y="6759"/>
                </a:lnTo>
                <a:lnTo>
                  <a:pt x="0"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418590" y="281305"/>
            <a:ext cx="6307455" cy="1445260"/>
          </a:xfrm>
          <a:prstGeom prst="rect">
            <a:avLst/>
          </a:prstGeom>
          <a:noFill/>
        </p:spPr>
        <p:txBody>
          <a:bodyPr wrap="square" rtlCol="0">
            <a:spAutoFit/>
          </a:bodyPr>
          <a:p>
            <a:pPr algn="ctr"/>
            <a:r>
              <a:rPr lang="en-US" altLang="zh-CN" sz="4400" b="1">
                <a:solidFill>
                  <a:schemeClr val="tx1"/>
                </a:solidFill>
                <a:latin typeface="Arial" panose="020B0604020202020204" pitchFamily="34" charset="0"/>
                <a:cs typeface="Arial" panose="020B0604020202020204" pitchFamily="34" charset="0"/>
              </a:rPr>
              <a:t>STEP THREE</a:t>
            </a:r>
            <a:endParaRPr lang="en-US" altLang="zh-CN" sz="4400" b="1">
              <a:solidFill>
                <a:schemeClr val="tx1"/>
              </a:solidFill>
              <a:latin typeface="Arial" panose="020B0604020202020204" pitchFamily="34" charset="0"/>
              <a:cs typeface="Arial" panose="020B0604020202020204" pitchFamily="34" charset="0"/>
            </a:endParaRPr>
          </a:p>
          <a:p>
            <a:pPr algn="ctr"/>
            <a:r>
              <a:rPr lang="en-US" altLang="en-US" sz="4400" b="1">
                <a:solidFill>
                  <a:schemeClr val="tx1"/>
                </a:solidFill>
                <a:latin typeface="Arial" panose="020B0604020202020204" pitchFamily="34" charset="0"/>
                <a:cs typeface="Arial" panose="020B0604020202020204" pitchFamily="34" charset="0"/>
              </a:rPr>
              <a:t> </a:t>
            </a:r>
            <a:r>
              <a:rPr lang="en-US" altLang="en-US" sz="3600" b="1">
                <a:solidFill>
                  <a:schemeClr val="tx1"/>
                </a:solidFill>
                <a:latin typeface="Arial" panose="020B0604020202020204" pitchFamily="34" charset="0"/>
                <a:cs typeface="Arial" panose="020B0604020202020204" pitchFamily="34" charset="0"/>
              </a:rPr>
              <a:t>Image Preprocessing</a:t>
            </a:r>
            <a:endParaRPr lang="en-US" altLang="en-US" sz="3600" b="1">
              <a:solidFill>
                <a:schemeClr val="tx1"/>
              </a:solidFill>
              <a:latin typeface="Arial" panose="020B0604020202020204" pitchFamily="34" charset="0"/>
              <a:cs typeface="Arial" panose="020B0604020202020204" pitchFamily="34" charset="0"/>
            </a:endParaRPr>
          </a:p>
        </p:txBody>
      </p:sp>
      <p:sp>
        <p:nvSpPr>
          <p:cNvPr id="3" name="文本框 2"/>
          <p:cNvSpPr txBox="1"/>
          <p:nvPr/>
        </p:nvSpPr>
        <p:spPr>
          <a:xfrm>
            <a:off x="1656715" y="2221230"/>
            <a:ext cx="5805170" cy="2444115"/>
          </a:xfrm>
          <a:prstGeom prst="rect">
            <a:avLst/>
          </a:prstGeom>
          <a:noFill/>
        </p:spPr>
        <p:txBody>
          <a:bodyPr wrap="square" rtlCol="0">
            <a:spAutoFit/>
          </a:bodyPr>
          <a:p>
            <a:pPr algn="ctr">
              <a:lnSpc>
                <a:spcPct val="170000"/>
              </a:lnSpc>
            </a:pPr>
            <a:r>
              <a:rPr lang="en-US" altLang="en-US">
                <a:solidFill>
                  <a:schemeClr val="tx1"/>
                </a:solidFill>
                <a:latin typeface="Arial" panose="020B0604020202020204" pitchFamily="34" charset="0"/>
                <a:cs typeface="Arial" panose="020B0604020202020204" pitchFamily="34" charset="0"/>
              </a:rPr>
              <a:t>Detected face regions are cropped and resized to the input dimensions required by the models (e.g., 227x227 pixels).</a:t>
            </a:r>
            <a:endParaRPr lang="en-US" altLang="en-US">
              <a:solidFill>
                <a:schemeClr val="tx1"/>
              </a:solidFill>
              <a:latin typeface="Arial" panose="020B0604020202020204" pitchFamily="34" charset="0"/>
              <a:cs typeface="Arial" panose="020B0604020202020204" pitchFamily="34" charset="0"/>
            </a:endParaRPr>
          </a:p>
          <a:p>
            <a:pPr algn="ctr">
              <a:lnSpc>
                <a:spcPct val="170000"/>
              </a:lnSpc>
            </a:pPr>
            <a:r>
              <a:rPr lang="en-US" altLang="en-US">
                <a:solidFill>
                  <a:schemeClr val="tx1"/>
                </a:solidFill>
                <a:latin typeface="Arial" panose="020B0604020202020204" pitchFamily="34" charset="0"/>
                <a:cs typeface="Arial" panose="020B0604020202020204" pitchFamily="34" charset="0"/>
              </a:rPr>
              <a:t>Preprocessing includes normalization and scaling for accurate predictions.</a:t>
            </a:r>
            <a:endParaRPr lang="en-US" altLang="en-US">
              <a:solidFill>
                <a:schemeClr val="tx1"/>
              </a:solidFill>
              <a:latin typeface="Arial" panose="020B0604020202020204" pitchFamily="34" charset="0"/>
              <a:cs typeface="Arial" panose="020B0604020202020204" pitchFamily="34" charset="0"/>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a:off x="280035" y="-15240"/>
            <a:ext cx="8559800" cy="4291965"/>
          </a:xfrm>
          <a:custGeom>
            <a:avLst/>
            <a:gdLst>
              <a:gd name="connsiteX0" fmla="*/ 0 w 13480"/>
              <a:gd name="connsiteY0" fmla="*/ 0 h 6759"/>
              <a:gd name="connsiteX1" fmla="*/ 13480 w 13480"/>
              <a:gd name="connsiteY1" fmla="*/ 38 h 6759"/>
              <a:gd name="connsiteX2" fmla="*/ 8474 w 13480"/>
              <a:gd name="connsiteY2" fmla="*/ 5025 h 6759"/>
              <a:gd name="connsiteX3" fmla="*/ 6779 w 13480"/>
              <a:gd name="connsiteY3" fmla="*/ 6759 h 6759"/>
              <a:gd name="connsiteX4" fmla="*/ 0 w 13480"/>
              <a:gd name="connsiteY4" fmla="*/ 0 h 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0" h="6759">
                <a:moveTo>
                  <a:pt x="0" y="0"/>
                </a:moveTo>
                <a:lnTo>
                  <a:pt x="13480" y="38"/>
                </a:lnTo>
                <a:lnTo>
                  <a:pt x="8474" y="5025"/>
                </a:lnTo>
                <a:lnTo>
                  <a:pt x="6779" y="6759"/>
                </a:lnTo>
                <a:lnTo>
                  <a:pt x="0"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473835" y="294005"/>
            <a:ext cx="6307455" cy="1322070"/>
          </a:xfrm>
          <a:prstGeom prst="rect">
            <a:avLst/>
          </a:prstGeom>
          <a:noFill/>
        </p:spPr>
        <p:txBody>
          <a:bodyPr wrap="square" rtlCol="0">
            <a:spAutoFit/>
          </a:bodyPr>
          <a:p>
            <a:pPr algn="ctr"/>
            <a:r>
              <a:rPr lang="en-US" altLang="zh-CN" sz="4400" b="1">
                <a:solidFill>
                  <a:schemeClr val="tx1"/>
                </a:solidFill>
                <a:latin typeface="Arial" panose="020B0604020202020204" pitchFamily="34" charset="0"/>
                <a:cs typeface="Arial" panose="020B0604020202020204" pitchFamily="34" charset="0"/>
              </a:rPr>
              <a:t>STEP FOUR</a:t>
            </a:r>
            <a:endParaRPr lang="en-US" altLang="zh-CN" sz="4400" b="1">
              <a:solidFill>
                <a:schemeClr val="tx1"/>
              </a:solidFill>
              <a:latin typeface="Arial" panose="020B0604020202020204" pitchFamily="34" charset="0"/>
              <a:cs typeface="Arial" panose="020B0604020202020204" pitchFamily="34" charset="0"/>
            </a:endParaRPr>
          </a:p>
          <a:p>
            <a:pPr algn="ctr"/>
            <a:r>
              <a:rPr lang="en-US" altLang="en-US" sz="3600" b="1">
                <a:solidFill>
                  <a:schemeClr val="tx1"/>
                </a:solidFill>
                <a:latin typeface="Arial" panose="020B0604020202020204" pitchFamily="34" charset="0"/>
                <a:cs typeface="Arial" panose="020B0604020202020204" pitchFamily="34" charset="0"/>
              </a:rPr>
              <a:t>Age and Gender Prediction</a:t>
            </a:r>
            <a:endParaRPr lang="en-US" altLang="en-US" sz="3600" b="1">
              <a:solidFill>
                <a:schemeClr val="tx1"/>
              </a:solidFill>
              <a:latin typeface="Arial" panose="020B0604020202020204" pitchFamily="34" charset="0"/>
              <a:cs typeface="Arial" panose="020B0604020202020204" pitchFamily="34" charset="0"/>
            </a:endParaRPr>
          </a:p>
        </p:txBody>
      </p:sp>
      <p:sp>
        <p:nvSpPr>
          <p:cNvPr id="3" name="文本框 2"/>
          <p:cNvSpPr txBox="1"/>
          <p:nvPr/>
        </p:nvSpPr>
        <p:spPr>
          <a:xfrm>
            <a:off x="1656715" y="2617470"/>
            <a:ext cx="5805170" cy="1503045"/>
          </a:xfrm>
          <a:prstGeom prst="rect">
            <a:avLst/>
          </a:prstGeom>
          <a:noFill/>
        </p:spPr>
        <p:txBody>
          <a:bodyPr wrap="square" rtlCol="0">
            <a:spAutoFit/>
          </a:bodyPr>
          <a:p>
            <a:pPr algn="ctr">
              <a:lnSpc>
                <a:spcPct val="170000"/>
              </a:lnSpc>
            </a:pPr>
            <a:r>
              <a:rPr lang="en-US" altLang="en-US">
                <a:solidFill>
                  <a:schemeClr val="tx1"/>
                </a:solidFill>
                <a:latin typeface="Arial" panose="020B0604020202020204" pitchFamily="34" charset="0"/>
                <a:cs typeface="Arial" panose="020B0604020202020204" pitchFamily="34" charset="0"/>
              </a:rPr>
              <a:t>The cropped face is passed through the models:</a:t>
            </a:r>
            <a:endParaRPr lang="en-US" altLang="en-US">
              <a:solidFill>
                <a:schemeClr val="tx1"/>
              </a:solidFill>
              <a:latin typeface="Arial" panose="020B0604020202020204" pitchFamily="34" charset="0"/>
              <a:cs typeface="Arial" panose="020B0604020202020204" pitchFamily="34" charset="0"/>
            </a:endParaRPr>
          </a:p>
          <a:p>
            <a:pPr algn="ctr">
              <a:lnSpc>
                <a:spcPct val="170000"/>
              </a:lnSpc>
            </a:pPr>
            <a:r>
              <a:rPr lang="en-US" altLang="en-US">
                <a:solidFill>
                  <a:schemeClr val="tx1"/>
                </a:solidFill>
                <a:latin typeface="Arial" panose="020B0604020202020204" pitchFamily="34" charset="0"/>
                <a:cs typeface="Arial" panose="020B0604020202020204" pitchFamily="34" charset="0"/>
              </a:rPr>
              <a:t>Age Model: Predicts the age range (e.g., 0-2, 4-6, etc.).</a:t>
            </a:r>
            <a:endParaRPr lang="en-US" altLang="en-US">
              <a:solidFill>
                <a:schemeClr val="tx1"/>
              </a:solidFill>
              <a:latin typeface="Arial" panose="020B0604020202020204" pitchFamily="34" charset="0"/>
              <a:cs typeface="Arial" panose="020B0604020202020204" pitchFamily="34" charset="0"/>
            </a:endParaRPr>
          </a:p>
          <a:p>
            <a:pPr algn="ctr">
              <a:lnSpc>
                <a:spcPct val="170000"/>
              </a:lnSpc>
            </a:pPr>
            <a:r>
              <a:rPr lang="en-US" altLang="en-US">
                <a:solidFill>
                  <a:schemeClr val="tx1"/>
                </a:solidFill>
                <a:latin typeface="Arial" panose="020B0604020202020204" pitchFamily="34" charset="0"/>
                <a:cs typeface="Arial" panose="020B0604020202020204" pitchFamily="34" charset="0"/>
              </a:rPr>
              <a:t>Gender Model: Classifies the face as male or female.</a:t>
            </a:r>
            <a:endParaRPr lang="en-US" altLang="en-US">
              <a:solidFill>
                <a:schemeClr val="tx1"/>
              </a:solidFill>
              <a:latin typeface="Arial" panose="020B0604020202020204" pitchFamily="34" charset="0"/>
              <a:cs typeface="Arial" panose="020B0604020202020204" pitchFamily="34" charset="0"/>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a:off x="280035" y="-15240"/>
            <a:ext cx="8559800" cy="4291965"/>
          </a:xfrm>
          <a:custGeom>
            <a:avLst/>
            <a:gdLst>
              <a:gd name="connsiteX0" fmla="*/ 0 w 13480"/>
              <a:gd name="connsiteY0" fmla="*/ 0 h 6759"/>
              <a:gd name="connsiteX1" fmla="*/ 13480 w 13480"/>
              <a:gd name="connsiteY1" fmla="*/ 38 h 6759"/>
              <a:gd name="connsiteX2" fmla="*/ 8474 w 13480"/>
              <a:gd name="connsiteY2" fmla="*/ 5025 h 6759"/>
              <a:gd name="connsiteX3" fmla="*/ 6779 w 13480"/>
              <a:gd name="connsiteY3" fmla="*/ 6759 h 6759"/>
              <a:gd name="connsiteX4" fmla="*/ 0 w 13480"/>
              <a:gd name="connsiteY4" fmla="*/ 0 h 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0" h="6759">
                <a:moveTo>
                  <a:pt x="0" y="0"/>
                </a:moveTo>
                <a:lnTo>
                  <a:pt x="13480" y="38"/>
                </a:lnTo>
                <a:lnTo>
                  <a:pt x="8474" y="5025"/>
                </a:lnTo>
                <a:lnTo>
                  <a:pt x="6779" y="6759"/>
                </a:lnTo>
                <a:lnTo>
                  <a:pt x="0"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812800" y="0"/>
            <a:ext cx="7475855" cy="645160"/>
          </a:xfrm>
          <a:prstGeom prst="rect">
            <a:avLst/>
          </a:prstGeom>
          <a:noFill/>
        </p:spPr>
        <p:txBody>
          <a:bodyPr wrap="square" rtlCol="0">
            <a:spAutoFit/>
          </a:bodyPr>
          <a:p>
            <a:pPr algn="ctr"/>
            <a:r>
              <a:rPr lang="en-US" altLang="en-US" sz="3600" b="1">
                <a:solidFill>
                  <a:schemeClr val="tx1"/>
                </a:solidFill>
                <a:latin typeface="Arial" panose="020B0604020202020204" pitchFamily="34" charset="0"/>
                <a:cs typeface="Arial" panose="020B0604020202020204" pitchFamily="34" charset="0"/>
              </a:rPr>
              <a:t>Experimental setup &amp; Outcomes</a:t>
            </a:r>
            <a:endParaRPr lang="en-US" altLang="en-US" sz="3600" b="1">
              <a:solidFill>
                <a:schemeClr val="tx1"/>
              </a:solidFill>
              <a:latin typeface="Arial" panose="020B0604020202020204" pitchFamily="34" charset="0"/>
              <a:cs typeface="Arial" panose="020B0604020202020204" pitchFamily="34" charset="0"/>
            </a:endParaRPr>
          </a:p>
        </p:txBody>
      </p:sp>
      <p:sp>
        <p:nvSpPr>
          <p:cNvPr id="3" name="文本框 2"/>
          <p:cNvSpPr txBox="1"/>
          <p:nvPr/>
        </p:nvSpPr>
        <p:spPr>
          <a:xfrm>
            <a:off x="280035" y="579755"/>
            <a:ext cx="8501380" cy="730885"/>
          </a:xfrm>
          <a:prstGeom prst="rect">
            <a:avLst/>
          </a:prstGeom>
          <a:noFill/>
        </p:spPr>
        <p:txBody>
          <a:bodyPr wrap="square" rtlCol="0">
            <a:spAutoFit/>
          </a:bodyPr>
          <a:p>
            <a:pPr algn="l">
              <a:lnSpc>
                <a:spcPct val="130000"/>
              </a:lnSpc>
            </a:pPr>
            <a:r>
              <a:rPr lang="en-US" altLang="en-US" sz="1600">
                <a:solidFill>
                  <a:schemeClr val="tx1"/>
                </a:solidFill>
                <a:latin typeface="Arial" panose="020B0604020202020204" pitchFamily="34" charset="0"/>
                <a:cs typeface="Arial" panose="020B0604020202020204" pitchFamily="34" charset="0"/>
              </a:rPr>
              <a:t>Predicted age and gender labels are overlaid on the detected face in real-time with OpenCV. We collected results of 30 people to test the proper functioning of the application.</a:t>
            </a:r>
            <a:endParaRPr lang="en-US" altLang="en-US" sz="1600">
              <a:solidFill>
                <a:schemeClr val="tx1"/>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1"/>
          <a:srcRect l="3507" t="1419" b="2948"/>
          <a:stretch>
            <a:fillRect/>
          </a:stretch>
        </p:blipFill>
        <p:spPr>
          <a:xfrm>
            <a:off x="1706880" y="1403985"/>
            <a:ext cx="5840730" cy="3628390"/>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0" y="-1270"/>
            <a:ext cx="9133205" cy="5156200"/>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36525" y="1984375"/>
            <a:ext cx="8703945" cy="829945"/>
          </a:xfrm>
          <a:prstGeom prst="rect">
            <a:avLst/>
          </a:prstGeom>
          <a:noFill/>
        </p:spPr>
        <p:txBody>
          <a:bodyPr wrap="square" rtlCol="0">
            <a:spAutoFit/>
          </a:bodyPr>
          <a:p>
            <a:pPr algn="ctr"/>
            <a:r>
              <a:rPr lang="en-US" altLang="zh-CN" sz="4800" b="1">
                <a:solidFill>
                  <a:schemeClr val="bg1"/>
                </a:solidFill>
                <a:latin typeface="Arial" panose="020B0604020202020204" pitchFamily="34" charset="0"/>
                <a:ea typeface="Arial" panose="020B0604020202020204" pitchFamily="34" charset="0"/>
                <a:cs typeface="Arial" panose="020B0604020202020204" pitchFamily="34" charset="0"/>
              </a:rPr>
              <a:t>THANK YOU !</a:t>
            </a:r>
            <a:endParaRPr lang="en-US" altLang="zh-CN" sz="4800" b="1">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8" name="矩形 7"/>
          <p:cNvSpPr/>
          <p:nvPr/>
        </p:nvSpPr>
        <p:spPr>
          <a:xfrm>
            <a:off x="732155" y="1367155"/>
            <a:ext cx="7668895" cy="2064385"/>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5515610" y="1210310"/>
            <a:ext cx="3403600" cy="2875915"/>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9050" y="4546600"/>
            <a:ext cx="9163050" cy="21145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Text Box 1"/>
          <p:cNvSpPr txBox="1"/>
          <p:nvPr/>
        </p:nvSpPr>
        <p:spPr>
          <a:xfrm>
            <a:off x="436245" y="400685"/>
            <a:ext cx="4937125" cy="436245"/>
          </a:xfrm>
          <a:prstGeom prst="rect">
            <a:avLst/>
          </a:prstGeom>
          <a:noFill/>
        </p:spPr>
        <p:txBody>
          <a:bodyPr wrap="square" rtlCol="0">
            <a:noAutofit/>
          </a:bodyPr>
          <a:p>
            <a:r>
              <a:rPr lang="en-US" sz="1900" b="1"/>
              <a:t>Need of gender detection project</a:t>
            </a:r>
            <a:endParaRPr lang="en-US" sz="1900" b="1"/>
          </a:p>
        </p:txBody>
      </p:sp>
      <p:sp>
        <p:nvSpPr>
          <p:cNvPr id="7" name="Text Box 6"/>
          <p:cNvSpPr txBox="1"/>
          <p:nvPr/>
        </p:nvSpPr>
        <p:spPr>
          <a:xfrm>
            <a:off x="641985" y="1013460"/>
            <a:ext cx="4731385" cy="953135"/>
          </a:xfrm>
          <a:prstGeom prst="rect">
            <a:avLst/>
          </a:prstGeom>
          <a:noFill/>
        </p:spPr>
        <p:txBody>
          <a:bodyPr wrap="square" rtlCol="0">
            <a:spAutoFit/>
          </a:bodyPr>
          <a:p>
            <a:r>
              <a:rPr lang="en-US" altLang="en-US" sz="1400"/>
              <a:t>Gender Detection Project is a real-time system designed to predict an individual's age range and gender based on facial features. It utilizes pre-trained deep learning models for classification and OpenCV for face detection.</a:t>
            </a:r>
            <a:endParaRPr lang="en-US" altLang="en-US" sz="1400"/>
          </a:p>
        </p:txBody>
      </p:sp>
      <p:sp>
        <p:nvSpPr>
          <p:cNvPr id="9" name="Text Box 8"/>
          <p:cNvSpPr txBox="1"/>
          <p:nvPr/>
        </p:nvSpPr>
        <p:spPr>
          <a:xfrm>
            <a:off x="642620" y="2358390"/>
            <a:ext cx="4730750" cy="963930"/>
          </a:xfrm>
          <a:prstGeom prst="rect">
            <a:avLst/>
          </a:prstGeom>
          <a:noFill/>
        </p:spPr>
        <p:txBody>
          <a:bodyPr wrap="square" rtlCol="0">
            <a:noAutofit/>
          </a:bodyPr>
          <a:p>
            <a:r>
              <a:rPr lang="en-US" altLang="en-US" sz="1400"/>
              <a:t>Our objective is to develop a lightweight, efficient, and accurate system that can classify gender categories for applications in retail, security, and personalized user experiences.</a:t>
            </a:r>
            <a:endParaRPr lang="en-US" altLang="en-US" sz="1400"/>
          </a:p>
        </p:txBody>
      </p:sp>
      <p:sp>
        <p:nvSpPr>
          <p:cNvPr id="11" name="Text Box 10"/>
          <p:cNvSpPr txBox="1"/>
          <p:nvPr/>
        </p:nvSpPr>
        <p:spPr>
          <a:xfrm>
            <a:off x="641985" y="3498215"/>
            <a:ext cx="4731385" cy="748665"/>
          </a:xfrm>
          <a:prstGeom prst="rect">
            <a:avLst/>
          </a:prstGeom>
          <a:noFill/>
        </p:spPr>
        <p:txBody>
          <a:bodyPr wrap="square" rtlCol="0">
            <a:noAutofit/>
          </a:bodyPr>
          <a:p>
            <a:r>
              <a:rPr lang="en-US" altLang="en-US" sz="1400"/>
              <a:t>The project focuses on live detection using a webcam feed or video input, making it suitable for real-time applications.</a:t>
            </a:r>
            <a:endParaRPr lang="en-US" altLang="en-US" sz="140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5812155" y="2090420"/>
            <a:ext cx="3107055" cy="2550160"/>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9050" y="4508500"/>
            <a:ext cx="9163050" cy="21145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Text Box 1"/>
          <p:cNvSpPr txBox="1"/>
          <p:nvPr/>
        </p:nvSpPr>
        <p:spPr>
          <a:xfrm>
            <a:off x="401955" y="346710"/>
            <a:ext cx="5669280" cy="521970"/>
          </a:xfrm>
          <a:prstGeom prst="rect">
            <a:avLst/>
          </a:prstGeom>
          <a:noFill/>
        </p:spPr>
        <p:txBody>
          <a:bodyPr wrap="square" rtlCol="0">
            <a:spAutoFit/>
          </a:bodyPr>
          <a:p>
            <a:r>
              <a:rPr lang="en-US" sz="2800" b="1"/>
              <a:t>Generative AI</a:t>
            </a:r>
            <a:endParaRPr lang="en-US" sz="2800" b="1"/>
          </a:p>
        </p:txBody>
      </p:sp>
      <p:sp>
        <p:nvSpPr>
          <p:cNvPr id="3" name="Text Box 2"/>
          <p:cNvSpPr txBox="1"/>
          <p:nvPr/>
        </p:nvSpPr>
        <p:spPr>
          <a:xfrm>
            <a:off x="448310" y="1207770"/>
            <a:ext cx="5257800" cy="3011805"/>
          </a:xfrm>
          <a:prstGeom prst="rect">
            <a:avLst/>
          </a:prstGeom>
          <a:noFill/>
        </p:spPr>
        <p:txBody>
          <a:bodyPr wrap="square" rtlCol="0">
            <a:noAutofit/>
          </a:bodyPr>
          <a:p>
            <a:r>
              <a:rPr lang="en-US" altLang="en-US" sz="1400"/>
              <a:t>Generative AI refers to machine learning models that are capable of creating new content, such as images, text, music, or even code, based on patterns learned from existing data.</a:t>
            </a:r>
            <a:endParaRPr lang="en-US" altLang="en-US" sz="1400"/>
          </a:p>
          <a:p>
            <a:endParaRPr lang="en-US" altLang="en-US" sz="1400"/>
          </a:p>
          <a:p>
            <a:r>
              <a:rPr lang="en-US" altLang="en-US" sz="1400"/>
              <a:t>Generative AI typically uses deep learning techniques such as Generative Adversarial Networks (GANs) or Variational Autoencoders (VAEs) that learn the statistical properties of input data and use them to generate new, similar data.</a:t>
            </a:r>
            <a:endParaRPr lang="en-US" altLang="en-US" sz="1400"/>
          </a:p>
          <a:p>
            <a:endParaRPr lang="en-US" altLang="en-US" sz="1400"/>
          </a:p>
          <a:p>
            <a:r>
              <a:rPr lang="en-US" altLang="en-US" sz="1400"/>
              <a:t>Generative AI is set to revolutionize industries, enabling creators and businesses to explore new levels of innovation and creativity.</a:t>
            </a:r>
            <a:endParaRPr lang="en-US" altLang="en-US" sz="1400"/>
          </a:p>
          <a:p>
            <a:endParaRPr lang="en-US" altLang="en-US" sz="1400"/>
          </a:p>
          <a:p>
            <a:endParaRPr lang="en-US" altLang="en-US" sz="140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5812155" y="2090420"/>
            <a:ext cx="3107055" cy="2550160"/>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9050" y="4508500"/>
            <a:ext cx="9163050" cy="21145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Text Box 1"/>
          <p:cNvSpPr txBox="1"/>
          <p:nvPr/>
        </p:nvSpPr>
        <p:spPr>
          <a:xfrm>
            <a:off x="777240" y="346710"/>
            <a:ext cx="7499350" cy="521970"/>
          </a:xfrm>
          <a:prstGeom prst="rect">
            <a:avLst/>
          </a:prstGeom>
          <a:noFill/>
        </p:spPr>
        <p:txBody>
          <a:bodyPr wrap="square" rtlCol="0">
            <a:spAutoFit/>
          </a:bodyPr>
          <a:p>
            <a:r>
              <a:rPr lang="en-US" sz="2800" b="1"/>
              <a:t>Applications of Gender Detection in Gen AI</a:t>
            </a:r>
            <a:endParaRPr lang="en-US" sz="2800" b="1"/>
          </a:p>
        </p:txBody>
      </p:sp>
      <p:sp>
        <p:nvSpPr>
          <p:cNvPr id="3" name="Text Box 2"/>
          <p:cNvSpPr txBox="1"/>
          <p:nvPr/>
        </p:nvSpPr>
        <p:spPr>
          <a:xfrm>
            <a:off x="448310" y="1207770"/>
            <a:ext cx="5257800" cy="3212465"/>
          </a:xfrm>
          <a:prstGeom prst="rect">
            <a:avLst/>
          </a:prstGeom>
          <a:noFill/>
        </p:spPr>
        <p:txBody>
          <a:bodyPr wrap="square" rtlCol="0">
            <a:noAutofit/>
          </a:bodyPr>
          <a:p>
            <a:r>
              <a:rPr lang="en-US" altLang="en-US" sz="1400" b="1"/>
              <a:t>Personalized Content Creation:</a:t>
            </a:r>
            <a:r>
              <a:rPr lang="en-US" altLang="en-US" sz="1200"/>
              <a:t> Generative AI models can tailor content based on gender preferences to create targeted advertisements, videos, and user experiences.</a:t>
            </a:r>
            <a:endParaRPr lang="en-US" altLang="en-US" sz="1200"/>
          </a:p>
          <a:p>
            <a:endParaRPr lang="en-US" altLang="en-US" sz="1400"/>
          </a:p>
          <a:p>
            <a:r>
              <a:rPr lang="en-US" altLang="en-US" sz="1400" b="1"/>
              <a:t>Character Design and Gaming:</a:t>
            </a:r>
            <a:r>
              <a:rPr lang="en-US" altLang="en-US" sz="1400"/>
              <a:t> </a:t>
            </a:r>
            <a:r>
              <a:rPr lang="en-US" altLang="en-US" sz="1200"/>
              <a:t>AI-assisted character creation in video games and virtual environments can use gender detection to design characters that align with user preferences.</a:t>
            </a:r>
            <a:endParaRPr lang="en-US" altLang="en-US" sz="1200"/>
          </a:p>
          <a:p>
            <a:endParaRPr lang="en-US" altLang="en-US" sz="1200"/>
          </a:p>
          <a:p>
            <a:r>
              <a:rPr lang="en-US" altLang="en-US" sz="1400" b="1"/>
              <a:t>Healthcare Applications:</a:t>
            </a:r>
            <a:r>
              <a:rPr lang="en-US" altLang="en-US" sz="1400"/>
              <a:t> </a:t>
            </a:r>
            <a:r>
              <a:rPr lang="en-US" altLang="en-US" sz="1200"/>
              <a:t>Generative AI models using gender detection can create personalized health recommendations, such as diet plans or exercise routines. Improves inclusivity and gender-specific responses in AI-driven healthcare tools.</a:t>
            </a:r>
            <a:endParaRPr lang="en-US" altLang="en-US" sz="1200"/>
          </a:p>
          <a:p>
            <a:endParaRPr lang="en-US" altLang="en-US" sz="1200"/>
          </a:p>
          <a:p>
            <a:r>
              <a:rPr lang="en-US" altLang="en-US" sz="1400" b="1"/>
              <a:t>Research and Development:</a:t>
            </a:r>
            <a:r>
              <a:rPr lang="en-US" altLang="en-US" sz="1200"/>
              <a:t> Facilitates data-driven studies in sociological, psychological, and marketing fields by synthesizing diverse content aligned with gender data.</a:t>
            </a:r>
            <a:endParaRPr lang="en-US" altLang="en-US" sz="1200"/>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5812155" y="2090420"/>
            <a:ext cx="3107055" cy="2550160"/>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9050" y="4508500"/>
            <a:ext cx="9163050" cy="21145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Text Box 1"/>
          <p:cNvSpPr txBox="1"/>
          <p:nvPr/>
        </p:nvSpPr>
        <p:spPr>
          <a:xfrm>
            <a:off x="777240" y="346710"/>
            <a:ext cx="7499350" cy="521970"/>
          </a:xfrm>
          <a:prstGeom prst="rect">
            <a:avLst/>
          </a:prstGeom>
          <a:noFill/>
        </p:spPr>
        <p:txBody>
          <a:bodyPr wrap="square" rtlCol="0">
            <a:spAutoFit/>
          </a:bodyPr>
          <a:p>
            <a:r>
              <a:rPr lang="en-US" sz="2800" b="1"/>
              <a:t>Applications of Gender Detection in Gen AI</a:t>
            </a:r>
            <a:endParaRPr lang="en-US" sz="2800" b="1"/>
          </a:p>
        </p:txBody>
      </p:sp>
      <p:sp>
        <p:nvSpPr>
          <p:cNvPr id="3" name="Text Box 2"/>
          <p:cNvSpPr txBox="1"/>
          <p:nvPr/>
        </p:nvSpPr>
        <p:spPr>
          <a:xfrm>
            <a:off x="448310" y="1066800"/>
            <a:ext cx="5257800" cy="3360420"/>
          </a:xfrm>
          <a:prstGeom prst="rect">
            <a:avLst/>
          </a:prstGeom>
          <a:noFill/>
        </p:spPr>
        <p:txBody>
          <a:bodyPr wrap="square" rtlCol="0">
            <a:noAutofit/>
          </a:bodyPr>
          <a:p>
            <a:r>
              <a:rPr lang="en-US" altLang="en-US" sz="1200" b="1"/>
              <a:t>Bias in Training Data:</a:t>
            </a:r>
            <a:r>
              <a:rPr lang="en-US" altLang="en-US" sz="1200"/>
              <a:t> AI models may inherit biases from datasets that lack diversity, leading to inaccuracies, particularly for non-binary individuals.</a:t>
            </a:r>
            <a:endParaRPr lang="en-US" altLang="en-US" sz="1200"/>
          </a:p>
          <a:p>
            <a:endParaRPr lang="en-US" altLang="en-US" sz="1200"/>
          </a:p>
          <a:p>
            <a:r>
              <a:rPr lang="en-US" altLang="en-US" sz="1200" b="1"/>
              <a:t>Accuracy Across Demographics:</a:t>
            </a:r>
            <a:r>
              <a:rPr lang="en-US" altLang="en-US" sz="1200"/>
              <a:t> Variations in ethnicity, age, and cultural expressions affect detection reliability.</a:t>
            </a:r>
            <a:endParaRPr lang="en-US" altLang="en-US" sz="1200"/>
          </a:p>
          <a:p>
            <a:endParaRPr lang="en-US" altLang="en-US" sz="1200" b="1"/>
          </a:p>
          <a:p>
            <a:r>
              <a:rPr lang="en-US" altLang="en-US" sz="1200" b="1"/>
              <a:t>Ethical Concerns: </a:t>
            </a:r>
            <a:r>
              <a:rPr lang="en-US" altLang="en-US" sz="1200"/>
              <a:t>Gender detection raises privacy issues and risks of misuse, such as discrimination or profiling.</a:t>
            </a:r>
            <a:endParaRPr lang="en-US" altLang="en-US" sz="1200"/>
          </a:p>
          <a:p>
            <a:endParaRPr lang="en-US" altLang="en-US" sz="1200" b="1"/>
          </a:p>
          <a:p>
            <a:r>
              <a:rPr lang="en-US" altLang="en-US" sz="1200" b="1"/>
              <a:t>Real-Time Detection Challenges:</a:t>
            </a:r>
            <a:r>
              <a:rPr lang="en-US" altLang="en-US" sz="1200"/>
              <a:t> Poor lighting, angles, or resolution reduce performance in real-time scenarios.</a:t>
            </a:r>
            <a:endParaRPr lang="en-US" altLang="en-US" sz="1200"/>
          </a:p>
          <a:p>
            <a:endParaRPr lang="en-US" altLang="en-US" sz="1200" b="1"/>
          </a:p>
          <a:p>
            <a:r>
              <a:rPr lang="en-US" altLang="en-US" sz="1200" b="1"/>
              <a:t>Dynamic Nature of Gender Presentation:</a:t>
            </a:r>
            <a:r>
              <a:rPr lang="en-US" altLang="en-US" sz="1200"/>
              <a:t> Models struggle to adapt to changes in gender expression over time or context.</a:t>
            </a:r>
            <a:endParaRPr lang="en-US" altLang="en-US" sz="1200"/>
          </a:p>
          <a:p>
            <a:endParaRPr lang="en-US" altLang="en-US" sz="1200" b="1"/>
          </a:p>
          <a:p>
            <a:r>
              <a:rPr lang="en-US" altLang="en-US" sz="1200" b="1"/>
              <a:t>Cultural and Social Sensitivities:</a:t>
            </a:r>
            <a:r>
              <a:rPr lang="en-US" altLang="en-US" sz="1200"/>
              <a:t> Perceptions of gender vary culturally, leading to potential biases in globally deployed systems.</a:t>
            </a:r>
            <a:endParaRPr lang="en-US" altLang="en-US" sz="1400"/>
          </a:p>
          <a:p>
            <a:endParaRPr lang="en-US" altLang="en-US" sz="120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64160" y="2348865"/>
            <a:ext cx="4206875" cy="2622550"/>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3453130" y="208915"/>
            <a:ext cx="5457825" cy="3740785"/>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264160" y="163830"/>
            <a:ext cx="3235960" cy="605155"/>
          </a:xfrm>
          <a:prstGeom prst="rect">
            <a:avLst/>
          </a:prstGeom>
          <a:noFill/>
        </p:spPr>
        <p:txBody>
          <a:bodyPr wrap="square" rtlCol="0">
            <a:noAutofit/>
          </a:bodyPr>
          <a:p>
            <a:pPr algn="ctr"/>
            <a:r>
              <a:rPr lang="en-US" altLang="zh-CN" sz="3500" b="1">
                <a:latin typeface="Arial" panose="020B0604020202020204" pitchFamily="34" charset="0"/>
                <a:ea typeface="Arial" panose="020B0604020202020204" pitchFamily="34" charset="0"/>
                <a:cs typeface="Arial" panose="020B0604020202020204" pitchFamily="34" charset="0"/>
              </a:rPr>
              <a:t>Advantage of multiple face detection</a:t>
            </a:r>
            <a:endParaRPr lang="en-US" altLang="zh-CN" sz="3500" b="1">
              <a:latin typeface="Arial" panose="020B0604020202020204" pitchFamily="34" charset="0"/>
              <a:ea typeface="Arial" panose="020B0604020202020204" pitchFamily="34" charset="0"/>
              <a:cs typeface="Arial" panose="020B0604020202020204" pitchFamily="34" charset="0"/>
            </a:endParaRPr>
          </a:p>
        </p:txBody>
      </p:sp>
      <p:sp>
        <p:nvSpPr>
          <p:cNvPr id="9" name="Text Box 8"/>
          <p:cNvSpPr txBox="1"/>
          <p:nvPr/>
        </p:nvSpPr>
        <p:spPr>
          <a:xfrm>
            <a:off x="3499485" y="307340"/>
            <a:ext cx="5241925" cy="2124710"/>
          </a:xfrm>
          <a:prstGeom prst="rect">
            <a:avLst/>
          </a:prstGeom>
          <a:noFill/>
        </p:spPr>
        <p:txBody>
          <a:bodyPr wrap="square" rtlCol="0">
            <a:noAutofit/>
          </a:bodyPr>
          <a:p>
            <a:r>
              <a:rPr lang="en-US" altLang="en-US" sz="1200" b="1"/>
              <a:t>Real-Time Processing:</a:t>
            </a:r>
            <a:r>
              <a:rPr lang="en-US" altLang="en-US" sz="1200"/>
              <a:t> Generative AI enables simultaneous detection of multiple faces in real-time, making it ideal for applications like crowd monitoring, surveillance, and live events.</a:t>
            </a:r>
            <a:endParaRPr lang="en-US" altLang="en-US" sz="1200"/>
          </a:p>
          <a:p>
            <a:pPr>
              <a:lnSpc>
                <a:spcPct val="80000"/>
              </a:lnSpc>
            </a:pPr>
            <a:endParaRPr lang="en-US" sz="1200"/>
          </a:p>
          <a:p>
            <a:r>
              <a:rPr lang="en-US" altLang="en-US" sz="1200" b="1"/>
              <a:t>Scalability and Efficiency:</a:t>
            </a:r>
            <a:r>
              <a:rPr lang="en-US" altLang="en-US" sz="1200"/>
              <a:t> Efficiently processes large volumes of visual data, identifying multiple faces in crowded scenes without significant performance loss.</a:t>
            </a:r>
            <a:endParaRPr lang="en-US" altLang="en-US" sz="1200"/>
          </a:p>
          <a:p>
            <a:pPr>
              <a:lnSpc>
                <a:spcPct val="80000"/>
              </a:lnSpc>
            </a:pPr>
            <a:endParaRPr lang="en-US" altLang="en-US" sz="1200"/>
          </a:p>
          <a:p>
            <a:r>
              <a:rPr lang="en-US" altLang="en-US" sz="1200" b="1"/>
              <a:t>Enhanced Accuracy:</a:t>
            </a:r>
            <a:r>
              <a:rPr lang="en-US" altLang="en-US" sz="1200"/>
              <a:t> Advanced AI models reduce false positives and improve accuracy by leveraging deep learning techniques, even in complex environments with overlapping or partially obscured faces.</a:t>
            </a:r>
            <a:endParaRPr lang="en-US" altLang="en-US" sz="1200"/>
          </a:p>
        </p:txBody>
      </p:sp>
      <p:sp>
        <p:nvSpPr>
          <p:cNvPr id="10" name="Text Box 9"/>
          <p:cNvSpPr txBox="1"/>
          <p:nvPr/>
        </p:nvSpPr>
        <p:spPr>
          <a:xfrm>
            <a:off x="4572000" y="2578100"/>
            <a:ext cx="4169410" cy="829945"/>
          </a:xfrm>
          <a:prstGeom prst="rect">
            <a:avLst/>
          </a:prstGeom>
          <a:noFill/>
        </p:spPr>
        <p:txBody>
          <a:bodyPr wrap="square" rtlCol="0">
            <a:spAutoFit/>
          </a:bodyPr>
          <a:p>
            <a:r>
              <a:rPr lang="en-US" altLang="en-US" sz="1200"/>
              <a:t>Applications in Security and Authentication: Enhances multi-user security systems by identifying multiple faces for access control or threat detection in sensitive areas.</a:t>
            </a:r>
            <a:endParaRPr lang="en-US" altLang="en-US" sz="1200"/>
          </a:p>
          <a:p>
            <a:endParaRPr lang="en-US" sz="120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6219190" y="2096770"/>
            <a:ext cx="2700020" cy="2543810"/>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9050" y="4508500"/>
            <a:ext cx="9163050" cy="21145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Text Box 1"/>
          <p:cNvSpPr txBox="1"/>
          <p:nvPr/>
        </p:nvSpPr>
        <p:spPr>
          <a:xfrm>
            <a:off x="401955" y="346710"/>
            <a:ext cx="5669280" cy="521970"/>
          </a:xfrm>
          <a:prstGeom prst="rect">
            <a:avLst/>
          </a:prstGeom>
          <a:noFill/>
        </p:spPr>
        <p:txBody>
          <a:bodyPr wrap="square" rtlCol="0">
            <a:spAutoFit/>
          </a:bodyPr>
          <a:p>
            <a:r>
              <a:rPr lang="en-US" sz="2800" b="1"/>
              <a:t>Technology Used</a:t>
            </a:r>
            <a:endParaRPr lang="en-US" sz="2800" b="1"/>
          </a:p>
        </p:txBody>
      </p:sp>
      <p:sp>
        <p:nvSpPr>
          <p:cNvPr id="3" name="Text Box 2"/>
          <p:cNvSpPr txBox="1"/>
          <p:nvPr/>
        </p:nvSpPr>
        <p:spPr>
          <a:xfrm>
            <a:off x="455295" y="1207770"/>
            <a:ext cx="5764530" cy="3512820"/>
          </a:xfrm>
          <a:prstGeom prst="rect">
            <a:avLst/>
          </a:prstGeom>
          <a:noFill/>
        </p:spPr>
        <p:txBody>
          <a:bodyPr wrap="square" rtlCol="0">
            <a:noAutofit/>
          </a:bodyPr>
          <a:p>
            <a:r>
              <a:rPr lang="en-US" sz="1400" b="1"/>
              <a:t>Python</a:t>
            </a:r>
            <a:r>
              <a:rPr lang="en-US" sz="1400"/>
              <a:t>: </a:t>
            </a:r>
            <a:r>
              <a:rPr lang="en-US" altLang="en-US" sz="1400"/>
              <a:t>Used for scripting and implementation of the detection system. Python's flexibility and extensive library support make it ideal for machine learning and computer vision tasks.</a:t>
            </a:r>
            <a:endParaRPr lang="en-US" altLang="en-US"/>
          </a:p>
          <a:p>
            <a:endParaRPr lang="en-US" altLang="en-US"/>
          </a:p>
          <a:p>
            <a:r>
              <a:rPr lang="en-US" altLang="en-US" sz="1400" b="1"/>
              <a:t>OpenCV</a:t>
            </a:r>
            <a:r>
              <a:rPr lang="en-US" altLang="en-US" sz="1400"/>
              <a:t>:Provides tools for face detection and image processing.</a:t>
            </a:r>
            <a:endParaRPr lang="en-US" altLang="en-US" sz="1400"/>
          </a:p>
          <a:p>
            <a:r>
              <a:rPr lang="en-US" altLang="en-US" sz="1400"/>
              <a:t>Handles webcam or video input and overlays prediction results on the output feed.</a:t>
            </a:r>
            <a:endParaRPr lang="en-US" altLang="en-US" sz="1400"/>
          </a:p>
          <a:p>
            <a:endParaRPr lang="en-US" altLang="en-US" sz="1400"/>
          </a:p>
          <a:p>
            <a:r>
              <a:rPr lang="en-US" altLang="en-US" sz="1400" b="1"/>
              <a:t>Caffe</a:t>
            </a:r>
            <a:r>
              <a:rPr lang="en-US" altLang="en-US" sz="1400"/>
              <a:t>:Deep learning framework used for the pre-trained age and gender classification models.</a:t>
            </a:r>
            <a:endParaRPr lang="en-US" altLang="en-US" sz="1400"/>
          </a:p>
          <a:p>
            <a:endParaRPr lang="en-US" altLang="en-US" sz="1400"/>
          </a:p>
          <a:p>
            <a:r>
              <a:rPr lang="en-US" altLang="en-US" sz="1400" b="1"/>
              <a:t>NumPy</a:t>
            </a:r>
            <a:r>
              <a:rPr lang="en-US" altLang="en-US" sz="1400"/>
              <a:t>:Used for numerical computations, such as image normalization and data processing.</a:t>
            </a:r>
            <a:endParaRPr lang="en-US" altLang="en-US" sz="1400"/>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3131185" y="-6985"/>
            <a:ext cx="2882265" cy="5157470"/>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8" name="组合 7"/>
          <p:cNvGrpSpPr/>
          <p:nvPr/>
        </p:nvGrpSpPr>
        <p:grpSpPr>
          <a:xfrm>
            <a:off x="130810" y="1183640"/>
            <a:ext cx="3914140" cy="706755"/>
            <a:chOff x="7643" y="1702"/>
            <a:chExt cx="6164" cy="1113"/>
          </a:xfrm>
        </p:grpSpPr>
        <p:sp>
          <p:nvSpPr>
            <p:cNvPr id="6" name="文本框 5"/>
            <p:cNvSpPr txBox="1"/>
            <p:nvPr/>
          </p:nvSpPr>
          <p:spPr>
            <a:xfrm>
              <a:off x="7643" y="1702"/>
              <a:ext cx="732" cy="1113"/>
            </a:xfrm>
            <a:prstGeom prst="rect">
              <a:avLst/>
            </a:prstGeom>
            <a:noFill/>
          </p:spPr>
          <p:txBody>
            <a:bodyPr wrap="square" rtlCol="0">
              <a:spAutoFit/>
            </a:bodyPr>
            <a:p>
              <a:r>
                <a:rPr lang="en-US" altLang="zh-CN" sz="4000" i="1">
                  <a:solidFill>
                    <a:srgbClr val="FFC000"/>
                  </a:solidFill>
                  <a:latin typeface="Arial" panose="020B0604020202020204" pitchFamily="34" charset="0"/>
                  <a:cs typeface="Arial" panose="020B0604020202020204" pitchFamily="34" charset="0"/>
                </a:rPr>
                <a:t>1</a:t>
              </a:r>
              <a:endParaRPr lang="en-US" altLang="zh-CN" sz="4000" i="1">
                <a:solidFill>
                  <a:srgbClr val="FFC000"/>
                </a:solidFill>
                <a:latin typeface="Arial" panose="020B0604020202020204" pitchFamily="34" charset="0"/>
                <a:cs typeface="Arial" panose="020B0604020202020204" pitchFamily="34" charset="0"/>
              </a:endParaRPr>
            </a:p>
          </p:txBody>
        </p:sp>
        <p:sp>
          <p:nvSpPr>
            <p:cNvPr id="7" name="文本框 6"/>
            <p:cNvSpPr txBox="1"/>
            <p:nvPr/>
          </p:nvSpPr>
          <p:spPr>
            <a:xfrm>
              <a:off x="8601" y="1969"/>
              <a:ext cx="5206" cy="580"/>
            </a:xfrm>
            <a:prstGeom prst="rect">
              <a:avLst/>
            </a:prstGeom>
            <a:noFill/>
          </p:spPr>
          <p:txBody>
            <a:bodyPr wrap="square" rtlCol="0">
              <a:spAutoFit/>
            </a:bodyPr>
            <a:p>
              <a:pPr defTabSz="914400">
                <a:tabLst>
                  <a:tab pos="1969770" algn="l"/>
                </a:tabLst>
              </a:pPr>
              <a:r>
                <a:rPr lang="en-US" altLang="en-US">
                  <a:solidFill>
                    <a:schemeClr val="tx1"/>
                  </a:solidFill>
                  <a:latin typeface="Arial" panose="020B0604020202020204" pitchFamily="34" charset="0"/>
                  <a:cs typeface="Arial" panose="020B0604020202020204" pitchFamily="34" charset="0"/>
                </a:rPr>
                <a:t>age_deploy.prototxt</a:t>
              </a:r>
              <a:endParaRPr lang="en-US" altLang="en-US">
                <a:solidFill>
                  <a:schemeClr val="tx1"/>
                </a:solidFill>
                <a:latin typeface="Arial" panose="020B0604020202020204" pitchFamily="34" charset="0"/>
                <a:cs typeface="Arial" panose="020B0604020202020204" pitchFamily="34" charset="0"/>
              </a:endParaRPr>
            </a:p>
          </p:txBody>
        </p:sp>
      </p:grpSp>
      <p:grpSp>
        <p:nvGrpSpPr>
          <p:cNvPr id="5" name="组合 4"/>
          <p:cNvGrpSpPr/>
          <p:nvPr/>
        </p:nvGrpSpPr>
        <p:grpSpPr>
          <a:xfrm>
            <a:off x="130810" y="2527300"/>
            <a:ext cx="3914140" cy="706755"/>
            <a:chOff x="7643" y="1702"/>
            <a:chExt cx="6164" cy="1113"/>
          </a:xfrm>
        </p:grpSpPr>
        <p:sp>
          <p:nvSpPr>
            <p:cNvPr id="9" name="文本框 8"/>
            <p:cNvSpPr txBox="1"/>
            <p:nvPr/>
          </p:nvSpPr>
          <p:spPr>
            <a:xfrm>
              <a:off x="7643" y="1702"/>
              <a:ext cx="732" cy="1113"/>
            </a:xfrm>
            <a:prstGeom prst="rect">
              <a:avLst/>
            </a:prstGeom>
            <a:noFill/>
          </p:spPr>
          <p:txBody>
            <a:bodyPr wrap="square" rtlCol="0">
              <a:spAutoFit/>
            </a:bodyPr>
            <a:p>
              <a:r>
                <a:rPr lang="en-US" altLang="zh-CN" sz="4000" i="1">
                  <a:solidFill>
                    <a:srgbClr val="FFC000"/>
                  </a:solidFill>
                  <a:latin typeface="Arial" panose="020B0604020202020204" pitchFamily="34" charset="0"/>
                  <a:cs typeface="Arial" panose="020B0604020202020204" pitchFamily="34" charset="0"/>
                </a:rPr>
                <a:t>3</a:t>
              </a:r>
              <a:endParaRPr lang="en-US" altLang="zh-CN" sz="4000" i="1">
                <a:solidFill>
                  <a:srgbClr val="FFC000"/>
                </a:solidFill>
                <a:latin typeface="Arial" panose="020B0604020202020204" pitchFamily="34" charset="0"/>
                <a:cs typeface="Arial" panose="020B0604020202020204" pitchFamily="34" charset="0"/>
              </a:endParaRPr>
            </a:p>
          </p:txBody>
        </p:sp>
        <p:sp>
          <p:nvSpPr>
            <p:cNvPr id="10" name="文本框 9"/>
            <p:cNvSpPr txBox="1"/>
            <p:nvPr/>
          </p:nvSpPr>
          <p:spPr>
            <a:xfrm>
              <a:off x="8601" y="1968"/>
              <a:ext cx="5206" cy="580"/>
            </a:xfrm>
            <a:prstGeom prst="rect">
              <a:avLst/>
            </a:prstGeom>
            <a:noFill/>
          </p:spPr>
          <p:txBody>
            <a:bodyPr wrap="square" rtlCol="0">
              <a:spAutoFit/>
            </a:bodyPr>
            <a:p>
              <a:pPr defTabSz="914400">
                <a:tabLst>
                  <a:tab pos="1969770" algn="l"/>
                </a:tabLst>
              </a:pPr>
              <a:r>
                <a:rPr lang="en-US" altLang="en-US">
                  <a:solidFill>
                    <a:schemeClr val="tx1"/>
                  </a:solidFill>
                  <a:latin typeface="Arial" panose="020B0604020202020204" pitchFamily="34" charset="0"/>
                  <a:cs typeface="Arial" panose="020B0604020202020204" pitchFamily="34" charset="0"/>
                </a:rPr>
                <a:t>age_net.caffemodel</a:t>
              </a:r>
              <a:endParaRPr lang="en-US" altLang="en-US">
                <a:solidFill>
                  <a:schemeClr val="tx1"/>
                </a:solidFill>
                <a:latin typeface="Arial" panose="020B0604020202020204" pitchFamily="34" charset="0"/>
                <a:cs typeface="Arial" panose="020B0604020202020204" pitchFamily="34" charset="0"/>
              </a:endParaRPr>
            </a:p>
          </p:txBody>
        </p:sp>
      </p:grpSp>
      <p:grpSp>
        <p:nvGrpSpPr>
          <p:cNvPr id="11" name="组合 10"/>
          <p:cNvGrpSpPr/>
          <p:nvPr/>
        </p:nvGrpSpPr>
        <p:grpSpPr>
          <a:xfrm>
            <a:off x="5513705" y="746125"/>
            <a:ext cx="3914140" cy="706755"/>
            <a:chOff x="7643" y="1702"/>
            <a:chExt cx="6164" cy="1113"/>
          </a:xfrm>
        </p:grpSpPr>
        <p:sp>
          <p:nvSpPr>
            <p:cNvPr id="12" name="文本框 11"/>
            <p:cNvSpPr txBox="1"/>
            <p:nvPr/>
          </p:nvSpPr>
          <p:spPr>
            <a:xfrm>
              <a:off x="7643" y="1702"/>
              <a:ext cx="732" cy="1113"/>
            </a:xfrm>
            <a:prstGeom prst="rect">
              <a:avLst/>
            </a:prstGeom>
            <a:noFill/>
          </p:spPr>
          <p:txBody>
            <a:bodyPr wrap="square" rtlCol="0">
              <a:spAutoFit/>
            </a:bodyPr>
            <a:p>
              <a:r>
                <a:rPr lang="en-US" altLang="zh-CN" sz="4000" i="1">
                  <a:solidFill>
                    <a:schemeClr val="bg1"/>
                  </a:solidFill>
                  <a:latin typeface="Arial" panose="020B0604020202020204" pitchFamily="34" charset="0"/>
                  <a:cs typeface="Arial" panose="020B0604020202020204" pitchFamily="34" charset="0"/>
                </a:rPr>
                <a:t>2</a:t>
              </a:r>
              <a:endParaRPr lang="en-US" altLang="zh-CN" sz="4000" i="1">
                <a:solidFill>
                  <a:schemeClr val="bg1"/>
                </a:solidFill>
                <a:latin typeface="Arial" panose="020B0604020202020204" pitchFamily="34" charset="0"/>
                <a:cs typeface="Arial" panose="020B0604020202020204" pitchFamily="34" charset="0"/>
              </a:endParaRPr>
            </a:p>
          </p:txBody>
        </p:sp>
        <p:sp>
          <p:nvSpPr>
            <p:cNvPr id="13" name="文本框 12"/>
            <p:cNvSpPr txBox="1"/>
            <p:nvPr/>
          </p:nvSpPr>
          <p:spPr>
            <a:xfrm>
              <a:off x="8601" y="1968"/>
              <a:ext cx="5206" cy="580"/>
            </a:xfrm>
            <a:prstGeom prst="rect">
              <a:avLst/>
            </a:prstGeom>
            <a:noFill/>
          </p:spPr>
          <p:txBody>
            <a:bodyPr wrap="square" rtlCol="0">
              <a:spAutoFit/>
            </a:bodyPr>
            <a:p>
              <a:pPr defTabSz="914400">
                <a:tabLst>
                  <a:tab pos="1969770" algn="l"/>
                </a:tabLst>
              </a:pPr>
              <a:r>
                <a:rPr lang="en-US" altLang="en-US">
                  <a:solidFill>
                    <a:schemeClr val="tx1"/>
                  </a:solidFill>
                  <a:latin typeface="Arial" panose="020B0604020202020204" pitchFamily="34" charset="0"/>
                  <a:cs typeface="Arial" panose="020B0604020202020204" pitchFamily="34" charset="0"/>
                </a:rPr>
                <a:t>gender_deploy.prototxt</a:t>
              </a:r>
              <a:endParaRPr lang="en-US" altLang="en-US">
                <a:solidFill>
                  <a:schemeClr val="tx1"/>
                </a:solidFill>
                <a:latin typeface="Arial" panose="020B0604020202020204" pitchFamily="34" charset="0"/>
                <a:cs typeface="Arial" panose="020B0604020202020204" pitchFamily="34" charset="0"/>
              </a:endParaRPr>
            </a:p>
          </p:txBody>
        </p:sp>
      </p:grpSp>
      <p:grpSp>
        <p:nvGrpSpPr>
          <p:cNvPr id="14" name="组合 13"/>
          <p:cNvGrpSpPr/>
          <p:nvPr/>
        </p:nvGrpSpPr>
        <p:grpSpPr>
          <a:xfrm>
            <a:off x="5513705" y="1989455"/>
            <a:ext cx="3914140" cy="706755"/>
            <a:chOff x="7643" y="1702"/>
            <a:chExt cx="6164" cy="1113"/>
          </a:xfrm>
        </p:grpSpPr>
        <p:sp>
          <p:nvSpPr>
            <p:cNvPr id="15" name="文本框 14"/>
            <p:cNvSpPr txBox="1"/>
            <p:nvPr/>
          </p:nvSpPr>
          <p:spPr>
            <a:xfrm>
              <a:off x="7643" y="1702"/>
              <a:ext cx="732" cy="1113"/>
            </a:xfrm>
            <a:prstGeom prst="rect">
              <a:avLst/>
            </a:prstGeom>
            <a:noFill/>
          </p:spPr>
          <p:txBody>
            <a:bodyPr wrap="square" rtlCol="0">
              <a:spAutoFit/>
            </a:bodyPr>
            <a:p>
              <a:r>
                <a:rPr lang="en-US" altLang="zh-CN" sz="4000" i="1">
                  <a:solidFill>
                    <a:schemeClr val="bg1"/>
                  </a:solidFill>
                  <a:latin typeface="Arial" panose="020B0604020202020204" pitchFamily="34" charset="0"/>
                  <a:cs typeface="Arial" panose="020B0604020202020204" pitchFamily="34" charset="0"/>
                </a:rPr>
                <a:t>4</a:t>
              </a:r>
              <a:endParaRPr lang="en-US" altLang="zh-CN" sz="4000" i="1">
                <a:solidFill>
                  <a:schemeClr val="bg1"/>
                </a:solidFill>
                <a:latin typeface="Arial" panose="020B0604020202020204" pitchFamily="34" charset="0"/>
                <a:cs typeface="Arial" panose="020B0604020202020204" pitchFamily="34" charset="0"/>
              </a:endParaRPr>
            </a:p>
          </p:txBody>
        </p:sp>
        <p:sp>
          <p:nvSpPr>
            <p:cNvPr id="16" name="文本框 15"/>
            <p:cNvSpPr txBox="1"/>
            <p:nvPr/>
          </p:nvSpPr>
          <p:spPr>
            <a:xfrm>
              <a:off x="8601" y="1968"/>
              <a:ext cx="5206" cy="580"/>
            </a:xfrm>
            <a:prstGeom prst="rect">
              <a:avLst/>
            </a:prstGeom>
            <a:noFill/>
          </p:spPr>
          <p:txBody>
            <a:bodyPr wrap="square" rtlCol="0">
              <a:spAutoFit/>
            </a:bodyPr>
            <a:p>
              <a:pPr defTabSz="914400">
                <a:tabLst>
                  <a:tab pos="1969770" algn="l"/>
                </a:tabLst>
              </a:pPr>
              <a:r>
                <a:rPr lang="en-US" altLang="en-US">
                  <a:solidFill>
                    <a:schemeClr val="tx1"/>
                  </a:solidFill>
                  <a:latin typeface="Arial" panose="020B0604020202020204" pitchFamily="34" charset="0"/>
                  <a:cs typeface="Arial" panose="020B0604020202020204" pitchFamily="34" charset="0"/>
                </a:rPr>
                <a:t>gender_net.caffemodel</a:t>
              </a:r>
              <a:endParaRPr lang="en-US" altLang="en-US">
                <a:solidFill>
                  <a:schemeClr val="tx1"/>
                </a:solidFill>
                <a:latin typeface="Arial" panose="020B0604020202020204" pitchFamily="34" charset="0"/>
                <a:cs typeface="Arial" panose="020B0604020202020204" pitchFamily="34" charset="0"/>
              </a:endParaRPr>
            </a:p>
          </p:txBody>
        </p:sp>
      </p:grpSp>
      <p:sp>
        <p:nvSpPr>
          <p:cNvPr id="17" name="Text Box 16"/>
          <p:cNvSpPr txBox="1"/>
          <p:nvPr/>
        </p:nvSpPr>
        <p:spPr>
          <a:xfrm>
            <a:off x="6013450" y="171450"/>
            <a:ext cx="3074670" cy="405130"/>
          </a:xfrm>
          <a:prstGeom prst="rect">
            <a:avLst/>
          </a:prstGeom>
          <a:noFill/>
        </p:spPr>
        <p:txBody>
          <a:bodyPr wrap="square" rtlCol="0">
            <a:noAutofit/>
          </a:bodyPr>
          <a:p>
            <a:endParaRPr lang="en-US" sz="2400" b="1"/>
          </a:p>
        </p:txBody>
      </p:sp>
      <p:grpSp>
        <p:nvGrpSpPr>
          <p:cNvPr id="18" name="组合 4"/>
          <p:cNvGrpSpPr/>
          <p:nvPr/>
        </p:nvGrpSpPr>
        <p:grpSpPr>
          <a:xfrm>
            <a:off x="191135" y="3750945"/>
            <a:ext cx="3731260" cy="706755"/>
            <a:chOff x="7643" y="1702"/>
            <a:chExt cx="5876" cy="1113"/>
          </a:xfrm>
        </p:grpSpPr>
        <p:sp>
          <p:nvSpPr>
            <p:cNvPr id="19" name="文本框 8"/>
            <p:cNvSpPr txBox="1"/>
            <p:nvPr/>
          </p:nvSpPr>
          <p:spPr>
            <a:xfrm>
              <a:off x="7643" y="1702"/>
              <a:ext cx="732" cy="1113"/>
            </a:xfrm>
            <a:prstGeom prst="rect">
              <a:avLst/>
            </a:prstGeom>
            <a:noFill/>
          </p:spPr>
          <p:txBody>
            <a:bodyPr wrap="square" rtlCol="0">
              <a:spAutoFit/>
            </a:bodyPr>
            <a:p>
              <a:r>
                <a:rPr lang="en-US" altLang="zh-CN" sz="4000" i="1">
                  <a:solidFill>
                    <a:srgbClr val="FFC000"/>
                  </a:solidFill>
                  <a:latin typeface="Arial" panose="020B0604020202020204" pitchFamily="34" charset="0"/>
                  <a:cs typeface="Arial" panose="020B0604020202020204" pitchFamily="34" charset="0"/>
                </a:rPr>
                <a:t>5</a:t>
              </a:r>
              <a:endParaRPr lang="en-US" altLang="zh-CN" sz="4000" i="1">
                <a:solidFill>
                  <a:srgbClr val="FFC000"/>
                </a:solidFill>
                <a:latin typeface="Arial" panose="020B0604020202020204" pitchFamily="34" charset="0"/>
                <a:cs typeface="Arial" panose="020B0604020202020204" pitchFamily="34" charset="0"/>
              </a:endParaRPr>
            </a:p>
          </p:txBody>
        </p:sp>
        <p:sp>
          <p:nvSpPr>
            <p:cNvPr id="20" name="文本框 9"/>
            <p:cNvSpPr txBox="1"/>
            <p:nvPr/>
          </p:nvSpPr>
          <p:spPr>
            <a:xfrm>
              <a:off x="8506" y="1968"/>
              <a:ext cx="5013" cy="531"/>
            </a:xfrm>
            <a:prstGeom prst="rect">
              <a:avLst/>
            </a:prstGeom>
            <a:noFill/>
          </p:spPr>
          <p:txBody>
            <a:bodyPr wrap="square" rtlCol="0">
              <a:spAutoFit/>
            </a:bodyPr>
            <a:p>
              <a:pPr defTabSz="914400">
                <a:tabLst>
                  <a:tab pos="1969770" algn="l"/>
                </a:tabLst>
              </a:pPr>
              <a:r>
                <a:rPr lang="en-US" altLang="en-US" sz="1600">
                  <a:solidFill>
                    <a:schemeClr val="tx1"/>
                  </a:solidFill>
                  <a:latin typeface="Arial" panose="020B0604020202020204" pitchFamily="34" charset="0"/>
                  <a:cs typeface="Arial" panose="020B0604020202020204" pitchFamily="34" charset="0"/>
                </a:rPr>
                <a:t>age_gender_detection_liv</a:t>
              </a:r>
              <a:r>
                <a:rPr lang="en-US" altLang="en-US" sz="1600">
                  <a:solidFill>
                    <a:schemeClr val="bg1"/>
                  </a:solidFill>
                  <a:latin typeface="Arial" panose="020B0604020202020204" pitchFamily="34" charset="0"/>
                  <a:cs typeface="Arial" panose="020B0604020202020204" pitchFamily="34" charset="0"/>
                </a:rPr>
                <a:t>e.py</a:t>
              </a:r>
              <a:endParaRPr lang="en-US" altLang="en-US" sz="1600">
                <a:solidFill>
                  <a:schemeClr val="bg1"/>
                </a:solidFill>
                <a:latin typeface="Arial" panose="020B0604020202020204" pitchFamily="34" charset="0"/>
                <a:cs typeface="Arial" panose="020B0604020202020204" pitchFamily="34" charset="0"/>
              </a:endParaRPr>
            </a:p>
          </p:txBody>
        </p:sp>
      </p:grpSp>
      <p:grpSp>
        <p:nvGrpSpPr>
          <p:cNvPr id="21" name="组合 13"/>
          <p:cNvGrpSpPr/>
          <p:nvPr/>
        </p:nvGrpSpPr>
        <p:grpSpPr>
          <a:xfrm>
            <a:off x="5513070" y="3304540"/>
            <a:ext cx="3949700" cy="752475"/>
            <a:chOff x="7587" y="1702"/>
            <a:chExt cx="6220" cy="1185"/>
          </a:xfrm>
        </p:grpSpPr>
        <p:sp>
          <p:nvSpPr>
            <p:cNvPr id="22" name="文本框 14"/>
            <p:cNvSpPr txBox="1"/>
            <p:nvPr/>
          </p:nvSpPr>
          <p:spPr>
            <a:xfrm>
              <a:off x="7587" y="1702"/>
              <a:ext cx="788" cy="1113"/>
            </a:xfrm>
            <a:prstGeom prst="rect">
              <a:avLst/>
            </a:prstGeom>
            <a:noFill/>
          </p:spPr>
          <p:txBody>
            <a:bodyPr wrap="square" rtlCol="0">
              <a:spAutoFit/>
            </a:bodyPr>
            <a:p>
              <a:r>
                <a:rPr lang="en-US" altLang="zh-CN" sz="4000" i="1">
                  <a:solidFill>
                    <a:schemeClr val="bg1"/>
                  </a:solidFill>
                  <a:latin typeface="Arial" panose="020B0604020202020204" pitchFamily="34" charset="0"/>
                  <a:cs typeface="Arial" panose="020B0604020202020204" pitchFamily="34" charset="0"/>
                </a:rPr>
                <a:t>6</a:t>
              </a:r>
              <a:endParaRPr lang="en-US" altLang="zh-CN" sz="4000" i="1">
                <a:solidFill>
                  <a:schemeClr val="bg1"/>
                </a:solidFill>
                <a:latin typeface="Arial" panose="020B0604020202020204" pitchFamily="34" charset="0"/>
                <a:cs typeface="Arial" panose="020B0604020202020204" pitchFamily="34" charset="0"/>
              </a:endParaRPr>
            </a:p>
          </p:txBody>
        </p:sp>
        <p:sp>
          <p:nvSpPr>
            <p:cNvPr id="23" name="文本框 15"/>
            <p:cNvSpPr txBox="1"/>
            <p:nvPr/>
          </p:nvSpPr>
          <p:spPr>
            <a:xfrm>
              <a:off x="8601" y="1855"/>
              <a:ext cx="5206" cy="1032"/>
            </a:xfrm>
            <a:prstGeom prst="rect">
              <a:avLst/>
            </a:prstGeom>
            <a:noFill/>
          </p:spPr>
          <p:txBody>
            <a:bodyPr wrap="square" rtlCol="0">
              <a:noAutofit/>
            </a:bodyPr>
            <a:p>
              <a:pPr defTabSz="914400">
                <a:tabLst>
                  <a:tab pos="1969770" algn="l"/>
                </a:tabLst>
              </a:pPr>
              <a:r>
                <a:rPr lang="en-US" altLang="en-US" sz="1600">
                  <a:solidFill>
                    <a:schemeClr val="tx1"/>
                  </a:solidFill>
                  <a:latin typeface="Arial" panose="020B0604020202020204" pitchFamily="34" charset="0"/>
                  <a:cs typeface="Arial" panose="020B0604020202020204" pitchFamily="34" charset="0"/>
                </a:rPr>
                <a:t>opencv_face_detector.pbtxt &amp;</a:t>
              </a:r>
              <a:endParaRPr lang="en-US" altLang="en-US" sz="1600">
                <a:solidFill>
                  <a:schemeClr val="tx1"/>
                </a:solidFill>
                <a:latin typeface="Arial" panose="020B0604020202020204" pitchFamily="34" charset="0"/>
                <a:cs typeface="Arial" panose="020B0604020202020204" pitchFamily="34" charset="0"/>
              </a:endParaRPr>
            </a:p>
            <a:p>
              <a:pPr defTabSz="914400">
                <a:tabLst>
                  <a:tab pos="1969770" algn="l"/>
                </a:tabLst>
              </a:pPr>
              <a:r>
                <a:rPr lang="en-US" altLang="en-US" sz="1600">
                  <a:solidFill>
                    <a:schemeClr val="tx1"/>
                  </a:solidFill>
                  <a:latin typeface="Arial" panose="020B0604020202020204" pitchFamily="34" charset="0"/>
                  <a:cs typeface="Arial" panose="020B0604020202020204" pitchFamily="34" charset="0"/>
                </a:rPr>
                <a:t>opencv_face_detector_uint8.pb</a:t>
              </a:r>
              <a:endParaRPr lang="en-US" altLang="en-US" sz="1600">
                <a:solidFill>
                  <a:schemeClr val="tx1"/>
                </a:solidFill>
                <a:latin typeface="Arial" panose="020B0604020202020204" pitchFamily="34" charset="0"/>
                <a:cs typeface="Arial" panose="020B0604020202020204" pitchFamily="34" charset="0"/>
              </a:endParaRPr>
            </a:p>
          </p:txBody>
        </p:sp>
      </p:grpSp>
      <p:sp>
        <p:nvSpPr>
          <p:cNvPr id="24" name="Text Box 23"/>
          <p:cNvSpPr txBox="1"/>
          <p:nvPr/>
        </p:nvSpPr>
        <p:spPr>
          <a:xfrm>
            <a:off x="739140" y="4257040"/>
            <a:ext cx="2517140" cy="801370"/>
          </a:xfrm>
          <a:prstGeom prst="rect">
            <a:avLst/>
          </a:prstGeom>
          <a:noFill/>
        </p:spPr>
        <p:txBody>
          <a:bodyPr wrap="square" rtlCol="0">
            <a:noAutofit/>
          </a:bodyPr>
          <a:p>
            <a:r>
              <a:rPr lang="en-US" altLang="en-US" sz="1200"/>
              <a:t>Python script for running the age and gender detection system in real-time using video input or webcam feed.</a:t>
            </a:r>
            <a:endParaRPr lang="en-US" altLang="en-US" sz="1200"/>
          </a:p>
        </p:txBody>
      </p:sp>
      <p:sp>
        <p:nvSpPr>
          <p:cNvPr id="25" name="Text Box 24"/>
          <p:cNvSpPr txBox="1"/>
          <p:nvPr/>
        </p:nvSpPr>
        <p:spPr>
          <a:xfrm>
            <a:off x="739140" y="1773555"/>
            <a:ext cx="2392045" cy="511810"/>
          </a:xfrm>
          <a:prstGeom prst="rect">
            <a:avLst/>
          </a:prstGeom>
          <a:noFill/>
        </p:spPr>
        <p:txBody>
          <a:bodyPr wrap="square" rtlCol="0">
            <a:noAutofit/>
          </a:bodyPr>
          <a:p>
            <a:r>
              <a:rPr lang="en-US" altLang="en-US" sz="1200"/>
              <a:t>Defines the structure of the age detection neural network.</a:t>
            </a:r>
            <a:endParaRPr lang="en-US" altLang="en-US" sz="1200"/>
          </a:p>
        </p:txBody>
      </p:sp>
      <p:sp>
        <p:nvSpPr>
          <p:cNvPr id="26" name="Text Box 25"/>
          <p:cNvSpPr txBox="1"/>
          <p:nvPr/>
        </p:nvSpPr>
        <p:spPr>
          <a:xfrm>
            <a:off x="6141085" y="1353185"/>
            <a:ext cx="3048000" cy="596900"/>
          </a:xfrm>
          <a:prstGeom prst="rect">
            <a:avLst/>
          </a:prstGeom>
          <a:noFill/>
        </p:spPr>
        <p:txBody>
          <a:bodyPr wrap="square" rtlCol="0">
            <a:noAutofit/>
          </a:bodyPr>
          <a:p>
            <a:r>
              <a:rPr lang="en-US" altLang="en-US" sz="1200"/>
              <a:t>Defines the structure of the gender detection neural network.</a:t>
            </a:r>
            <a:endParaRPr lang="en-US" altLang="en-US" sz="1200"/>
          </a:p>
        </p:txBody>
      </p:sp>
      <p:sp>
        <p:nvSpPr>
          <p:cNvPr id="27" name="Text Box 26"/>
          <p:cNvSpPr txBox="1"/>
          <p:nvPr/>
        </p:nvSpPr>
        <p:spPr>
          <a:xfrm>
            <a:off x="715645" y="3143250"/>
            <a:ext cx="2416175" cy="460375"/>
          </a:xfrm>
          <a:prstGeom prst="rect">
            <a:avLst/>
          </a:prstGeom>
          <a:noFill/>
        </p:spPr>
        <p:txBody>
          <a:bodyPr wrap="square" rtlCol="0">
            <a:spAutoFit/>
          </a:bodyPr>
          <a:p>
            <a:r>
              <a:rPr lang="en-US" altLang="en-US" sz="1200"/>
              <a:t>Pre-trained model weights for predicting age ranges.</a:t>
            </a:r>
            <a:endParaRPr lang="en-US" altLang="en-US" sz="1200"/>
          </a:p>
        </p:txBody>
      </p:sp>
      <p:sp>
        <p:nvSpPr>
          <p:cNvPr id="29" name="Text Box 28"/>
          <p:cNvSpPr txBox="1"/>
          <p:nvPr/>
        </p:nvSpPr>
        <p:spPr>
          <a:xfrm>
            <a:off x="6122035" y="2641600"/>
            <a:ext cx="2748280" cy="460375"/>
          </a:xfrm>
          <a:prstGeom prst="rect">
            <a:avLst/>
          </a:prstGeom>
          <a:noFill/>
        </p:spPr>
        <p:txBody>
          <a:bodyPr wrap="square" rtlCol="0">
            <a:spAutoFit/>
          </a:bodyPr>
          <a:p>
            <a:r>
              <a:rPr lang="en-US" altLang="en-US" sz="1200"/>
              <a:t>Pre-trained model weights for predicting gender.</a:t>
            </a:r>
            <a:endParaRPr lang="en-US" altLang="en-US" sz="1200"/>
          </a:p>
        </p:txBody>
      </p:sp>
      <p:sp>
        <p:nvSpPr>
          <p:cNvPr id="30" name="Text Box 29"/>
          <p:cNvSpPr txBox="1"/>
          <p:nvPr/>
        </p:nvSpPr>
        <p:spPr>
          <a:xfrm>
            <a:off x="6149340" y="4187190"/>
            <a:ext cx="3048000" cy="645160"/>
          </a:xfrm>
          <a:prstGeom prst="rect">
            <a:avLst/>
          </a:prstGeom>
          <a:noFill/>
        </p:spPr>
        <p:txBody>
          <a:bodyPr wrap="square" rtlCol="0">
            <a:spAutoFit/>
          </a:bodyPr>
          <a:p>
            <a:r>
              <a:rPr lang="en-US" altLang="en-US" sz="1200"/>
              <a:t>Configuration file for the OpenCV face detection model and Pre-trained weights for the face detection model respectively</a:t>
            </a:r>
            <a:endParaRPr lang="en-US" altLang="en-US" sz="1200"/>
          </a:p>
        </p:txBody>
      </p:sp>
      <p:sp>
        <p:nvSpPr>
          <p:cNvPr id="31" name="Text Box 30"/>
          <p:cNvSpPr txBox="1"/>
          <p:nvPr/>
        </p:nvSpPr>
        <p:spPr>
          <a:xfrm>
            <a:off x="1017270" y="193675"/>
            <a:ext cx="7457440" cy="675005"/>
          </a:xfrm>
          <a:prstGeom prst="rect">
            <a:avLst/>
          </a:prstGeom>
          <a:noFill/>
        </p:spPr>
        <p:txBody>
          <a:bodyPr wrap="square" rtlCol="0">
            <a:noAutofit/>
          </a:bodyPr>
          <a:p>
            <a:r>
              <a:rPr lang="en-US" sz="3100" b="1"/>
              <a:t>KEY FILES</a:t>
            </a:r>
            <a:r>
              <a:rPr lang="en-US" sz="3100" b="1">
                <a:solidFill>
                  <a:schemeClr val="bg1"/>
                </a:solidFill>
              </a:rPr>
              <a:t> AND THEIR FU</a:t>
            </a:r>
            <a:r>
              <a:rPr lang="en-US" sz="3100" b="1"/>
              <a:t>NCTIONS</a:t>
            </a:r>
            <a:endParaRPr lang="en-US" sz="3100" b="1"/>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6" name="矩形 5"/>
          <p:cNvSpPr/>
          <p:nvPr/>
        </p:nvSpPr>
        <p:spPr>
          <a:xfrm>
            <a:off x="635" y="-5715"/>
            <a:ext cx="9138285" cy="5149215"/>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1683385" y="168275"/>
            <a:ext cx="5772785" cy="718820"/>
          </a:xfrm>
          <a:prstGeom prst="rect">
            <a:avLst/>
          </a:prstGeom>
          <a:noFill/>
        </p:spPr>
        <p:txBody>
          <a:bodyPr wrap="square" rtlCol="0">
            <a:spAutoFit/>
          </a:bodyPr>
          <a:p>
            <a:pPr algn="ctr">
              <a:lnSpc>
                <a:spcPct val="170000"/>
              </a:lnSpc>
            </a:pPr>
            <a:r>
              <a:rPr lang="en-US" altLang="en-US" sz="2400" b="1">
                <a:solidFill>
                  <a:schemeClr val="bg1"/>
                </a:solidFill>
                <a:latin typeface="Arial" panose="020B0604020202020204" pitchFamily="34" charset="0"/>
                <a:cs typeface="Arial" panose="020B0604020202020204" pitchFamily="34" charset="0"/>
              </a:rPr>
              <a:t>Project Working Model</a:t>
            </a:r>
            <a:endParaRPr lang="en-US" altLang="en-US" sz="2400" b="1">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838835" y="1122045"/>
            <a:ext cx="7461885" cy="3815080"/>
          </a:xfrm>
          <a:prstGeom prst="rect">
            <a:avLst/>
          </a:prstGeom>
          <a:effectLst>
            <a:softEdge rad="50800"/>
          </a:effectLst>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3.xml><?xml version="1.0" encoding="utf-8"?>
<p:tagLst xmlns:p="http://schemas.openxmlformats.org/presentationml/2006/main">
  <p:tag name="KSO_WM_BEAUTIFY_FLAG" val="#wm#"/>
  <p:tag name="KSO_WM_TEMPLATE_CATEGORY" val="custom"/>
  <p:tag name="KSO_WM_TEMPLATE_INDEX" val="20187308"/>
</p:tagLst>
</file>

<file path=ppt/tags/tag64.xml><?xml version="1.0" encoding="utf-8"?>
<p:tagLst xmlns:p="http://schemas.openxmlformats.org/presentationml/2006/main">
  <p:tag name="KSO_WM_BEAUTIFY_FLAG" val="#wm#"/>
  <p:tag name="KSO_WM_TEMPLATE_CATEGORY" val="custom"/>
  <p:tag name="KSO_WM_TEMPLATE_INDEX" val="20187308"/>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7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5786</Words>
  <Application>WPS Presentation</Application>
  <PresentationFormat>宽屏</PresentationFormat>
  <Paragraphs>141</Paragraphs>
  <Slides>15</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Arial</vt:lpstr>
      <vt:lpstr>SimSun</vt:lpstr>
      <vt:lpstr>Wingdings</vt:lpstr>
      <vt:lpstr>Microsoft YaHei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820 Harshit Nayan</cp:lastModifiedBy>
  <cp:revision>32</cp:revision>
  <dcterms:created xsi:type="dcterms:W3CDTF">2019-06-19T02:08:00Z</dcterms:created>
  <dcterms:modified xsi:type="dcterms:W3CDTF">2024-11-22T11:55:28Z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1033-12.2.0.18911</vt:lpwstr>
  </property>
  <property fmtid="{D5CDD505-2E9C-101B-9397-08002B2CF9AE}" pid="3" name="ICV">
    <vt:lpwstr>BC154EFFE2FF4830B320D027A649DCC2_11</vt:lpwstr>
  </property>
</Properties>
</file>