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80" r:id="rId2"/>
    <p:sldId id="256" r:id="rId3"/>
    <p:sldId id="257" r:id="rId4"/>
    <p:sldId id="258" r:id="rId5"/>
    <p:sldId id="260" r:id="rId6"/>
    <p:sldId id="262" r:id="rId7"/>
    <p:sldId id="265" r:id="rId8"/>
    <p:sldId id="259" r:id="rId9"/>
    <p:sldId id="268" r:id="rId10"/>
    <p:sldId id="261" r:id="rId11"/>
    <p:sldId id="272" r:id="rId12"/>
    <p:sldId id="275" r:id="rId13"/>
    <p:sldId id="274" r:id="rId14"/>
    <p:sldId id="276" r:id="rId15"/>
    <p:sldId id="277" r:id="rId16"/>
    <p:sldId id="278" r:id="rId17"/>
    <p:sldId id="279"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B2911C-FACB-42EA-8AC8-C3F5C06F33E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EC739AE-6E26-4317-806E-96673CDFC19D}">
      <dgm:prSet/>
      <dgm:spPr/>
      <dgm:t>
        <a:bodyPr/>
        <a:lstStyle/>
        <a:p>
          <a:r>
            <a:rPr lang="en-GB" b="1" u="sng"/>
            <a:t>Speed Estimation</a:t>
          </a:r>
          <a:endParaRPr lang="en-US"/>
        </a:p>
      </dgm:t>
    </dgm:pt>
    <dgm:pt modelId="{658FDF00-EA3E-44B0-81F3-AE335032C37B}" type="parTrans" cxnId="{4E69AC56-1E7B-4E6A-8BCA-0E4BAC23B92A}">
      <dgm:prSet/>
      <dgm:spPr/>
      <dgm:t>
        <a:bodyPr/>
        <a:lstStyle/>
        <a:p>
          <a:endParaRPr lang="en-US"/>
        </a:p>
      </dgm:t>
    </dgm:pt>
    <dgm:pt modelId="{3F77CD9C-215F-4C0C-9195-21C18CD0E312}" type="sibTrans" cxnId="{4E69AC56-1E7B-4E6A-8BCA-0E4BAC23B92A}">
      <dgm:prSet/>
      <dgm:spPr/>
      <dgm:t>
        <a:bodyPr/>
        <a:lstStyle/>
        <a:p>
          <a:endParaRPr lang="en-US"/>
        </a:p>
      </dgm:t>
    </dgm:pt>
    <dgm:pt modelId="{CE742A80-9ACB-4219-B4A0-1436B7F58A36}">
      <dgm:prSet/>
      <dgm:spPr/>
      <dgm:t>
        <a:bodyPr/>
        <a:lstStyle/>
        <a:p>
          <a:r>
            <a:rPr lang="en-GB"/>
            <a:t>This would be done by using time taken to cover a segment of road taking into consideration the accuracy (which is mostly determined by frame-rate).</a:t>
          </a:r>
          <a:endParaRPr lang="en-US"/>
        </a:p>
      </dgm:t>
    </dgm:pt>
    <dgm:pt modelId="{9645B4DF-8202-4BED-9EE2-F5B47DE0752F}" type="parTrans" cxnId="{4C48FFA4-9826-45E5-96AB-D00C772AAEAB}">
      <dgm:prSet/>
      <dgm:spPr/>
      <dgm:t>
        <a:bodyPr/>
        <a:lstStyle/>
        <a:p>
          <a:endParaRPr lang="en-US"/>
        </a:p>
      </dgm:t>
    </dgm:pt>
    <dgm:pt modelId="{8365338A-0F16-4339-82D8-9B6549554EA3}" type="sibTrans" cxnId="{4C48FFA4-9826-45E5-96AB-D00C772AAEAB}">
      <dgm:prSet/>
      <dgm:spPr/>
      <dgm:t>
        <a:bodyPr/>
        <a:lstStyle/>
        <a:p>
          <a:endParaRPr lang="en-US"/>
        </a:p>
      </dgm:t>
    </dgm:pt>
    <dgm:pt modelId="{44657F45-E40A-4305-BA8D-220432AA125B}">
      <dgm:prSet/>
      <dgm:spPr/>
      <dgm:t>
        <a:bodyPr/>
        <a:lstStyle/>
        <a:p>
          <a:r>
            <a:rPr lang="en-GB"/>
            <a:t>The road shall be divided to multiple segments to estimate speed. </a:t>
          </a:r>
          <a:endParaRPr lang="en-US"/>
        </a:p>
      </dgm:t>
    </dgm:pt>
    <dgm:pt modelId="{DF3A9E25-F54C-43B9-9069-585773C7EB21}" type="parTrans" cxnId="{B33F2AB8-6446-48F5-B6EF-AF68A1EDF948}">
      <dgm:prSet/>
      <dgm:spPr/>
      <dgm:t>
        <a:bodyPr/>
        <a:lstStyle/>
        <a:p>
          <a:endParaRPr lang="en-US"/>
        </a:p>
      </dgm:t>
    </dgm:pt>
    <dgm:pt modelId="{02C48E6C-C4BA-434E-9AA7-4CA5A5A3560C}" type="sibTrans" cxnId="{B33F2AB8-6446-48F5-B6EF-AF68A1EDF948}">
      <dgm:prSet/>
      <dgm:spPr/>
      <dgm:t>
        <a:bodyPr/>
        <a:lstStyle/>
        <a:p>
          <a:endParaRPr lang="en-US"/>
        </a:p>
      </dgm:t>
    </dgm:pt>
    <dgm:pt modelId="{008DA075-C676-4459-97F7-0C97F7626D19}">
      <dgm:prSet/>
      <dgm:spPr/>
      <dgm:t>
        <a:bodyPr/>
        <a:lstStyle/>
        <a:p>
          <a:r>
            <a:rPr lang="en-US" b="1" u="sng"/>
            <a:t>Save Vehicle Image</a:t>
          </a:r>
          <a:endParaRPr lang="en-US"/>
        </a:p>
      </dgm:t>
    </dgm:pt>
    <dgm:pt modelId="{5955E2A6-DE4D-4C27-B310-0372B5BC1952}" type="parTrans" cxnId="{75006065-FCBE-4729-B7B5-2EFA6655B1E4}">
      <dgm:prSet/>
      <dgm:spPr/>
      <dgm:t>
        <a:bodyPr/>
        <a:lstStyle/>
        <a:p>
          <a:endParaRPr lang="en-US"/>
        </a:p>
      </dgm:t>
    </dgm:pt>
    <dgm:pt modelId="{481CDD4B-9BC7-4F97-977E-795CDDE8CD95}" type="sibTrans" cxnId="{75006065-FCBE-4729-B7B5-2EFA6655B1E4}">
      <dgm:prSet/>
      <dgm:spPr/>
      <dgm:t>
        <a:bodyPr/>
        <a:lstStyle/>
        <a:p>
          <a:endParaRPr lang="en-US"/>
        </a:p>
      </dgm:t>
    </dgm:pt>
    <dgm:pt modelId="{3D857C39-37DD-455A-A936-FFE6FAE69551}">
      <dgm:prSet/>
      <dgm:spPr/>
      <dgm:t>
        <a:bodyPr/>
        <a:lstStyle/>
        <a:p>
          <a:r>
            <a:rPr lang="en-GB"/>
            <a:t>This can be done after saving still images of the violators. Each vehicle is given a specific ID. The ID and speed details are saved to a text file</a:t>
          </a:r>
          <a:endParaRPr lang="en-US"/>
        </a:p>
      </dgm:t>
    </dgm:pt>
    <dgm:pt modelId="{058AD465-D0E3-4427-93FE-81C0B979CA4F}" type="parTrans" cxnId="{4F0A3D77-4E4D-41A9-99F2-A35A1D03B0D2}">
      <dgm:prSet/>
      <dgm:spPr/>
      <dgm:t>
        <a:bodyPr/>
        <a:lstStyle/>
        <a:p>
          <a:endParaRPr lang="en-US"/>
        </a:p>
      </dgm:t>
    </dgm:pt>
    <dgm:pt modelId="{A20CCAF2-398E-4F26-89C5-6D3EC5BC7C5C}" type="sibTrans" cxnId="{4F0A3D77-4E4D-41A9-99F2-A35A1D03B0D2}">
      <dgm:prSet/>
      <dgm:spPr/>
      <dgm:t>
        <a:bodyPr/>
        <a:lstStyle/>
        <a:p>
          <a:endParaRPr lang="en-US"/>
        </a:p>
      </dgm:t>
    </dgm:pt>
    <dgm:pt modelId="{F6CC0208-2501-4E42-AB9A-6CA1B0FD7984}">
      <dgm:prSet/>
      <dgm:spPr/>
      <dgm:t>
        <a:bodyPr/>
        <a:lstStyle/>
        <a:p>
          <a:r>
            <a:rPr lang="en-GB"/>
            <a:t>A good quality video is required to capture the number-plate of vehicles</a:t>
          </a:r>
          <a:endParaRPr lang="en-US"/>
        </a:p>
      </dgm:t>
    </dgm:pt>
    <dgm:pt modelId="{93D50E2A-DD5C-480A-BD10-4B805F589A1C}" type="parTrans" cxnId="{B654B9D8-E88A-4873-BD35-26954FFFBAD2}">
      <dgm:prSet/>
      <dgm:spPr/>
      <dgm:t>
        <a:bodyPr/>
        <a:lstStyle/>
        <a:p>
          <a:endParaRPr lang="en-US"/>
        </a:p>
      </dgm:t>
    </dgm:pt>
    <dgm:pt modelId="{5C0D749C-41F9-48D0-A9C0-F63409AF58F2}" type="sibTrans" cxnId="{B654B9D8-E88A-4873-BD35-26954FFFBAD2}">
      <dgm:prSet/>
      <dgm:spPr/>
      <dgm:t>
        <a:bodyPr/>
        <a:lstStyle/>
        <a:p>
          <a:endParaRPr lang="en-US"/>
        </a:p>
      </dgm:t>
    </dgm:pt>
    <dgm:pt modelId="{D49687A0-E9B9-4317-B9D9-5B24CB1D6BAD}" type="pres">
      <dgm:prSet presAssocID="{35B2911C-FACB-42EA-8AC8-C3F5C06F33E8}" presName="root" presStyleCnt="0">
        <dgm:presLayoutVars>
          <dgm:dir/>
          <dgm:resizeHandles val="exact"/>
        </dgm:presLayoutVars>
      </dgm:prSet>
      <dgm:spPr/>
    </dgm:pt>
    <dgm:pt modelId="{3FA87EEF-4378-4DCF-8772-DC386F38B6A2}" type="pres">
      <dgm:prSet presAssocID="{1EC739AE-6E26-4317-806E-96673CDFC19D}" presName="compNode" presStyleCnt="0"/>
      <dgm:spPr/>
    </dgm:pt>
    <dgm:pt modelId="{0960DF16-8E38-42A1-9E75-EDEE78E06D1E}" type="pres">
      <dgm:prSet presAssocID="{1EC739AE-6E26-4317-806E-96673CDFC19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uge"/>
        </a:ext>
      </dgm:extLst>
    </dgm:pt>
    <dgm:pt modelId="{97DDCCE6-840D-4659-8E92-9DA6C30C801A}" type="pres">
      <dgm:prSet presAssocID="{1EC739AE-6E26-4317-806E-96673CDFC19D}" presName="spaceRect" presStyleCnt="0"/>
      <dgm:spPr/>
    </dgm:pt>
    <dgm:pt modelId="{F608EA9E-EE8C-4C40-8A5E-39EFD0FE28C6}" type="pres">
      <dgm:prSet presAssocID="{1EC739AE-6E26-4317-806E-96673CDFC19D}" presName="textRect" presStyleLbl="revTx" presStyleIdx="0" presStyleCnt="6">
        <dgm:presLayoutVars>
          <dgm:chMax val="1"/>
          <dgm:chPref val="1"/>
        </dgm:presLayoutVars>
      </dgm:prSet>
      <dgm:spPr/>
    </dgm:pt>
    <dgm:pt modelId="{A97FC1F3-51C5-4902-BB21-62D36C458CB0}" type="pres">
      <dgm:prSet presAssocID="{3F77CD9C-215F-4C0C-9195-21C18CD0E312}" presName="sibTrans" presStyleCnt="0"/>
      <dgm:spPr/>
    </dgm:pt>
    <dgm:pt modelId="{D3E98BC3-EAC0-4A69-BA0F-5F9765EF92EE}" type="pres">
      <dgm:prSet presAssocID="{CE742A80-9ACB-4219-B4A0-1436B7F58A36}" presName="compNode" presStyleCnt="0"/>
      <dgm:spPr/>
    </dgm:pt>
    <dgm:pt modelId="{0818EAED-6AC5-4E1B-94D6-EAC4240A2DAF}" type="pres">
      <dgm:prSet presAssocID="{CE742A80-9ACB-4219-B4A0-1436B7F58A3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A36ED08A-254D-4A81-AA3D-291C89835537}" type="pres">
      <dgm:prSet presAssocID="{CE742A80-9ACB-4219-B4A0-1436B7F58A36}" presName="spaceRect" presStyleCnt="0"/>
      <dgm:spPr/>
    </dgm:pt>
    <dgm:pt modelId="{688C6DC1-EC29-4BE7-B2DF-3AD49DCA28D7}" type="pres">
      <dgm:prSet presAssocID="{CE742A80-9ACB-4219-B4A0-1436B7F58A36}" presName="textRect" presStyleLbl="revTx" presStyleIdx="1" presStyleCnt="6">
        <dgm:presLayoutVars>
          <dgm:chMax val="1"/>
          <dgm:chPref val="1"/>
        </dgm:presLayoutVars>
      </dgm:prSet>
      <dgm:spPr/>
    </dgm:pt>
    <dgm:pt modelId="{618D78C1-EF31-4742-942A-E424F779ED5D}" type="pres">
      <dgm:prSet presAssocID="{8365338A-0F16-4339-82D8-9B6549554EA3}" presName="sibTrans" presStyleCnt="0"/>
      <dgm:spPr/>
    </dgm:pt>
    <dgm:pt modelId="{BD86242B-5D29-4708-866D-AE96D40F7193}" type="pres">
      <dgm:prSet presAssocID="{44657F45-E40A-4305-BA8D-220432AA125B}" presName="compNode" presStyleCnt="0"/>
      <dgm:spPr/>
    </dgm:pt>
    <dgm:pt modelId="{00FF301B-0F33-4413-ACCC-7CB7BA8230A4}" type="pres">
      <dgm:prSet presAssocID="{44657F45-E40A-4305-BA8D-220432AA125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vron Arrows"/>
        </a:ext>
      </dgm:extLst>
    </dgm:pt>
    <dgm:pt modelId="{DE8BFCEF-271C-4926-87A3-B2225DBF0E57}" type="pres">
      <dgm:prSet presAssocID="{44657F45-E40A-4305-BA8D-220432AA125B}" presName="spaceRect" presStyleCnt="0"/>
      <dgm:spPr/>
    </dgm:pt>
    <dgm:pt modelId="{CE021FD1-9426-467D-90A2-30777E632B20}" type="pres">
      <dgm:prSet presAssocID="{44657F45-E40A-4305-BA8D-220432AA125B}" presName="textRect" presStyleLbl="revTx" presStyleIdx="2" presStyleCnt="6">
        <dgm:presLayoutVars>
          <dgm:chMax val="1"/>
          <dgm:chPref val="1"/>
        </dgm:presLayoutVars>
      </dgm:prSet>
      <dgm:spPr/>
    </dgm:pt>
    <dgm:pt modelId="{712066C4-5211-412C-A8B2-0B4C8BFDFEA6}" type="pres">
      <dgm:prSet presAssocID="{02C48E6C-C4BA-434E-9AA7-4CA5A5A3560C}" presName="sibTrans" presStyleCnt="0"/>
      <dgm:spPr/>
    </dgm:pt>
    <dgm:pt modelId="{E83ED4AA-53E7-4AC4-B52B-45965723BEEE}" type="pres">
      <dgm:prSet presAssocID="{008DA075-C676-4459-97F7-0C97F7626D19}" presName="compNode" presStyleCnt="0"/>
      <dgm:spPr/>
    </dgm:pt>
    <dgm:pt modelId="{144F3B85-8C30-4631-BF82-CF7D03313E3D}" type="pres">
      <dgm:prSet presAssocID="{008DA075-C676-4459-97F7-0C97F7626D1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r"/>
        </a:ext>
      </dgm:extLst>
    </dgm:pt>
    <dgm:pt modelId="{5A377EEB-AD56-4572-8208-2E34748F1E84}" type="pres">
      <dgm:prSet presAssocID="{008DA075-C676-4459-97F7-0C97F7626D19}" presName="spaceRect" presStyleCnt="0"/>
      <dgm:spPr/>
    </dgm:pt>
    <dgm:pt modelId="{CDAB6796-9B90-4BE3-A425-C31DC3308FDF}" type="pres">
      <dgm:prSet presAssocID="{008DA075-C676-4459-97F7-0C97F7626D19}" presName="textRect" presStyleLbl="revTx" presStyleIdx="3" presStyleCnt="6">
        <dgm:presLayoutVars>
          <dgm:chMax val="1"/>
          <dgm:chPref val="1"/>
        </dgm:presLayoutVars>
      </dgm:prSet>
      <dgm:spPr/>
    </dgm:pt>
    <dgm:pt modelId="{141A548D-EDDD-41A4-A6C8-D3D388BC454E}" type="pres">
      <dgm:prSet presAssocID="{481CDD4B-9BC7-4F97-977E-795CDDE8CD95}" presName="sibTrans" presStyleCnt="0"/>
      <dgm:spPr/>
    </dgm:pt>
    <dgm:pt modelId="{9EF01646-4F04-4195-BDA2-3C1537761B6C}" type="pres">
      <dgm:prSet presAssocID="{3D857C39-37DD-455A-A936-FFE6FAE69551}" presName="compNode" presStyleCnt="0"/>
      <dgm:spPr/>
    </dgm:pt>
    <dgm:pt modelId="{913A9AC5-99FE-4DC3-BE69-2BF958F9CAED}" type="pres">
      <dgm:prSet presAssocID="{3D857C39-37DD-455A-A936-FFE6FAE6955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Xylophone"/>
        </a:ext>
      </dgm:extLst>
    </dgm:pt>
    <dgm:pt modelId="{0D43DF18-F573-4ACD-B920-DA1AB80A24D6}" type="pres">
      <dgm:prSet presAssocID="{3D857C39-37DD-455A-A936-FFE6FAE69551}" presName="spaceRect" presStyleCnt="0"/>
      <dgm:spPr/>
    </dgm:pt>
    <dgm:pt modelId="{CE0F49B6-CC4F-4027-A01C-7B7CC42C2B32}" type="pres">
      <dgm:prSet presAssocID="{3D857C39-37DD-455A-A936-FFE6FAE69551}" presName="textRect" presStyleLbl="revTx" presStyleIdx="4" presStyleCnt="6">
        <dgm:presLayoutVars>
          <dgm:chMax val="1"/>
          <dgm:chPref val="1"/>
        </dgm:presLayoutVars>
      </dgm:prSet>
      <dgm:spPr/>
    </dgm:pt>
    <dgm:pt modelId="{289925A7-4BB5-4832-834B-B991857299F2}" type="pres">
      <dgm:prSet presAssocID="{A20CCAF2-398E-4F26-89C5-6D3EC5BC7C5C}" presName="sibTrans" presStyleCnt="0"/>
      <dgm:spPr/>
    </dgm:pt>
    <dgm:pt modelId="{E918A004-5323-46CD-8532-2233085B8FAE}" type="pres">
      <dgm:prSet presAssocID="{F6CC0208-2501-4E42-AB9A-6CA1B0FD7984}" presName="compNode" presStyleCnt="0"/>
      <dgm:spPr/>
    </dgm:pt>
    <dgm:pt modelId="{D3BBF649-6AFD-403D-B966-4367D18B6B7D}" type="pres">
      <dgm:prSet presAssocID="{F6CC0208-2501-4E42-AB9A-6CA1B0FD798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axi"/>
        </a:ext>
      </dgm:extLst>
    </dgm:pt>
    <dgm:pt modelId="{CB0EAAD3-9288-4E2E-9AB3-F82BC52203DE}" type="pres">
      <dgm:prSet presAssocID="{F6CC0208-2501-4E42-AB9A-6CA1B0FD7984}" presName="spaceRect" presStyleCnt="0"/>
      <dgm:spPr/>
    </dgm:pt>
    <dgm:pt modelId="{91F0A54E-815A-452B-AFCD-A1796E1434D5}" type="pres">
      <dgm:prSet presAssocID="{F6CC0208-2501-4E42-AB9A-6CA1B0FD7984}" presName="textRect" presStyleLbl="revTx" presStyleIdx="5" presStyleCnt="6">
        <dgm:presLayoutVars>
          <dgm:chMax val="1"/>
          <dgm:chPref val="1"/>
        </dgm:presLayoutVars>
      </dgm:prSet>
      <dgm:spPr/>
    </dgm:pt>
  </dgm:ptLst>
  <dgm:cxnLst>
    <dgm:cxn modelId="{F2CF0E03-2838-41E1-9DA1-0077CECE4AB5}" type="presOf" srcId="{008DA075-C676-4459-97F7-0C97F7626D19}" destId="{CDAB6796-9B90-4BE3-A425-C31DC3308FDF}" srcOrd="0" destOrd="0" presId="urn:microsoft.com/office/officeart/2018/2/layout/IconLabelList"/>
    <dgm:cxn modelId="{EF7F7105-6DB7-4235-A1D6-304884C64216}" type="presOf" srcId="{44657F45-E40A-4305-BA8D-220432AA125B}" destId="{CE021FD1-9426-467D-90A2-30777E632B20}" srcOrd="0" destOrd="0" presId="urn:microsoft.com/office/officeart/2018/2/layout/IconLabelList"/>
    <dgm:cxn modelId="{E9ABC034-9506-4BD1-9911-CA7C750CBAC4}" type="presOf" srcId="{3D857C39-37DD-455A-A936-FFE6FAE69551}" destId="{CE0F49B6-CC4F-4027-A01C-7B7CC42C2B32}" srcOrd="0" destOrd="0" presId="urn:microsoft.com/office/officeart/2018/2/layout/IconLabelList"/>
    <dgm:cxn modelId="{75006065-FCBE-4729-B7B5-2EFA6655B1E4}" srcId="{35B2911C-FACB-42EA-8AC8-C3F5C06F33E8}" destId="{008DA075-C676-4459-97F7-0C97F7626D19}" srcOrd="3" destOrd="0" parTransId="{5955E2A6-DE4D-4C27-B310-0372B5BC1952}" sibTransId="{481CDD4B-9BC7-4F97-977E-795CDDE8CD95}"/>
    <dgm:cxn modelId="{10048D67-9C08-4726-9FF8-732B69D6D1DA}" type="presOf" srcId="{35B2911C-FACB-42EA-8AC8-C3F5C06F33E8}" destId="{D49687A0-E9B9-4317-B9D9-5B24CB1D6BAD}" srcOrd="0" destOrd="0" presId="urn:microsoft.com/office/officeart/2018/2/layout/IconLabelList"/>
    <dgm:cxn modelId="{BD198048-E5DD-48DB-9C26-C300E328DD21}" type="presOf" srcId="{1EC739AE-6E26-4317-806E-96673CDFC19D}" destId="{F608EA9E-EE8C-4C40-8A5E-39EFD0FE28C6}" srcOrd="0" destOrd="0" presId="urn:microsoft.com/office/officeart/2018/2/layout/IconLabelList"/>
    <dgm:cxn modelId="{4E69AC56-1E7B-4E6A-8BCA-0E4BAC23B92A}" srcId="{35B2911C-FACB-42EA-8AC8-C3F5C06F33E8}" destId="{1EC739AE-6E26-4317-806E-96673CDFC19D}" srcOrd="0" destOrd="0" parTransId="{658FDF00-EA3E-44B0-81F3-AE335032C37B}" sibTransId="{3F77CD9C-215F-4C0C-9195-21C18CD0E312}"/>
    <dgm:cxn modelId="{4F0A3D77-4E4D-41A9-99F2-A35A1D03B0D2}" srcId="{35B2911C-FACB-42EA-8AC8-C3F5C06F33E8}" destId="{3D857C39-37DD-455A-A936-FFE6FAE69551}" srcOrd="4" destOrd="0" parTransId="{058AD465-D0E3-4427-93FE-81C0B979CA4F}" sibTransId="{A20CCAF2-398E-4F26-89C5-6D3EC5BC7C5C}"/>
    <dgm:cxn modelId="{AA52819C-3E03-463E-8E10-FC25B3754C8F}" type="presOf" srcId="{CE742A80-9ACB-4219-B4A0-1436B7F58A36}" destId="{688C6DC1-EC29-4BE7-B2DF-3AD49DCA28D7}" srcOrd="0" destOrd="0" presId="urn:microsoft.com/office/officeart/2018/2/layout/IconLabelList"/>
    <dgm:cxn modelId="{D136A79D-BF0F-47E5-BA9B-E271B45537D5}" type="presOf" srcId="{F6CC0208-2501-4E42-AB9A-6CA1B0FD7984}" destId="{91F0A54E-815A-452B-AFCD-A1796E1434D5}" srcOrd="0" destOrd="0" presId="urn:microsoft.com/office/officeart/2018/2/layout/IconLabelList"/>
    <dgm:cxn modelId="{4C48FFA4-9826-45E5-96AB-D00C772AAEAB}" srcId="{35B2911C-FACB-42EA-8AC8-C3F5C06F33E8}" destId="{CE742A80-9ACB-4219-B4A0-1436B7F58A36}" srcOrd="1" destOrd="0" parTransId="{9645B4DF-8202-4BED-9EE2-F5B47DE0752F}" sibTransId="{8365338A-0F16-4339-82D8-9B6549554EA3}"/>
    <dgm:cxn modelId="{B33F2AB8-6446-48F5-B6EF-AF68A1EDF948}" srcId="{35B2911C-FACB-42EA-8AC8-C3F5C06F33E8}" destId="{44657F45-E40A-4305-BA8D-220432AA125B}" srcOrd="2" destOrd="0" parTransId="{DF3A9E25-F54C-43B9-9069-585773C7EB21}" sibTransId="{02C48E6C-C4BA-434E-9AA7-4CA5A5A3560C}"/>
    <dgm:cxn modelId="{B654B9D8-E88A-4873-BD35-26954FFFBAD2}" srcId="{35B2911C-FACB-42EA-8AC8-C3F5C06F33E8}" destId="{F6CC0208-2501-4E42-AB9A-6CA1B0FD7984}" srcOrd="5" destOrd="0" parTransId="{93D50E2A-DD5C-480A-BD10-4B805F589A1C}" sibTransId="{5C0D749C-41F9-48D0-A9C0-F63409AF58F2}"/>
    <dgm:cxn modelId="{AFB9129C-DB8F-4697-9DED-BE2ABCA2BA46}" type="presParOf" srcId="{D49687A0-E9B9-4317-B9D9-5B24CB1D6BAD}" destId="{3FA87EEF-4378-4DCF-8772-DC386F38B6A2}" srcOrd="0" destOrd="0" presId="urn:microsoft.com/office/officeart/2018/2/layout/IconLabelList"/>
    <dgm:cxn modelId="{332C9FDD-BB78-437B-8CA5-A59A64CF5641}" type="presParOf" srcId="{3FA87EEF-4378-4DCF-8772-DC386F38B6A2}" destId="{0960DF16-8E38-42A1-9E75-EDEE78E06D1E}" srcOrd="0" destOrd="0" presId="urn:microsoft.com/office/officeart/2018/2/layout/IconLabelList"/>
    <dgm:cxn modelId="{5B03D1E3-3A72-40FE-94A8-E57CA42EF164}" type="presParOf" srcId="{3FA87EEF-4378-4DCF-8772-DC386F38B6A2}" destId="{97DDCCE6-840D-4659-8E92-9DA6C30C801A}" srcOrd="1" destOrd="0" presId="urn:microsoft.com/office/officeart/2018/2/layout/IconLabelList"/>
    <dgm:cxn modelId="{7DE65551-811D-4D32-A548-9622AA456C45}" type="presParOf" srcId="{3FA87EEF-4378-4DCF-8772-DC386F38B6A2}" destId="{F608EA9E-EE8C-4C40-8A5E-39EFD0FE28C6}" srcOrd="2" destOrd="0" presId="urn:microsoft.com/office/officeart/2018/2/layout/IconLabelList"/>
    <dgm:cxn modelId="{DF42C9CB-EDC5-4AB1-B38C-B5D69BE6C4E0}" type="presParOf" srcId="{D49687A0-E9B9-4317-B9D9-5B24CB1D6BAD}" destId="{A97FC1F3-51C5-4902-BB21-62D36C458CB0}" srcOrd="1" destOrd="0" presId="urn:microsoft.com/office/officeart/2018/2/layout/IconLabelList"/>
    <dgm:cxn modelId="{D489AFF8-B17B-4B49-B6F0-F0F5F148F227}" type="presParOf" srcId="{D49687A0-E9B9-4317-B9D9-5B24CB1D6BAD}" destId="{D3E98BC3-EAC0-4A69-BA0F-5F9765EF92EE}" srcOrd="2" destOrd="0" presId="urn:microsoft.com/office/officeart/2018/2/layout/IconLabelList"/>
    <dgm:cxn modelId="{728155B4-074F-490C-AA24-9B23FBFED38F}" type="presParOf" srcId="{D3E98BC3-EAC0-4A69-BA0F-5F9765EF92EE}" destId="{0818EAED-6AC5-4E1B-94D6-EAC4240A2DAF}" srcOrd="0" destOrd="0" presId="urn:microsoft.com/office/officeart/2018/2/layout/IconLabelList"/>
    <dgm:cxn modelId="{2DF96FB4-3C9F-4B3D-911D-7A9F1F9B7D16}" type="presParOf" srcId="{D3E98BC3-EAC0-4A69-BA0F-5F9765EF92EE}" destId="{A36ED08A-254D-4A81-AA3D-291C89835537}" srcOrd="1" destOrd="0" presId="urn:microsoft.com/office/officeart/2018/2/layout/IconLabelList"/>
    <dgm:cxn modelId="{25C6377F-2B44-489E-BFEF-CA841B462A06}" type="presParOf" srcId="{D3E98BC3-EAC0-4A69-BA0F-5F9765EF92EE}" destId="{688C6DC1-EC29-4BE7-B2DF-3AD49DCA28D7}" srcOrd="2" destOrd="0" presId="urn:microsoft.com/office/officeart/2018/2/layout/IconLabelList"/>
    <dgm:cxn modelId="{1CC37D58-6DE2-4D00-8F21-6D4F2DF6460D}" type="presParOf" srcId="{D49687A0-E9B9-4317-B9D9-5B24CB1D6BAD}" destId="{618D78C1-EF31-4742-942A-E424F779ED5D}" srcOrd="3" destOrd="0" presId="urn:microsoft.com/office/officeart/2018/2/layout/IconLabelList"/>
    <dgm:cxn modelId="{1B48B161-D281-49F9-B998-38E5BE937945}" type="presParOf" srcId="{D49687A0-E9B9-4317-B9D9-5B24CB1D6BAD}" destId="{BD86242B-5D29-4708-866D-AE96D40F7193}" srcOrd="4" destOrd="0" presId="urn:microsoft.com/office/officeart/2018/2/layout/IconLabelList"/>
    <dgm:cxn modelId="{2C9A8743-8375-4D8F-A93F-90F158378E69}" type="presParOf" srcId="{BD86242B-5D29-4708-866D-AE96D40F7193}" destId="{00FF301B-0F33-4413-ACCC-7CB7BA8230A4}" srcOrd="0" destOrd="0" presId="urn:microsoft.com/office/officeart/2018/2/layout/IconLabelList"/>
    <dgm:cxn modelId="{21BA34AA-B21C-42F5-B85A-19FDA0263927}" type="presParOf" srcId="{BD86242B-5D29-4708-866D-AE96D40F7193}" destId="{DE8BFCEF-271C-4926-87A3-B2225DBF0E57}" srcOrd="1" destOrd="0" presId="urn:microsoft.com/office/officeart/2018/2/layout/IconLabelList"/>
    <dgm:cxn modelId="{DD7A7493-A4DD-4FBA-AFAF-7B413DEA15C1}" type="presParOf" srcId="{BD86242B-5D29-4708-866D-AE96D40F7193}" destId="{CE021FD1-9426-467D-90A2-30777E632B20}" srcOrd="2" destOrd="0" presId="urn:microsoft.com/office/officeart/2018/2/layout/IconLabelList"/>
    <dgm:cxn modelId="{63A46C3A-CA61-4ACB-8794-3200F5E02C8D}" type="presParOf" srcId="{D49687A0-E9B9-4317-B9D9-5B24CB1D6BAD}" destId="{712066C4-5211-412C-A8B2-0B4C8BFDFEA6}" srcOrd="5" destOrd="0" presId="urn:microsoft.com/office/officeart/2018/2/layout/IconLabelList"/>
    <dgm:cxn modelId="{FF7608BF-E27A-4C56-8718-35C056FF29B5}" type="presParOf" srcId="{D49687A0-E9B9-4317-B9D9-5B24CB1D6BAD}" destId="{E83ED4AA-53E7-4AC4-B52B-45965723BEEE}" srcOrd="6" destOrd="0" presId="urn:microsoft.com/office/officeart/2018/2/layout/IconLabelList"/>
    <dgm:cxn modelId="{86AEF3A2-F874-4E6F-A15A-1C5A23858661}" type="presParOf" srcId="{E83ED4AA-53E7-4AC4-B52B-45965723BEEE}" destId="{144F3B85-8C30-4631-BF82-CF7D03313E3D}" srcOrd="0" destOrd="0" presId="urn:microsoft.com/office/officeart/2018/2/layout/IconLabelList"/>
    <dgm:cxn modelId="{952C31AF-F4BB-402B-8FB3-138F86FE45D2}" type="presParOf" srcId="{E83ED4AA-53E7-4AC4-B52B-45965723BEEE}" destId="{5A377EEB-AD56-4572-8208-2E34748F1E84}" srcOrd="1" destOrd="0" presId="urn:microsoft.com/office/officeart/2018/2/layout/IconLabelList"/>
    <dgm:cxn modelId="{D004D5D2-B7C2-4125-BE79-9B40A77FAABE}" type="presParOf" srcId="{E83ED4AA-53E7-4AC4-B52B-45965723BEEE}" destId="{CDAB6796-9B90-4BE3-A425-C31DC3308FDF}" srcOrd="2" destOrd="0" presId="urn:microsoft.com/office/officeart/2018/2/layout/IconLabelList"/>
    <dgm:cxn modelId="{9AC2B579-51A3-45C0-9C8B-EA05620D4BA6}" type="presParOf" srcId="{D49687A0-E9B9-4317-B9D9-5B24CB1D6BAD}" destId="{141A548D-EDDD-41A4-A6C8-D3D388BC454E}" srcOrd="7" destOrd="0" presId="urn:microsoft.com/office/officeart/2018/2/layout/IconLabelList"/>
    <dgm:cxn modelId="{47AF0377-90F1-4085-8EBD-40FD29316A57}" type="presParOf" srcId="{D49687A0-E9B9-4317-B9D9-5B24CB1D6BAD}" destId="{9EF01646-4F04-4195-BDA2-3C1537761B6C}" srcOrd="8" destOrd="0" presId="urn:microsoft.com/office/officeart/2018/2/layout/IconLabelList"/>
    <dgm:cxn modelId="{C74E0767-A8FD-4FA0-957D-D0593A9BB53A}" type="presParOf" srcId="{9EF01646-4F04-4195-BDA2-3C1537761B6C}" destId="{913A9AC5-99FE-4DC3-BE69-2BF958F9CAED}" srcOrd="0" destOrd="0" presId="urn:microsoft.com/office/officeart/2018/2/layout/IconLabelList"/>
    <dgm:cxn modelId="{AE38C1E3-48C1-48F3-A521-13EBC32B15EA}" type="presParOf" srcId="{9EF01646-4F04-4195-BDA2-3C1537761B6C}" destId="{0D43DF18-F573-4ACD-B920-DA1AB80A24D6}" srcOrd="1" destOrd="0" presId="urn:microsoft.com/office/officeart/2018/2/layout/IconLabelList"/>
    <dgm:cxn modelId="{08B1ADCE-45E2-4F8C-AA7B-A0AEE31314AF}" type="presParOf" srcId="{9EF01646-4F04-4195-BDA2-3C1537761B6C}" destId="{CE0F49B6-CC4F-4027-A01C-7B7CC42C2B32}" srcOrd="2" destOrd="0" presId="urn:microsoft.com/office/officeart/2018/2/layout/IconLabelList"/>
    <dgm:cxn modelId="{6829C1D9-4267-4954-9191-9BF3CAC8218F}" type="presParOf" srcId="{D49687A0-E9B9-4317-B9D9-5B24CB1D6BAD}" destId="{289925A7-4BB5-4832-834B-B991857299F2}" srcOrd="9" destOrd="0" presId="urn:microsoft.com/office/officeart/2018/2/layout/IconLabelList"/>
    <dgm:cxn modelId="{4A8D49E2-4558-4511-A323-7A1A3277E201}" type="presParOf" srcId="{D49687A0-E9B9-4317-B9D9-5B24CB1D6BAD}" destId="{E918A004-5323-46CD-8532-2233085B8FAE}" srcOrd="10" destOrd="0" presId="urn:microsoft.com/office/officeart/2018/2/layout/IconLabelList"/>
    <dgm:cxn modelId="{76EE05CE-2E4F-4AC0-A28D-459332F5D3E2}" type="presParOf" srcId="{E918A004-5323-46CD-8532-2233085B8FAE}" destId="{D3BBF649-6AFD-403D-B966-4367D18B6B7D}" srcOrd="0" destOrd="0" presId="urn:microsoft.com/office/officeart/2018/2/layout/IconLabelList"/>
    <dgm:cxn modelId="{22D717FF-3836-4BD6-B0CA-3D1F77739C02}" type="presParOf" srcId="{E918A004-5323-46CD-8532-2233085B8FAE}" destId="{CB0EAAD3-9288-4E2E-9AB3-F82BC52203DE}" srcOrd="1" destOrd="0" presId="urn:microsoft.com/office/officeart/2018/2/layout/IconLabelList"/>
    <dgm:cxn modelId="{BFA5422D-DD04-40DD-9C15-3B734D92C559}" type="presParOf" srcId="{E918A004-5323-46CD-8532-2233085B8FAE}" destId="{91F0A54E-815A-452B-AFCD-A1796E1434D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F509DF-997C-4276-8871-A4175AC6946F}" type="doc">
      <dgm:prSet loTypeId="urn:microsoft.com/office/officeart/2005/8/layout/hierarchy1" loCatId="hierarchy" qsTypeId="urn:microsoft.com/office/officeart/2005/8/quickstyle/simple1" qsCatId="simple" csTypeId="urn:microsoft.com/office/officeart/2005/8/colors/colorful1" csCatId="colorful"/>
      <dgm:spPr/>
      <dgm:t>
        <a:bodyPr/>
        <a:lstStyle/>
        <a:p>
          <a:endParaRPr lang="en-US"/>
        </a:p>
      </dgm:t>
    </dgm:pt>
    <dgm:pt modelId="{562EC11D-C95E-48BD-94BA-E2AF2F89D723}">
      <dgm:prSet/>
      <dgm:spPr/>
      <dgm:t>
        <a:bodyPr/>
        <a:lstStyle/>
        <a:p>
          <a:r>
            <a:rPr lang="en-US" b="1"/>
            <a:t>Objects that weren’t vehicles were being detected</a:t>
          </a:r>
          <a:endParaRPr lang="en-US"/>
        </a:p>
      </dgm:t>
    </dgm:pt>
    <dgm:pt modelId="{F6D71F74-8DA1-4620-89E5-98C11028991E}" type="parTrans" cxnId="{F7D91A19-1E38-49E7-AE2A-A2132BA755AC}">
      <dgm:prSet/>
      <dgm:spPr/>
      <dgm:t>
        <a:bodyPr/>
        <a:lstStyle/>
        <a:p>
          <a:endParaRPr lang="en-US"/>
        </a:p>
      </dgm:t>
    </dgm:pt>
    <dgm:pt modelId="{647ABCC9-2AF2-4422-AF9E-0299D025B2AE}" type="sibTrans" cxnId="{F7D91A19-1E38-49E7-AE2A-A2132BA755AC}">
      <dgm:prSet/>
      <dgm:spPr/>
      <dgm:t>
        <a:bodyPr/>
        <a:lstStyle/>
        <a:p>
          <a:endParaRPr lang="en-US"/>
        </a:p>
      </dgm:t>
    </dgm:pt>
    <dgm:pt modelId="{7A60DA83-8C43-4565-B05A-2B3EAEC7E862}">
      <dgm:prSet/>
      <dgm:spPr/>
      <dgm:t>
        <a:bodyPr/>
        <a:lstStyle/>
        <a:p>
          <a:r>
            <a:rPr lang="en-US"/>
            <a:t>- This was sorted by changing the masking method.</a:t>
          </a:r>
        </a:p>
      </dgm:t>
    </dgm:pt>
    <dgm:pt modelId="{14FC546D-DF24-48FE-B23F-55D6C04D9F10}" type="parTrans" cxnId="{1C757E82-F1E9-40A5-B49B-5F1E9ED71D11}">
      <dgm:prSet/>
      <dgm:spPr/>
      <dgm:t>
        <a:bodyPr/>
        <a:lstStyle/>
        <a:p>
          <a:endParaRPr lang="en-US"/>
        </a:p>
      </dgm:t>
    </dgm:pt>
    <dgm:pt modelId="{3B224FED-DCD4-40B3-987C-43FCD3515DCE}" type="sibTrans" cxnId="{1C757E82-F1E9-40A5-B49B-5F1E9ED71D11}">
      <dgm:prSet/>
      <dgm:spPr/>
      <dgm:t>
        <a:bodyPr/>
        <a:lstStyle/>
        <a:p>
          <a:endParaRPr lang="en-US"/>
        </a:p>
      </dgm:t>
    </dgm:pt>
    <dgm:pt modelId="{110F1991-A7B0-4704-8C0C-15A633EC5B12}">
      <dgm:prSet/>
      <dgm:spPr/>
      <dgm:t>
        <a:bodyPr/>
        <a:lstStyle/>
        <a:p>
          <a:r>
            <a:rPr lang="en-US" b="1" dirty="0"/>
            <a:t>Number Plates Unreadable</a:t>
          </a:r>
          <a:endParaRPr lang="en-US" dirty="0"/>
        </a:p>
      </dgm:t>
    </dgm:pt>
    <dgm:pt modelId="{2DAB2112-163F-46B9-9DD8-7EBE7662A96A}" type="parTrans" cxnId="{906E22CC-2B82-4D3B-ADBD-8A1CBE68FB68}">
      <dgm:prSet/>
      <dgm:spPr/>
      <dgm:t>
        <a:bodyPr/>
        <a:lstStyle/>
        <a:p>
          <a:endParaRPr lang="en-US"/>
        </a:p>
      </dgm:t>
    </dgm:pt>
    <dgm:pt modelId="{70B9EA51-D1A3-4E34-823F-1E0A47CC2D2F}" type="sibTrans" cxnId="{906E22CC-2B82-4D3B-ADBD-8A1CBE68FB68}">
      <dgm:prSet/>
      <dgm:spPr/>
      <dgm:t>
        <a:bodyPr/>
        <a:lstStyle/>
        <a:p>
          <a:endParaRPr lang="en-US"/>
        </a:p>
      </dgm:t>
    </dgm:pt>
    <dgm:pt modelId="{3BF32F30-64B6-4B4B-9B55-1E62B679C5AA}">
      <dgm:prSet/>
      <dgm:spPr/>
      <dgm:t>
        <a:bodyPr/>
        <a:lstStyle/>
        <a:p>
          <a:r>
            <a:rPr lang="en-US" dirty="0"/>
            <a:t>Pictures of vehicles were stored instead.</a:t>
          </a:r>
        </a:p>
      </dgm:t>
    </dgm:pt>
    <dgm:pt modelId="{38CC6379-D178-481F-8764-3D2F16EDE1BA}" type="parTrans" cxnId="{EC941F14-E602-4717-9F11-344B574133B3}">
      <dgm:prSet/>
      <dgm:spPr/>
      <dgm:t>
        <a:bodyPr/>
        <a:lstStyle/>
        <a:p>
          <a:endParaRPr lang="en-US"/>
        </a:p>
      </dgm:t>
    </dgm:pt>
    <dgm:pt modelId="{F19FAC05-F5BA-4682-A91B-A5AD545E057A}" type="sibTrans" cxnId="{EC941F14-E602-4717-9F11-344B574133B3}">
      <dgm:prSet/>
      <dgm:spPr/>
      <dgm:t>
        <a:bodyPr/>
        <a:lstStyle/>
        <a:p>
          <a:endParaRPr lang="en-US"/>
        </a:p>
      </dgm:t>
    </dgm:pt>
    <dgm:pt modelId="{DC66D50B-4497-48D9-9536-CB15BE9B4FA4}" type="pres">
      <dgm:prSet presAssocID="{1AF509DF-997C-4276-8871-A4175AC6946F}" presName="hierChild1" presStyleCnt="0">
        <dgm:presLayoutVars>
          <dgm:chPref val="1"/>
          <dgm:dir/>
          <dgm:animOne val="branch"/>
          <dgm:animLvl val="lvl"/>
          <dgm:resizeHandles/>
        </dgm:presLayoutVars>
      </dgm:prSet>
      <dgm:spPr/>
    </dgm:pt>
    <dgm:pt modelId="{041B27FA-74C2-4087-A32C-2AE3A5CB197C}" type="pres">
      <dgm:prSet presAssocID="{562EC11D-C95E-48BD-94BA-E2AF2F89D723}" presName="hierRoot1" presStyleCnt="0"/>
      <dgm:spPr/>
    </dgm:pt>
    <dgm:pt modelId="{3B1E34E6-A32B-4086-AFC2-9A8C87A2587F}" type="pres">
      <dgm:prSet presAssocID="{562EC11D-C95E-48BD-94BA-E2AF2F89D723}" presName="composite" presStyleCnt="0"/>
      <dgm:spPr/>
    </dgm:pt>
    <dgm:pt modelId="{9ED7EA9D-E737-430C-A235-9412DEE091E5}" type="pres">
      <dgm:prSet presAssocID="{562EC11D-C95E-48BD-94BA-E2AF2F89D723}" presName="background" presStyleLbl="node0" presStyleIdx="0" presStyleCnt="4"/>
      <dgm:spPr/>
    </dgm:pt>
    <dgm:pt modelId="{1AB54DE4-AABE-4983-8E4F-A4388831C55C}" type="pres">
      <dgm:prSet presAssocID="{562EC11D-C95E-48BD-94BA-E2AF2F89D723}" presName="text" presStyleLbl="fgAcc0" presStyleIdx="0" presStyleCnt="4">
        <dgm:presLayoutVars>
          <dgm:chPref val="3"/>
        </dgm:presLayoutVars>
      </dgm:prSet>
      <dgm:spPr/>
    </dgm:pt>
    <dgm:pt modelId="{04B5E319-6559-466C-A240-BC36AEB83169}" type="pres">
      <dgm:prSet presAssocID="{562EC11D-C95E-48BD-94BA-E2AF2F89D723}" presName="hierChild2" presStyleCnt="0"/>
      <dgm:spPr/>
    </dgm:pt>
    <dgm:pt modelId="{B9F3F0F0-E86A-4695-B8B8-E07D82FFACB2}" type="pres">
      <dgm:prSet presAssocID="{7A60DA83-8C43-4565-B05A-2B3EAEC7E862}" presName="hierRoot1" presStyleCnt="0"/>
      <dgm:spPr/>
    </dgm:pt>
    <dgm:pt modelId="{77FB858C-954A-4DCA-836C-C0FB82653482}" type="pres">
      <dgm:prSet presAssocID="{7A60DA83-8C43-4565-B05A-2B3EAEC7E862}" presName="composite" presStyleCnt="0"/>
      <dgm:spPr/>
    </dgm:pt>
    <dgm:pt modelId="{BD518C6F-F6C3-4411-B0CC-7D28B2AD8B8B}" type="pres">
      <dgm:prSet presAssocID="{7A60DA83-8C43-4565-B05A-2B3EAEC7E862}" presName="background" presStyleLbl="node0" presStyleIdx="1" presStyleCnt="4"/>
      <dgm:spPr/>
    </dgm:pt>
    <dgm:pt modelId="{358F8E65-0659-42F2-A8A9-7E185E961E21}" type="pres">
      <dgm:prSet presAssocID="{7A60DA83-8C43-4565-B05A-2B3EAEC7E862}" presName="text" presStyleLbl="fgAcc0" presStyleIdx="1" presStyleCnt="4">
        <dgm:presLayoutVars>
          <dgm:chPref val="3"/>
        </dgm:presLayoutVars>
      </dgm:prSet>
      <dgm:spPr/>
    </dgm:pt>
    <dgm:pt modelId="{7C2C0F7D-A5AC-4318-9986-FE66F34D5A99}" type="pres">
      <dgm:prSet presAssocID="{7A60DA83-8C43-4565-B05A-2B3EAEC7E862}" presName="hierChild2" presStyleCnt="0"/>
      <dgm:spPr/>
    </dgm:pt>
    <dgm:pt modelId="{C96BD65D-1807-42BC-984E-35963F213E59}" type="pres">
      <dgm:prSet presAssocID="{110F1991-A7B0-4704-8C0C-15A633EC5B12}" presName="hierRoot1" presStyleCnt="0"/>
      <dgm:spPr/>
    </dgm:pt>
    <dgm:pt modelId="{E60EA988-00BA-4B8F-B562-2ED5DB6DFFCF}" type="pres">
      <dgm:prSet presAssocID="{110F1991-A7B0-4704-8C0C-15A633EC5B12}" presName="composite" presStyleCnt="0"/>
      <dgm:spPr/>
    </dgm:pt>
    <dgm:pt modelId="{50B4D7B7-AD75-4CE4-B1B3-43E41152727F}" type="pres">
      <dgm:prSet presAssocID="{110F1991-A7B0-4704-8C0C-15A633EC5B12}" presName="background" presStyleLbl="node0" presStyleIdx="2" presStyleCnt="4"/>
      <dgm:spPr/>
    </dgm:pt>
    <dgm:pt modelId="{1CD2BFA1-02BB-49FE-9D72-84A739052D3D}" type="pres">
      <dgm:prSet presAssocID="{110F1991-A7B0-4704-8C0C-15A633EC5B12}" presName="text" presStyleLbl="fgAcc0" presStyleIdx="2" presStyleCnt="4">
        <dgm:presLayoutVars>
          <dgm:chPref val="3"/>
        </dgm:presLayoutVars>
      </dgm:prSet>
      <dgm:spPr/>
    </dgm:pt>
    <dgm:pt modelId="{6632B308-BA51-49D6-8757-742F87DDAAF3}" type="pres">
      <dgm:prSet presAssocID="{110F1991-A7B0-4704-8C0C-15A633EC5B12}" presName="hierChild2" presStyleCnt="0"/>
      <dgm:spPr/>
    </dgm:pt>
    <dgm:pt modelId="{C637349D-E385-4516-9EF0-A362BDC58E8F}" type="pres">
      <dgm:prSet presAssocID="{3BF32F30-64B6-4B4B-9B55-1E62B679C5AA}" presName="hierRoot1" presStyleCnt="0"/>
      <dgm:spPr/>
    </dgm:pt>
    <dgm:pt modelId="{75E8BAF9-DCAC-4E65-84BB-730B4073E1FA}" type="pres">
      <dgm:prSet presAssocID="{3BF32F30-64B6-4B4B-9B55-1E62B679C5AA}" presName="composite" presStyleCnt="0"/>
      <dgm:spPr/>
    </dgm:pt>
    <dgm:pt modelId="{F73AA466-5CA1-4746-8A2C-81957490E9B0}" type="pres">
      <dgm:prSet presAssocID="{3BF32F30-64B6-4B4B-9B55-1E62B679C5AA}" presName="background" presStyleLbl="node0" presStyleIdx="3" presStyleCnt="4"/>
      <dgm:spPr/>
    </dgm:pt>
    <dgm:pt modelId="{D88641E2-0DCF-4EDF-AAE2-CB1508406367}" type="pres">
      <dgm:prSet presAssocID="{3BF32F30-64B6-4B4B-9B55-1E62B679C5AA}" presName="text" presStyleLbl="fgAcc0" presStyleIdx="3" presStyleCnt="4">
        <dgm:presLayoutVars>
          <dgm:chPref val="3"/>
        </dgm:presLayoutVars>
      </dgm:prSet>
      <dgm:spPr/>
    </dgm:pt>
    <dgm:pt modelId="{AF8DEF5B-9E38-45E8-A17A-B71A66B2F4F0}" type="pres">
      <dgm:prSet presAssocID="{3BF32F30-64B6-4B4B-9B55-1E62B679C5AA}" presName="hierChild2" presStyleCnt="0"/>
      <dgm:spPr/>
    </dgm:pt>
  </dgm:ptLst>
  <dgm:cxnLst>
    <dgm:cxn modelId="{EC941F14-E602-4717-9F11-344B574133B3}" srcId="{1AF509DF-997C-4276-8871-A4175AC6946F}" destId="{3BF32F30-64B6-4B4B-9B55-1E62B679C5AA}" srcOrd="3" destOrd="0" parTransId="{38CC6379-D178-481F-8764-3D2F16EDE1BA}" sibTransId="{F19FAC05-F5BA-4682-A91B-A5AD545E057A}"/>
    <dgm:cxn modelId="{F7D91A19-1E38-49E7-AE2A-A2132BA755AC}" srcId="{1AF509DF-997C-4276-8871-A4175AC6946F}" destId="{562EC11D-C95E-48BD-94BA-E2AF2F89D723}" srcOrd="0" destOrd="0" parTransId="{F6D71F74-8DA1-4620-89E5-98C11028991E}" sibTransId="{647ABCC9-2AF2-4422-AF9E-0299D025B2AE}"/>
    <dgm:cxn modelId="{5BCAE630-8F79-4223-BD2D-067DF6046A0E}" type="presOf" srcId="{7A60DA83-8C43-4565-B05A-2B3EAEC7E862}" destId="{358F8E65-0659-42F2-A8A9-7E185E961E21}" srcOrd="0" destOrd="0" presId="urn:microsoft.com/office/officeart/2005/8/layout/hierarchy1"/>
    <dgm:cxn modelId="{2381CA4E-149E-4C09-BF20-00FED1829478}" type="presOf" srcId="{562EC11D-C95E-48BD-94BA-E2AF2F89D723}" destId="{1AB54DE4-AABE-4983-8E4F-A4388831C55C}" srcOrd="0" destOrd="0" presId="urn:microsoft.com/office/officeart/2005/8/layout/hierarchy1"/>
    <dgm:cxn modelId="{0FEB1A4F-DCD8-4494-9ABB-241458439A61}" type="presOf" srcId="{1AF509DF-997C-4276-8871-A4175AC6946F}" destId="{DC66D50B-4497-48D9-9536-CB15BE9B4FA4}" srcOrd="0" destOrd="0" presId="urn:microsoft.com/office/officeart/2005/8/layout/hierarchy1"/>
    <dgm:cxn modelId="{1C757E82-F1E9-40A5-B49B-5F1E9ED71D11}" srcId="{1AF509DF-997C-4276-8871-A4175AC6946F}" destId="{7A60DA83-8C43-4565-B05A-2B3EAEC7E862}" srcOrd="1" destOrd="0" parTransId="{14FC546D-DF24-48FE-B23F-55D6C04D9F10}" sibTransId="{3B224FED-DCD4-40B3-987C-43FCD3515DCE}"/>
    <dgm:cxn modelId="{93A7D78F-3EE4-463A-8A08-33FF60709934}" type="presOf" srcId="{3BF32F30-64B6-4B4B-9B55-1E62B679C5AA}" destId="{D88641E2-0DCF-4EDF-AAE2-CB1508406367}" srcOrd="0" destOrd="0" presId="urn:microsoft.com/office/officeart/2005/8/layout/hierarchy1"/>
    <dgm:cxn modelId="{906E22CC-2B82-4D3B-ADBD-8A1CBE68FB68}" srcId="{1AF509DF-997C-4276-8871-A4175AC6946F}" destId="{110F1991-A7B0-4704-8C0C-15A633EC5B12}" srcOrd="2" destOrd="0" parTransId="{2DAB2112-163F-46B9-9DD8-7EBE7662A96A}" sibTransId="{70B9EA51-D1A3-4E34-823F-1E0A47CC2D2F}"/>
    <dgm:cxn modelId="{265B21D7-28B1-474B-8F16-60AB21823F20}" type="presOf" srcId="{110F1991-A7B0-4704-8C0C-15A633EC5B12}" destId="{1CD2BFA1-02BB-49FE-9D72-84A739052D3D}" srcOrd="0" destOrd="0" presId="urn:microsoft.com/office/officeart/2005/8/layout/hierarchy1"/>
    <dgm:cxn modelId="{4E71F727-24D2-4FE3-AE0D-903E538B63AB}" type="presParOf" srcId="{DC66D50B-4497-48D9-9536-CB15BE9B4FA4}" destId="{041B27FA-74C2-4087-A32C-2AE3A5CB197C}" srcOrd="0" destOrd="0" presId="urn:microsoft.com/office/officeart/2005/8/layout/hierarchy1"/>
    <dgm:cxn modelId="{0EE9017C-EE5C-4C49-990D-154B73BF418F}" type="presParOf" srcId="{041B27FA-74C2-4087-A32C-2AE3A5CB197C}" destId="{3B1E34E6-A32B-4086-AFC2-9A8C87A2587F}" srcOrd="0" destOrd="0" presId="urn:microsoft.com/office/officeart/2005/8/layout/hierarchy1"/>
    <dgm:cxn modelId="{8AAB564D-36C6-4136-8DAE-C51FD4449A70}" type="presParOf" srcId="{3B1E34E6-A32B-4086-AFC2-9A8C87A2587F}" destId="{9ED7EA9D-E737-430C-A235-9412DEE091E5}" srcOrd="0" destOrd="0" presId="urn:microsoft.com/office/officeart/2005/8/layout/hierarchy1"/>
    <dgm:cxn modelId="{FD84E211-9724-45A7-8BAD-253CBB8C4C5B}" type="presParOf" srcId="{3B1E34E6-A32B-4086-AFC2-9A8C87A2587F}" destId="{1AB54DE4-AABE-4983-8E4F-A4388831C55C}" srcOrd="1" destOrd="0" presId="urn:microsoft.com/office/officeart/2005/8/layout/hierarchy1"/>
    <dgm:cxn modelId="{0363A852-746D-4000-B219-886F15998D06}" type="presParOf" srcId="{041B27FA-74C2-4087-A32C-2AE3A5CB197C}" destId="{04B5E319-6559-466C-A240-BC36AEB83169}" srcOrd="1" destOrd="0" presId="urn:microsoft.com/office/officeart/2005/8/layout/hierarchy1"/>
    <dgm:cxn modelId="{A1E32878-400E-447C-A32E-5686337FC2AE}" type="presParOf" srcId="{DC66D50B-4497-48D9-9536-CB15BE9B4FA4}" destId="{B9F3F0F0-E86A-4695-B8B8-E07D82FFACB2}" srcOrd="1" destOrd="0" presId="urn:microsoft.com/office/officeart/2005/8/layout/hierarchy1"/>
    <dgm:cxn modelId="{2D32F8D8-07F6-4DD4-B029-2AA8A1CBC3DE}" type="presParOf" srcId="{B9F3F0F0-E86A-4695-B8B8-E07D82FFACB2}" destId="{77FB858C-954A-4DCA-836C-C0FB82653482}" srcOrd="0" destOrd="0" presId="urn:microsoft.com/office/officeart/2005/8/layout/hierarchy1"/>
    <dgm:cxn modelId="{C9019E61-5149-4EA5-A83C-4C2C155FF71D}" type="presParOf" srcId="{77FB858C-954A-4DCA-836C-C0FB82653482}" destId="{BD518C6F-F6C3-4411-B0CC-7D28B2AD8B8B}" srcOrd="0" destOrd="0" presId="urn:microsoft.com/office/officeart/2005/8/layout/hierarchy1"/>
    <dgm:cxn modelId="{7DCE1B3C-B33A-45C9-AEA8-5635E87B1DCD}" type="presParOf" srcId="{77FB858C-954A-4DCA-836C-C0FB82653482}" destId="{358F8E65-0659-42F2-A8A9-7E185E961E21}" srcOrd="1" destOrd="0" presId="urn:microsoft.com/office/officeart/2005/8/layout/hierarchy1"/>
    <dgm:cxn modelId="{621E521B-0393-4B23-85F3-413AA4582F77}" type="presParOf" srcId="{B9F3F0F0-E86A-4695-B8B8-E07D82FFACB2}" destId="{7C2C0F7D-A5AC-4318-9986-FE66F34D5A99}" srcOrd="1" destOrd="0" presId="urn:microsoft.com/office/officeart/2005/8/layout/hierarchy1"/>
    <dgm:cxn modelId="{F1A1F43A-B565-4E74-A525-227870057CEC}" type="presParOf" srcId="{DC66D50B-4497-48D9-9536-CB15BE9B4FA4}" destId="{C96BD65D-1807-42BC-984E-35963F213E59}" srcOrd="2" destOrd="0" presId="urn:microsoft.com/office/officeart/2005/8/layout/hierarchy1"/>
    <dgm:cxn modelId="{1163EFDA-6B70-4DFE-A1E9-F82492A577AB}" type="presParOf" srcId="{C96BD65D-1807-42BC-984E-35963F213E59}" destId="{E60EA988-00BA-4B8F-B562-2ED5DB6DFFCF}" srcOrd="0" destOrd="0" presId="urn:microsoft.com/office/officeart/2005/8/layout/hierarchy1"/>
    <dgm:cxn modelId="{1A67C2AE-7318-4A10-9B1E-C6FC52EA6AF4}" type="presParOf" srcId="{E60EA988-00BA-4B8F-B562-2ED5DB6DFFCF}" destId="{50B4D7B7-AD75-4CE4-B1B3-43E41152727F}" srcOrd="0" destOrd="0" presId="urn:microsoft.com/office/officeart/2005/8/layout/hierarchy1"/>
    <dgm:cxn modelId="{B43E985E-D853-4916-ABBB-9F42C450C081}" type="presParOf" srcId="{E60EA988-00BA-4B8F-B562-2ED5DB6DFFCF}" destId="{1CD2BFA1-02BB-49FE-9D72-84A739052D3D}" srcOrd="1" destOrd="0" presId="urn:microsoft.com/office/officeart/2005/8/layout/hierarchy1"/>
    <dgm:cxn modelId="{E0EBBAD0-3DF0-49B9-AA6C-C9A109C6BAD4}" type="presParOf" srcId="{C96BD65D-1807-42BC-984E-35963F213E59}" destId="{6632B308-BA51-49D6-8757-742F87DDAAF3}" srcOrd="1" destOrd="0" presId="urn:microsoft.com/office/officeart/2005/8/layout/hierarchy1"/>
    <dgm:cxn modelId="{16103C55-BEF8-4EE2-A980-62C48414BE71}" type="presParOf" srcId="{DC66D50B-4497-48D9-9536-CB15BE9B4FA4}" destId="{C637349D-E385-4516-9EF0-A362BDC58E8F}" srcOrd="3" destOrd="0" presId="urn:microsoft.com/office/officeart/2005/8/layout/hierarchy1"/>
    <dgm:cxn modelId="{438C1A56-99D7-4623-8BB3-8F96623DC549}" type="presParOf" srcId="{C637349D-E385-4516-9EF0-A362BDC58E8F}" destId="{75E8BAF9-DCAC-4E65-84BB-730B4073E1FA}" srcOrd="0" destOrd="0" presId="urn:microsoft.com/office/officeart/2005/8/layout/hierarchy1"/>
    <dgm:cxn modelId="{01A3447C-853A-4764-AFA9-27B63A7A8580}" type="presParOf" srcId="{75E8BAF9-DCAC-4E65-84BB-730B4073E1FA}" destId="{F73AA466-5CA1-4746-8A2C-81957490E9B0}" srcOrd="0" destOrd="0" presId="urn:microsoft.com/office/officeart/2005/8/layout/hierarchy1"/>
    <dgm:cxn modelId="{7CD15BF1-706E-49FA-A670-7F95C918C1F2}" type="presParOf" srcId="{75E8BAF9-DCAC-4E65-84BB-730B4073E1FA}" destId="{D88641E2-0DCF-4EDF-AAE2-CB1508406367}" srcOrd="1" destOrd="0" presId="urn:microsoft.com/office/officeart/2005/8/layout/hierarchy1"/>
    <dgm:cxn modelId="{E20F05B8-1911-4129-8984-797CE3AD81FC}" type="presParOf" srcId="{C637349D-E385-4516-9EF0-A362BDC58E8F}" destId="{AF8DEF5B-9E38-45E8-A17A-B71A66B2F4F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8205E8-8B8D-4C82-9ACE-E9509B030B84}"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0C8C5383-1487-4D4D-9927-73F206692E33}">
      <dgm:prSet/>
      <dgm:spPr/>
      <dgm:t>
        <a:bodyPr/>
        <a:lstStyle/>
        <a:p>
          <a:r>
            <a:rPr lang="en-US" b="1"/>
            <a:t>Multiple vehicles speeds were unable to be detected</a:t>
          </a:r>
          <a:endParaRPr lang="en-US"/>
        </a:p>
      </dgm:t>
    </dgm:pt>
    <dgm:pt modelId="{F217ABC2-ACE6-4441-9ABB-A9A5A61F0E61}" type="parTrans" cxnId="{E2D33D27-4ED3-4027-84DD-5D39AA1F5B7F}">
      <dgm:prSet/>
      <dgm:spPr/>
      <dgm:t>
        <a:bodyPr/>
        <a:lstStyle/>
        <a:p>
          <a:endParaRPr lang="en-US"/>
        </a:p>
      </dgm:t>
    </dgm:pt>
    <dgm:pt modelId="{2AD76A32-E4E7-49E6-8B4E-F50959B878B7}" type="sibTrans" cxnId="{E2D33D27-4ED3-4027-84DD-5D39AA1F5B7F}">
      <dgm:prSet/>
      <dgm:spPr/>
      <dgm:t>
        <a:bodyPr/>
        <a:lstStyle/>
        <a:p>
          <a:endParaRPr lang="en-US"/>
        </a:p>
      </dgm:t>
    </dgm:pt>
    <dgm:pt modelId="{62E5FEB5-E308-4502-B8BF-992A8F89050E}">
      <dgm:prSet/>
      <dgm:spPr/>
      <dgm:t>
        <a:bodyPr/>
        <a:lstStyle/>
        <a:p>
          <a:r>
            <a:rPr lang="en-US" dirty="0"/>
            <a:t>This was sorted by saving speed timers in an array format instead of an single integer format</a:t>
          </a:r>
        </a:p>
      </dgm:t>
    </dgm:pt>
    <dgm:pt modelId="{9DE3AAC7-D704-4B2E-B1A2-1AB2E3B1C96E}" type="parTrans" cxnId="{5EDFCF3B-A70A-4E5B-BEA4-C0AF9903F868}">
      <dgm:prSet/>
      <dgm:spPr/>
      <dgm:t>
        <a:bodyPr/>
        <a:lstStyle/>
        <a:p>
          <a:endParaRPr lang="en-US"/>
        </a:p>
      </dgm:t>
    </dgm:pt>
    <dgm:pt modelId="{96CB05CB-A9B0-4D28-AC02-4752443126C7}" type="sibTrans" cxnId="{5EDFCF3B-A70A-4E5B-BEA4-C0AF9903F868}">
      <dgm:prSet/>
      <dgm:spPr/>
      <dgm:t>
        <a:bodyPr/>
        <a:lstStyle/>
        <a:p>
          <a:endParaRPr lang="en-US"/>
        </a:p>
      </dgm:t>
    </dgm:pt>
    <dgm:pt modelId="{3FD1855B-5DA7-4877-80D6-816FB47DADFE}">
      <dgm:prSet/>
      <dgm:spPr/>
      <dgm:t>
        <a:bodyPr/>
        <a:lstStyle/>
        <a:p>
          <a:r>
            <a:rPr lang="en-US" b="1" dirty="0"/>
            <a:t>Vehicles close together were clubbed as single object</a:t>
          </a:r>
          <a:endParaRPr lang="en-US" dirty="0"/>
        </a:p>
      </dgm:t>
    </dgm:pt>
    <dgm:pt modelId="{BBD43962-F74E-4389-A720-C65D6F6340DD}" type="parTrans" cxnId="{55289C5F-F34F-482F-BE24-18058288FAC6}">
      <dgm:prSet/>
      <dgm:spPr/>
      <dgm:t>
        <a:bodyPr/>
        <a:lstStyle/>
        <a:p>
          <a:endParaRPr lang="en-US"/>
        </a:p>
      </dgm:t>
    </dgm:pt>
    <dgm:pt modelId="{440970D6-432A-45C5-A02A-094B4EC9AA1E}" type="sibTrans" cxnId="{55289C5F-F34F-482F-BE24-18058288FAC6}">
      <dgm:prSet/>
      <dgm:spPr/>
      <dgm:t>
        <a:bodyPr/>
        <a:lstStyle/>
        <a:p>
          <a:endParaRPr lang="en-US"/>
        </a:p>
      </dgm:t>
    </dgm:pt>
    <dgm:pt modelId="{1D583673-13EA-4076-8E23-2556A7F79868}">
      <dgm:prSet/>
      <dgm:spPr/>
      <dgm:t>
        <a:bodyPr/>
        <a:lstStyle/>
        <a:p>
          <a:r>
            <a:rPr lang="en-US" dirty="0"/>
            <a:t>Eroded Masked Image to better differentiate close objects</a:t>
          </a:r>
        </a:p>
      </dgm:t>
    </dgm:pt>
    <dgm:pt modelId="{7BB32A23-B48B-45C5-9534-E244983E7367}" type="parTrans" cxnId="{0890454F-2792-484A-B212-62F6D3946CD4}">
      <dgm:prSet/>
      <dgm:spPr/>
      <dgm:t>
        <a:bodyPr/>
        <a:lstStyle/>
        <a:p>
          <a:endParaRPr lang="en-US"/>
        </a:p>
      </dgm:t>
    </dgm:pt>
    <dgm:pt modelId="{E6DF4778-C0A5-42A4-8F1F-724784436FE1}" type="sibTrans" cxnId="{0890454F-2792-484A-B212-62F6D3946CD4}">
      <dgm:prSet/>
      <dgm:spPr/>
      <dgm:t>
        <a:bodyPr/>
        <a:lstStyle/>
        <a:p>
          <a:endParaRPr lang="en-US"/>
        </a:p>
      </dgm:t>
    </dgm:pt>
    <dgm:pt modelId="{D8BFF61B-4FA6-4741-A554-1E7A4D3F0C76}">
      <dgm:prSet/>
      <dgm:spPr/>
      <dgm:t>
        <a:bodyPr/>
        <a:lstStyle/>
        <a:p>
          <a:r>
            <a:rPr lang="en-US" dirty="0"/>
            <a:t>Moved detection lines further back</a:t>
          </a:r>
        </a:p>
      </dgm:t>
    </dgm:pt>
    <dgm:pt modelId="{B6500A71-E5DF-459F-91EB-46BF74808EBC}" type="parTrans" cxnId="{AD760A45-B761-46E9-8706-32B927104429}">
      <dgm:prSet/>
      <dgm:spPr/>
      <dgm:t>
        <a:bodyPr/>
        <a:lstStyle/>
        <a:p>
          <a:endParaRPr lang="en-US"/>
        </a:p>
      </dgm:t>
    </dgm:pt>
    <dgm:pt modelId="{9540B2B0-F289-41F9-9912-6EEBBA1197E7}" type="sibTrans" cxnId="{AD760A45-B761-46E9-8706-32B927104429}">
      <dgm:prSet/>
      <dgm:spPr/>
      <dgm:t>
        <a:bodyPr/>
        <a:lstStyle/>
        <a:p>
          <a:endParaRPr lang="en-US"/>
        </a:p>
      </dgm:t>
    </dgm:pt>
    <dgm:pt modelId="{2860790F-B485-4F0D-965A-6CCBC97E1604}" type="pres">
      <dgm:prSet presAssocID="{ED8205E8-8B8D-4C82-9ACE-E9509B030B84}" presName="diagram" presStyleCnt="0">
        <dgm:presLayoutVars>
          <dgm:dir/>
          <dgm:resizeHandles val="exact"/>
        </dgm:presLayoutVars>
      </dgm:prSet>
      <dgm:spPr/>
    </dgm:pt>
    <dgm:pt modelId="{7F696678-6278-4826-B904-E3AA7B204B10}" type="pres">
      <dgm:prSet presAssocID="{0C8C5383-1487-4D4D-9927-73F206692E33}" presName="node" presStyleLbl="node1" presStyleIdx="0" presStyleCnt="5">
        <dgm:presLayoutVars>
          <dgm:bulletEnabled val="1"/>
        </dgm:presLayoutVars>
      </dgm:prSet>
      <dgm:spPr/>
    </dgm:pt>
    <dgm:pt modelId="{0CC89D78-D555-4AB0-8BD0-F63E508A7D0A}" type="pres">
      <dgm:prSet presAssocID="{2AD76A32-E4E7-49E6-8B4E-F50959B878B7}" presName="sibTrans" presStyleCnt="0"/>
      <dgm:spPr/>
    </dgm:pt>
    <dgm:pt modelId="{84E447EA-F6BC-45BF-A79F-9D5706A3A323}" type="pres">
      <dgm:prSet presAssocID="{62E5FEB5-E308-4502-B8BF-992A8F89050E}" presName="node" presStyleLbl="node1" presStyleIdx="1" presStyleCnt="5">
        <dgm:presLayoutVars>
          <dgm:bulletEnabled val="1"/>
        </dgm:presLayoutVars>
      </dgm:prSet>
      <dgm:spPr/>
    </dgm:pt>
    <dgm:pt modelId="{DA66EE2C-DB89-48FB-AAB5-F5AAE256A98B}" type="pres">
      <dgm:prSet presAssocID="{96CB05CB-A9B0-4D28-AC02-4752443126C7}" presName="sibTrans" presStyleCnt="0"/>
      <dgm:spPr/>
    </dgm:pt>
    <dgm:pt modelId="{803DCBA0-CD5E-48D0-A299-AE1CBAF52543}" type="pres">
      <dgm:prSet presAssocID="{3FD1855B-5DA7-4877-80D6-816FB47DADFE}" presName="node" presStyleLbl="node1" presStyleIdx="2" presStyleCnt="5">
        <dgm:presLayoutVars>
          <dgm:bulletEnabled val="1"/>
        </dgm:presLayoutVars>
      </dgm:prSet>
      <dgm:spPr/>
    </dgm:pt>
    <dgm:pt modelId="{72D4771C-2026-4763-B5BB-DC83FE29C0DA}" type="pres">
      <dgm:prSet presAssocID="{440970D6-432A-45C5-A02A-094B4EC9AA1E}" presName="sibTrans" presStyleCnt="0"/>
      <dgm:spPr/>
    </dgm:pt>
    <dgm:pt modelId="{C17535F2-D536-4113-88DF-A4D88DCEEE52}" type="pres">
      <dgm:prSet presAssocID="{1D583673-13EA-4076-8E23-2556A7F79868}" presName="node" presStyleLbl="node1" presStyleIdx="3" presStyleCnt="5">
        <dgm:presLayoutVars>
          <dgm:bulletEnabled val="1"/>
        </dgm:presLayoutVars>
      </dgm:prSet>
      <dgm:spPr/>
    </dgm:pt>
    <dgm:pt modelId="{B20C977A-894C-483C-A4D8-0105F1BDDBCB}" type="pres">
      <dgm:prSet presAssocID="{E6DF4778-C0A5-42A4-8F1F-724784436FE1}" presName="sibTrans" presStyleCnt="0"/>
      <dgm:spPr/>
    </dgm:pt>
    <dgm:pt modelId="{65BC327E-7A34-44E4-BCBE-D0DD364EE553}" type="pres">
      <dgm:prSet presAssocID="{D8BFF61B-4FA6-4741-A554-1E7A4D3F0C76}" presName="node" presStyleLbl="node1" presStyleIdx="4" presStyleCnt="5">
        <dgm:presLayoutVars>
          <dgm:bulletEnabled val="1"/>
        </dgm:presLayoutVars>
      </dgm:prSet>
      <dgm:spPr/>
    </dgm:pt>
  </dgm:ptLst>
  <dgm:cxnLst>
    <dgm:cxn modelId="{E2D33D27-4ED3-4027-84DD-5D39AA1F5B7F}" srcId="{ED8205E8-8B8D-4C82-9ACE-E9509B030B84}" destId="{0C8C5383-1487-4D4D-9927-73F206692E33}" srcOrd="0" destOrd="0" parTransId="{F217ABC2-ACE6-4441-9ABB-A9A5A61F0E61}" sibTransId="{2AD76A32-E4E7-49E6-8B4E-F50959B878B7}"/>
    <dgm:cxn modelId="{5EDFCF3B-A70A-4E5B-BEA4-C0AF9903F868}" srcId="{ED8205E8-8B8D-4C82-9ACE-E9509B030B84}" destId="{62E5FEB5-E308-4502-B8BF-992A8F89050E}" srcOrd="1" destOrd="0" parTransId="{9DE3AAC7-D704-4B2E-B1A2-1AB2E3B1C96E}" sibTransId="{96CB05CB-A9B0-4D28-AC02-4752443126C7}"/>
    <dgm:cxn modelId="{55289C5F-F34F-482F-BE24-18058288FAC6}" srcId="{ED8205E8-8B8D-4C82-9ACE-E9509B030B84}" destId="{3FD1855B-5DA7-4877-80D6-816FB47DADFE}" srcOrd="2" destOrd="0" parTransId="{BBD43962-F74E-4389-A720-C65D6F6340DD}" sibTransId="{440970D6-432A-45C5-A02A-094B4EC9AA1E}"/>
    <dgm:cxn modelId="{AD760A45-B761-46E9-8706-32B927104429}" srcId="{ED8205E8-8B8D-4C82-9ACE-E9509B030B84}" destId="{D8BFF61B-4FA6-4741-A554-1E7A4D3F0C76}" srcOrd="4" destOrd="0" parTransId="{B6500A71-E5DF-459F-91EB-46BF74808EBC}" sibTransId="{9540B2B0-F289-41F9-9912-6EEBBA1197E7}"/>
    <dgm:cxn modelId="{B196606F-2006-4EEE-AD72-D6CA7378739D}" type="presOf" srcId="{ED8205E8-8B8D-4C82-9ACE-E9509B030B84}" destId="{2860790F-B485-4F0D-965A-6CCBC97E1604}" srcOrd="0" destOrd="0" presId="urn:microsoft.com/office/officeart/2005/8/layout/default"/>
    <dgm:cxn modelId="{0890454F-2792-484A-B212-62F6D3946CD4}" srcId="{ED8205E8-8B8D-4C82-9ACE-E9509B030B84}" destId="{1D583673-13EA-4076-8E23-2556A7F79868}" srcOrd="3" destOrd="0" parTransId="{7BB32A23-B48B-45C5-9534-E244983E7367}" sibTransId="{E6DF4778-C0A5-42A4-8F1F-724784436FE1}"/>
    <dgm:cxn modelId="{C2B55758-BD1F-44D2-8757-CBC5F110798A}" type="presOf" srcId="{0C8C5383-1487-4D4D-9927-73F206692E33}" destId="{7F696678-6278-4826-B904-E3AA7B204B10}" srcOrd="0" destOrd="0" presId="urn:microsoft.com/office/officeart/2005/8/layout/default"/>
    <dgm:cxn modelId="{B68B1BD4-3F95-463A-97FA-8FC6E9688202}" type="presOf" srcId="{1D583673-13EA-4076-8E23-2556A7F79868}" destId="{C17535F2-D536-4113-88DF-A4D88DCEEE52}" srcOrd="0" destOrd="0" presId="urn:microsoft.com/office/officeart/2005/8/layout/default"/>
    <dgm:cxn modelId="{3D4A97DF-4792-4B05-BB22-8ABE55E0C57D}" type="presOf" srcId="{D8BFF61B-4FA6-4741-A554-1E7A4D3F0C76}" destId="{65BC327E-7A34-44E4-BCBE-D0DD364EE553}" srcOrd="0" destOrd="0" presId="urn:microsoft.com/office/officeart/2005/8/layout/default"/>
    <dgm:cxn modelId="{0D3FDFE7-0A62-484A-909D-5E0329505A96}" type="presOf" srcId="{3FD1855B-5DA7-4877-80D6-816FB47DADFE}" destId="{803DCBA0-CD5E-48D0-A299-AE1CBAF52543}" srcOrd="0" destOrd="0" presId="urn:microsoft.com/office/officeart/2005/8/layout/default"/>
    <dgm:cxn modelId="{8A6005FD-BCFC-4346-A29A-DF8570B52844}" type="presOf" srcId="{62E5FEB5-E308-4502-B8BF-992A8F89050E}" destId="{84E447EA-F6BC-45BF-A79F-9D5706A3A323}" srcOrd="0" destOrd="0" presId="urn:microsoft.com/office/officeart/2005/8/layout/default"/>
    <dgm:cxn modelId="{FF4A065A-6274-4271-9C47-63A1D2407F90}" type="presParOf" srcId="{2860790F-B485-4F0D-965A-6CCBC97E1604}" destId="{7F696678-6278-4826-B904-E3AA7B204B10}" srcOrd="0" destOrd="0" presId="urn:microsoft.com/office/officeart/2005/8/layout/default"/>
    <dgm:cxn modelId="{24167B1B-F081-4018-B302-04B041EFB72D}" type="presParOf" srcId="{2860790F-B485-4F0D-965A-6CCBC97E1604}" destId="{0CC89D78-D555-4AB0-8BD0-F63E508A7D0A}" srcOrd="1" destOrd="0" presId="urn:microsoft.com/office/officeart/2005/8/layout/default"/>
    <dgm:cxn modelId="{642B8993-202C-4FE8-8DF7-77C1B9989287}" type="presParOf" srcId="{2860790F-B485-4F0D-965A-6CCBC97E1604}" destId="{84E447EA-F6BC-45BF-A79F-9D5706A3A323}" srcOrd="2" destOrd="0" presId="urn:microsoft.com/office/officeart/2005/8/layout/default"/>
    <dgm:cxn modelId="{7B4EE338-4F09-4B77-9B23-E882FBF76ADF}" type="presParOf" srcId="{2860790F-B485-4F0D-965A-6CCBC97E1604}" destId="{DA66EE2C-DB89-48FB-AAB5-F5AAE256A98B}" srcOrd="3" destOrd="0" presId="urn:microsoft.com/office/officeart/2005/8/layout/default"/>
    <dgm:cxn modelId="{78966D27-101F-4641-9D16-5AE696057219}" type="presParOf" srcId="{2860790F-B485-4F0D-965A-6CCBC97E1604}" destId="{803DCBA0-CD5E-48D0-A299-AE1CBAF52543}" srcOrd="4" destOrd="0" presId="urn:microsoft.com/office/officeart/2005/8/layout/default"/>
    <dgm:cxn modelId="{479C05B6-44F5-4F4F-B270-893B600E291B}" type="presParOf" srcId="{2860790F-B485-4F0D-965A-6CCBC97E1604}" destId="{72D4771C-2026-4763-B5BB-DC83FE29C0DA}" srcOrd="5" destOrd="0" presId="urn:microsoft.com/office/officeart/2005/8/layout/default"/>
    <dgm:cxn modelId="{29304BE8-467A-47F0-8CCB-0ED1E9D94CEE}" type="presParOf" srcId="{2860790F-B485-4F0D-965A-6CCBC97E1604}" destId="{C17535F2-D536-4113-88DF-A4D88DCEEE52}" srcOrd="6" destOrd="0" presId="urn:microsoft.com/office/officeart/2005/8/layout/default"/>
    <dgm:cxn modelId="{214CEF9C-1C01-4D3F-A6BD-068793DFF8FE}" type="presParOf" srcId="{2860790F-B485-4F0D-965A-6CCBC97E1604}" destId="{B20C977A-894C-483C-A4D8-0105F1BDDBCB}" srcOrd="7" destOrd="0" presId="urn:microsoft.com/office/officeart/2005/8/layout/default"/>
    <dgm:cxn modelId="{54EBBAC1-2ADE-4330-83D6-2F8F44786D0D}" type="presParOf" srcId="{2860790F-B485-4F0D-965A-6CCBC97E1604}" destId="{65BC327E-7A34-44E4-BCBE-D0DD364EE553}"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60DF16-8E38-42A1-9E75-EDEE78E06D1E}">
      <dsp:nvSpPr>
        <dsp:cNvPr id="0" name=""/>
        <dsp:cNvSpPr/>
      </dsp:nvSpPr>
      <dsp:spPr>
        <a:xfrm>
          <a:off x="386688" y="1020943"/>
          <a:ext cx="628066" cy="6280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608EA9E-EE8C-4C40-8A5E-39EFD0FE28C6}">
      <dsp:nvSpPr>
        <dsp:cNvPr id="0" name=""/>
        <dsp:cNvSpPr/>
      </dsp:nvSpPr>
      <dsp:spPr>
        <a:xfrm>
          <a:off x="2870" y="1880051"/>
          <a:ext cx="1395703" cy="680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b="1" u="sng" kern="1200"/>
            <a:t>Speed Estimation</a:t>
          </a:r>
          <a:endParaRPr lang="en-US" sz="1100" kern="1200"/>
        </a:p>
      </dsp:txBody>
      <dsp:txXfrm>
        <a:off x="2870" y="1880051"/>
        <a:ext cx="1395703" cy="680405"/>
      </dsp:txXfrm>
    </dsp:sp>
    <dsp:sp modelId="{0818EAED-6AC5-4E1B-94D6-EAC4240A2DAF}">
      <dsp:nvSpPr>
        <dsp:cNvPr id="0" name=""/>
        <dsp:cNvSpPr/>
      </dsp:nvSpPr>
      <dsp:spPr>
        <a:xfrm>
          <a:off x="2026640" y="1020943"/>
          <a:ext cx="628066" cy="6280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88C6DC1-EC29-4BE7-B2DF-3AD49DCA28D7}">
      <dsp:nvSpPr>
        <dsp:cNvPr id="0" name=""/>
        <dsp:cNvSpPr/>
      </dsp:nvSpPr>
      <dsp:spPr>
        <a:xfrm>
          <a:off x="1642821" y="1880051"/>
          <a:ext cx="1395703" cy="680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kern="1200"/>
            <a:t>This would be done by using time taken to cover a segment of road taking into consideration the accuracy (which is mostly determined by frame-rate).</a:t>
          </a:r>
          <a:endParaRPr lang="en-US" sz="1100" kern="1200"/>
        </a:p>
      </dsp:txBody>
      <dsp:txXfrm>
        <a:off x="1642821" y="1880051"/>
        <a:ext cx="1395703" cy="680405"/>
      </dsp:txXfrm>
    </dsp:sp>
    <dsp:sp modelId="{00FF301B-0F33-4413-ACCC-7CB7BA8230A4}">
      <dsp:nvSpPr>
        <dsp:cNvPr id="0" name=""/>
        <dsp:cNvSpPr/>
      </dsp:nvSpPr>
      <dsp:spPr>
        <a:xfrm>
          <a:off x="3666591" y="1020943"/>
          <a:ext cx="628066" cy="6280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E021FD1-9426-467D-90A2-30777E632B20}">
      <dsp:nvSpPr>
        <dsp:cNvPr id="0" name=""/>
        <dsp:cNvSpPr/>
      </dsp:nvSpPr>
      <dsp:spPr>
        <a:xfrm>
          <a:off x="3282772" y="1880051"/>
          <a:ext cx="1395703" cy="680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kern="1200"/>
            <a:t>The road shall be divided to multiple segments to estimate speed. </a:t>
          </a:r>
          <a:endParaRPr lang="en-US" sz="1100" kern="1200"/>
        </a:p>
      </dsp:txBody>
      <dsp:txXfrm>
        <a:off x="3282772" y="1880051"/>
        <a:ext cx="1395703" cy="680405"/>
      </dsp:txXfrm>
    </dsp:sp>
    <dsp:sp modelId="{144F3B85-8C30-4631-BF82-CF7D03313E3D}">
      <dsp:nvSpPr>
        <dsp:cNvPr id="0" name=""/>
        <dsp:cNvSpPr/>
      </dsp:nvSpPr>
      <dsp:spPr>
        <a:xfrm>
          <a:off x="5306542" y="1020943"/>
          <a:ext cx="628066" cy="6280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DAB6796-9B90-4BE3-A425-C31DC3308FDF}">
      <dsp:nvSpPr>
        <dsp:cNvPr id="0" name=""/>
        <dsp:cNvSpPr/>
      </dsp:nvSpPr>
      <dsp:spPr>
        <a:xfrm>
          <a:off x="4922724" y="1880051"/>
          <a:ext cx="1395703" cy="680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u="sng" kern="1200"/>
            <a:t>Save Vehicle Image</a:t>
          </a:r>
          <a:endParaRPr lang="en-US" sz="1100" kern="1200"/>
        </a:p>
      </dsp:txBody>
      <dsp:txXfrm>
        <a:off x="4922724" y="1880051"/>
        <a:ext cx="1395703" cy="680405"/>
      </dsp:txXfrm>
    </dsp:sp>
    <dsp:sp modelId="{913A9AC5-99FE-4DC3-BE69-2BF958F9CAED}">
      <dsp:nvSpPr>
        <dsp:cNvPr id="0" name=""/>
        <dsp:cNvSpPr/>
      </dsp:nvSpPr>
      <dsp:spPr>
        <a:xfrm>
          <a:off x="6946493" y="1020943"/>
          <a:ext cx="628066" cy="62806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E0F49B6-CC4F-4027-A01C-7B7CC42C2B32}">
      <dsp:nvSpPr>
        <dsp:cNvPr id="0" name=""/>
        <dsp:cNvSpPr/>
      </dsp:nvSpPr>
      <dsp:spPr>
        <a:xfrm>
          <a:off x="6562675" y="1880051"/>
          <a:ext cx="1395703" cy="680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kern="1200"/>
            <a:t>This can be done after saving still images of the violators. Each vehicle is given a specific ID. The ID and speed details are saved to a text file</a:t>
          </a:r>
          <a:endParaRPr lang="en-US" sz="1100" kern="1200"/>
        </a:p>
      </dsp:txBody>
      <dsp:txXfrm>
        <a:off x="6562675" y="1880051"/>
        <a:ext cx="1395703" cy="680405"/>
      </dsp:txXfrm>
    </dsp:sp>
    <dsp:sp modelId="{D3BBF649-6AFD-403D-B966-4367D18B6B7D}">
      <dsp:nvSpPr>
        <dsp:cNvPr id="0" name=""/>
        <dsp:cNvSpPr/>
      </dsp:nvSpPr>
      <dsp:spPr>
        <a:xfrm>
          <a:off x="8586444" y="1020943"/>
          <a:ext cx="628066" cy="62806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1F0A54E-815A-452B-AFCD-A1796E1434D5}">
      <dsp:nvSpPr>
        <dsp:cNvPr id="0" name=""/>
        <dsp:cNvSpPr/>
      </dsp:nvSpPr>
      <dsp:spPr>
        <a:xfrm>
          <a:off x="8202626" y="1880051"/>
          <a:ext cx="1395703" cy="680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kern="1200"/>
            <a:t>A good quality video is required to capture the number-plate of vehicles</a:t>
          </a:r>
          <a:endParaRPr lang="en-US" sz="1100" kern="1200"/>
        </a:p>
      </dsp:txBody>
      <dsp:txXfrm>
        <a:off x="8202626" y="1880051"/>
        <a:ext cx="1395703" cy="6804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7EA9D-E737-430C-A235-9412DEE091E5}">
      <dsp:nvSpPr>
        <dsp:cNvPr id="0" name=""/>
        <dsp:cNvSpPr/>
      </dsp:nvSpPr>
      <dsp:spPr>
        <a:xfrm>
          <a:off x="2812" y="1047042"/>
          <a:ext cx="2008376" cy="127531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B54DE4-AABE-4983-8E4F-A4388831C55C}">
      <dsp:nvSpPr>
        <dsp:cNvPr id="0" name=""/>
        <dsp:cNvSpPr/>
      </dsp:nvSpPr>
      <dsp:spPr>
        <a:xfrm>
          <a:off x="225965" y="1259038"/>
          <a:ext cx="2008376" cy="1275318"/>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t>Objects that weren’t vehicles were being detected</a:t>
          </a:r>
          <a:endParaRPr lang="en-US" sz="1900" kern="1200"/>
        </a:p>
      </dsp:txBody>
      <dsp:txXfrm>
        <a:off x="263318" y="1296391"/>
        <a:ext cx="1933670" cy="1200612"/>
      </dsp:txXfrm>
    </dsp:sp>
    <dsp:sp modelId="{BD518C6F-F6C3-4411-B0CC-7D28B2AD8B8B}">
      <dsp:nvSpPr>
        <dsp:cNvPr id="0" name=""/>
        <dsp:cNvSpPr/>
      </dsp:nvSpPr>
      <dsp:spPr>
        <a:xfrm>
          <a:off x="2457494" y="1047042"/>
          <a:ext cx="2008376" cy="127531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8F8E65-0659-42F2-A8A9-7E185E961E21}">
      <dsp:nvSpPr>
        <dsp:cNvPr id="0" name=""/>
        <dsp:cNvSpPr/>
      </dsp:nvSpPr>
      <dsp:spPr>
        <a:xfrm>
          <a:off x="2680647" y="1259038"/>
          <a:ext cx="2008376" cy="1275318"/>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 This was sorted by changing the masking method.</a:t>
          </a:r>
        </a:p>
      </dsp:txBody>
      <dsp:txXfrm>
        <a:off x="2718000" y="1296391"/>
        <a:ext cx="1933670" cy="1200612"/>
      </dsp:txXfrm>
    </dsp:sp>
    <dsp:sp modelId="{50B4D7B7-AD75-4CE4-B1B3-43E41152727F}">
      <dsp:nvSpPr>
        <dsp:cNvPr id="0" name=""/>
        <dsp:cNvSpPr/>
      </dsp:nvSpPr>
      <dsp:spPr>
        <a:xfrm>
          <a:off x="4912176" y="1047042"/>
          <a:ext cx="2008376" cy="127531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D2BFA1-02BB-49FE-9D72-84A739052D3D}">
      <dsp:nvSpPr>
        <dsp:cNvPr id="0" name=""/>
        <dsp:cNvSpPr/>
      </dsp:nvSpPr>
      <dsp:spPr>
        <a:xfrm>
          <a:off x="5135329" y="1259038"/>
          <a:ext cx="2008376" cy="1275318"/>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t>Number Plates Unreadable</a:t>
          </a:r>
          <a:endParaRPr lang="en-US" sz="1900" kern="1200" dirty="0"/>
        </a:p>
      </dsp:txBody>
      <dsp:txXfrm>
        <a:off x="5172682" y="1296391"/>
        <a:ext cx="1933670" cy="1200612"/>
      </dsp:txXfrm>
    </dsp:sp>
    <dsp:sp modelId="{F73AA466-5CA1-4746-8A2C-81957490E9B0}">
      <dsp:nvSpPr>
        <dsp:cNvPr id="0" name=""/>
        <dsp:cNvSpPr/>
      </dsp:nvSpPr>
      <dsp:spPr>
        <a:xfrm>
          <a:off x="7366858" y="1047042"/>
          <a:ext cx="2008376" cy="127531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8641E2-0DCF-4EDF-AAE2-CB1508406367}">
      <dsp:nvSpPr>
        <dsp:cNvPr id="0" name=""/>
        <dsp:cNvSpPr/>
      </dsp:nvSpPr>
      <dsp:spPr>
        <a:xfrm>
          <a:off x="7590011" y="1259038"/>
          <a:ext cx="2008376" cy="1275318"/>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Pictures of vehicles were stored instead.</a:t>
          </a:r>
        </a:p>
      </dsp:txBody>
      <dsp:txXfrm>
        <a:off x="7627364" y="1296391"/>
        <a:ext cx="1933670" cy="12006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96678-6278-4826-B904-E3AA7B204B10}">
      <dsp:nvSpPr>
        <dsp:cNvPr id="0" name=""/>
        <dsp:cNvSpPr/>
      </dsp:nvSpPr>
      <dsp:spPr>
        <a:xfrm>
          <a:off x="397549" y="1960"/>
          <a:ext cx="2751906" cy="1651143"/>
        </a:xfrm>
        <a:prstGeom prst="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a:t>Multiple vehicles speeds were unable to be detected</a:t>
          </a:r>
          <a:endParaRPr lang="en-US" sz="2200" kern="1200"/>
        </a:p>
      </dsp:txBody>
      <dsp:txXfrm>
        <a:off x="397549" y="1960"/>
        <a:ext cx="2751906" cy="1651143"/>
      </dsp:txXfrm>
    </dsp:sp>
    <dsp:sp modelId="{84E447EA-F6BC-45BF-A79F-9D5706A3A323}">
      <dsp:nvSpPr>
        <dsp:cNvPr id="0" name=""/>
        <dsp:cNvSpPr/>
      </dsp:nvSpPr>
      <dsp:spPr>
        <a:xfrm>
          <a:off x="3424646" y="1960"/>
          <a:ext cx="2751906" cy="1651143"/>
        </a:xfrm>
        <a:prstGeom prst="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This was sorted by saving speed timers in an array format instead of an single integer format</a:t>
          </a:r>
        </a:p>
      </dsp:txBody>
      <dsp:txXfrm>
        <a:off x="3424646" y="1960"/>
        <a:ext cx="2751906" cy="1651143"/>
      </dsp:txXfrm>
    </dsp:sp>
    <dsp:sp modelId="{803DCBA0-CD5E-48D0-A299-AE1CBAF52543}">
      <dsp:nvSpPr>
        <dsp:cNvPr id="0" name=""/>
        <dsp:cNvSpPr/>
      </dsp:nvSpPr>
      <dsp:spPr>
        <a:xfrm>
          <a:off x="6451743" y="1960"/>
          <a:ext cx="2751906" cy="1651143"/>
        </a:xfrm>
        <a:prstGeom prst="rect">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Vehicles close together were clubbed as single object</a:t>
          </a:r>
          <a:endParaRPr lang="en-US" sz="2200" kern="1200" dirty="0"/>
        </a:p>
      </dsp:txBody>
      <dsp:txXfrm>
        <a:off x="6451743" y="1960"/>
        <a:ext cx="2751906" cy="1651143"/>
      </dsp:txXfrm>
    </dsp:sp>
    <dsp:sp modelId="{C17535F2-D536-4113-88DF-A4D88DCEEE52}">
      <dsp:nvSpPr>
        <dsp:cNvPr id="0" name=""/>
        <dsp:cNvSpPr/>
      </dsp:nvSpPr>
      <dsp:spPr>
        <a:xfrm>
          <a:off x="1911098" y="1928295"/>
          <a:ext cx="2751906" cy="1651143"/>
        </a:xfrm>
        <a:prstGeom prst="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Eroded Masked Image to better differentiate close objects</a:t>
          </a:r>
        </a:p>
      </dsp:txBody>
      <dsp:txXfrm>
        <a:off x="1911098" y="1928295"/>
        <a:ext cx="2751906" cy="1651143"/>
      </dsp:txXfrm>
    </dsp:sp>
    <dsp:sp modelId="{65BC327E-7A34-44E4-BCBE-D0DD364EE553}">
      <dsp:nvSpPr>
        <dsp:cNvPr id="0" name=""/>
        <dsp:cNvSpPr/>
      </dsp:nvSpPr>
      <dsp:spPr>
        <a:xfrm>
          <a:off x="4938195" y="1928295"/>
          <a:ext cx="2751906" cy="1651143"/>
        </a:xfrm>
        <a:prstGeom prst="rect">
          <a:avLst/>
        </a:prstGeom>
        <a:solidFill>
          <a:schemeClr val="accent6">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Moved detection lines further back</a:t>
          </a:r>
        </a:p>
      </dsp:txBody>
      <dsp:txXfrm>
        <a:off x="4938195" y="1928295"/>
        <a:ext cx="2751906" cy="165114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228E33-05AD-4B09-A3AF-56C75759CD23}" type="datetimeFigureOut">
              <a:rPr lang="en-AE" smtClean="0"/>
              <a:t>04/04/2024</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8ADCE-A598-42AD-A417-7A12FC424293}" type="slidenum">
              <a:rPr lang="en-AE" smtClean="0"/>
              <a:t>‹#›</a:t>
            </a:fld>
            <a:endParaRPr lang="en-AE"/>
          </a:p>
        </p:txBody>
      </p:sp>
    </p:spTree>
    <p:extLst>
      <p:ext uri="{BB962C8B-B14F-4D97-AF65-F5344CB8AC3E}">
        <p14:creationId xmlns:p14="http://schemas.microsoft.com/office/powerpoint/2010/main" val="3662588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E4BC3C-F87D-4023-B761-6593CA66B23E}" type="slidenum">
              <a:rPr lang="en-US" smtClean="0"/>
              <a:t>1</a:t>
            </a:fld>
            <a:endParaRPr lang="en-US" dirty="0"/>
          </a:p>
        </p:txBody>
      </p:sp>
    </p:spTree>
    <p:extLst>
      <p:ext uri="{BB962C8B-B14F-4D97-AF65-F5344CB8AC3E}">
        <p14:creationId xmlns:p14="http://schemas.microsoft.com/office/powerpoint/2010/main" val="4165800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4/4/2024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4/4/2024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4/4/2024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4/4/2024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4/4/2024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2" name="Rectangle 1041">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4" name="Rectangle 1043">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1045">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Rectangle 1046">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Rectangle 1042">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Rectangle 1044">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521164" y="480515"/>
            <a:ext cx="7149671" cy="5496569"/>
          </a:xfrm>
          <a:prstGeom prst="rect">
            <a:avLst/>
          </a:prstGeom>
          <a:noFill/>
        </p:spPr>
        <p:txBody>
          <a:bodyPr wrap="square" rtlCol="0">
            <a:spAutoFit/>
          </a:bodyPr>
          <a:lstStyle/>
          <a:p>
            <a:pPr algn="ctr" defTabSz="299557">
              <a:spcAft>
                <a:spcPts val="546"/>
              </a:spcAft>
            </a:pPr>
            <a:endParaRPr lang="en-IN" sz="2621" kern="1200" dirty="0">
              <a:solidFill>
                <a:srgbClr val="555555"/>
              </a:solidFill>
              <a:latin typeface="Times New Roman" panose="02020603050405020304" pitchFamily="18" charset="0"/>
              <a:ea typeface="+mn-ea"/>
              <a:cs typeface="Times New Roman" panose="02020603050405020304" pitchFamily="18" charset="0"/>
            </a:endParaRPr>
          </a:p>
          <a:p>
            <a:pPr algn="ctr" defTabSz="299557">
              <a:spcAft>
                <a:spcPts val="546"/>
              </a:spcAft>
            </a:pPr>
            <a:r>
              <a:rPr lang="en-IN" sz="2097" kern="1200" dirty="0">
                <a:solidFill>
                  <a:srgbClr val="555555"/>
                </a:solidFill>
                <a:latin typeface="Times New Roman" panose="02020603050405020304" pitchFamily="18" charset="0"/>
                <a:ea typeface="+mn-ea"/>
                <a:cs typeface="Times New Roman" panose="02020603050405020304" pitchFamily="18" charset="0"/>
              </a:rPr>
              <a:t> </a:t>
            </a:r>
          </a:p>
          <a:p>
            <a:pPr algn="ctr" defTabSz="299557">
              <a:spcAft>
                <a:spcPts val="546"/>
              </a:spcAft>
            </a:pPr>
            <a:r>
              <a:rPr lang="en-IN" sz="1572" kern="1200" dirty="0">
                <a:solidFill>
                  <a:srgbClr val="555555"/>
                </a:solidFill>
                <a:latin typeface="Times New Roman" panose="02020603050405020304" pitchFamily="18" charset="0"/>
                <a:ea typeface="+mn-ea"/>
                <a:cs typeface="Times New Roman" panose="02020603050405020304" pitchFamily="18" charset="0"/>
              </a:rPr>
              <a:t>  (BACHELOR OF TECHNOLOGY)</a:t>
            </a:r>
          </a:p>
          <a:p>
            <a:pPr algn="ctr" defTabSz="299557">
              <a:spcAft>
                <a:spcPts val="546"/>
              </a:spcAft>
            </a:pPr>
            <a:r>
              <a:rPr lang="en-IN" sz="1572" kern="1200" dirty="0">
                <a:solidFill>
                  <a:srgbClr val="555555"/>
                </a:solidFill>
                <a:latin typeface="Times New Roman" panose="02020603050405020304" pitchFamily="18" charset="0"/>
                <a:ea typeface="+mn-ea"/>
                <a:cs typeface="Times New Roman" panose="02020603050405020304" pitchFamily="18" charset="0"/>
              </a:rPr>
              <a:t>   (Computer Science &amp; Engineering)</a:t>
            </a:r>
          </a:p>
          <a:p>
            <a:pPr algn="ctr" defTabSz="299557">
              <a:spcAft>
                <a:spcPts val="546"/>
              </a:spcAft>
            </a:pPr>
            <a:endParaRPr lang="en-IN" sz="2097" kern="1200" dirty="0">
              <a:solidFill>
                <a:srgbClr val="555555"/>
              </a:solidFill>
              <a:latin typeface="Times New Roman" panose="02020603050405020304" pitchFamily="18" charset="0"/>
              <a:ea typeface="+mn-ea"/>
              <a:cs typeface="Times New Roman" panose="02020603050405020304" pitchFamily="18" charset="0"/>
            </a:endParaRPr>
          </a:p>
          <a:p>
            <a:pPr algn="ctr" defTabSz="299557">
              <a:spcAft>
                <a:spcPts val="546"/>
              </a:spcAft>
            </a:pPr>
            <a:r>
              <a:rPr lang="en-IN" sz="2097" kern="1200" dirty="0">
                <a:solidFill>
                  <a:srgbClr val="555555"/>
                </a:solidFill>
                <a:latin typeface="Times New Roman" panose="02020603050405020304" pitchFamily="18" charset="0"/>
                <a:ea typeface="+mn-ea"/>
                <a:cs typeface="Times New Roman" panose="02020603050405020304" pitchFamily="18" charset="0"/>
              </a:rPr>
              <a:t>   </a:t>
            </a:r>
          </a:p>
          <a:p>
            <a:pPr algn="ctr" defTabSz="299557">
              <a:spcAft>
                <a:spcPts val="546"/>
              </a:spcAft>
            </a:pPr>
            <a:endParaRPr lang="en-IN" sz="2097" kern="1200" dirty="0">
              <a:solidFill>
                <a:srgbClr val="555555"/>
              </a:solidFill>
              <a:latin typeface="Times New Roman" panose="02020603050405020304" pitchFamily="18" charset="0"/>
              <a:ea typeface="+mn-ea"/>
              <a:cs typeface="Times New Roman" panose="02020603050405020304" pitchFamily="18" charset="0"/>
            </a:endParaRPr>
          </a:p>
          <a:p>
            <a:pPr algn="ctr" defTabSz="299557">
              <a:spcAft>
                <a:spcPts val="546"/>
              </a:spcAft>
            </a:pPr>
            <a:r>
              <a:rPr lang="en-IN" sz="1310" kern="1200" dirty="0">
                <a:solidFill>
                  <a:srgbClr val="555555"/>
                </a:solidFill>
                <a:latin typeface="Times New Roman" panose="02020603050405020304" pitchFamily="18" charset="0"/>
                <a:ea typeface="+mn-ea"/>
                <a:cs typeface="Times New Roman" panose="02020603050405020304" pitchFamily="18" charset="0"/>
              </a:rPr>
              <a:t>    Submitted by</a:t>
            </a:r>
          </a:p>
          <a:p>
            <a:pPr algn="ctr" defTabSz="299557">
              <a:spcAft>
                <a:spcPts val="546"/>
              </a:spcAft>
            </a:pPr>
            <a:r>
              <a:rPr lang="en-IN" sz="1572" kern="1200" dirty="0">
                <a:solidFill>
                  <a:srgbClr val="555555"/>
                </a:solidFill>
                <a:latin typeface="Times New Roman" panose="02020603050405020304" pitchFamily="18" charset="0"/>
                <a:ea typeface="+mn-ea"/>
                <a:cs typeface="Times New Roman" panose="02020603050405020304" pitchFamily="18" charset="0"/>
              </a:rPr>
              <a:t>      NAYAN KUMAR </a:t>
            </a:r>
          </a:p>
          <a:p>
            <a:pPr algn="ctr" defTabSz="299557">
              <a:spcAft>
                <a:spcPts val="546"/>
              </a:spcAft>
            </a:pPr>
            <a:r>
              <a:rPr lang="en-IN" sz="1572" dirty="0">
                <a:solidFill>
                  <a:srgbClr val="555555"/>
                </a:solidFill>
                <a:latin typeface="Times New Roman" panose="02020603050405020304" pitchFamily="18" charset="0"/>
                <a:cs typeface="Times New Roman" panose="02020603050405020304" pitchFamily="18" charset="0"/>
              </a:rPr>
              <a:t>ML_CSE-21</a:t>
            </a:r>
            <a:r>
              <a:rPr lang="en-IN" sz="1572" kern="1200" dirty="0">
                <a:solidFill>
                  <a:srgbClr val="555555"/>
                </a:solidFill>
                <a:latin typeface="Times New Roman" panose="02020603050405020304" pitchFamily="18" charset="0"/>
                <a:ea typeface="+mn-ea"/>
                <a:cs typeface="Times New Roman" panose="02020603050405020304" pitchFamily="18" charset="0"/>
              </a:rPr>
              <a:t>                                           </a:t>
            </a:r>
          </a:p>
          <a:p>
            <a:pPr algn="ctr" defTabSz="299557">
              <a:spcAft>
                <a:spcPts val="546"/>
              </a:spcAft>
            </a:pPr>
            <a:r>
              <a:rPr lang="en-IN" sz="1572" kern="1200" dirty="0">
                <a:solidFill>
                  <a:srgbClr val="555555"/>
                </a:solidFill>
                <a:latin typeface="Times New Roman" panose="02020603050405020304" pitchFamily="18" charset="0"/>
                <a:ea typeface="+mn-ea"/>
                <a:cs typeface="Times New Roman" panose="02020603050405020304" pitchFamily="18" charset="0"/>
              </a:rPr>
              <a:t>                                 </a:t>
            </a:r>
          </a:p>
          <a:p>
            <a:pPr algn="ctr" defTabSz="299557">
              <a:spcAft>
                <a:spcPts val="546"/>
              </a:spcAft>
            </a:pPr>
            <a:r>
              <a:rPr lang="en-IN" sz="1572" kern="1200" dirty="0">
                <a:solidFill>
                  <a:srgbClr val="555555"/>
                </a:solidFill>
                <a:latin typeface="Times New Roman" panose="02020603050405020304" pitchFamily="18" charset="0"/>
                <a:ea typeface="+mn-ea"/>
                <a:cs typeface="Times New Roman" panose="02020603050405020304" pitchFamily="18" charset="0"/>
              </a:rPr>
              <a:t>     Under the Supervision of</a:t>
            </a:r>
          </a:p>
          <a:p>
            <a:pPr algn="ctr" defTabSz="299557">
              <a:spcAft>
                <a:spcPts val="546"/>
              </a:spcAft>
            </a:pPr>
            <a:r>
              <a:rPr lang="en-IN" sz="1572" kern="1200" dirty="0">
                <a:solidFill>
                  <a:srgbClr val="555555"/>
                </a:solidFill>
                <a:latin typeface="Times New Roman" panose="02020603050405020304" pitchFamily="18" charset="0"/>
                <a:ea typeface="+mn-ea"/>
                <a:cs typeface="Times New Roman" panose="02020603050405020304" pitchFamily="18" charset="0"/>
              </a:rPr>
              <a:t>      Dr Rinku Datta Rakshit</a:t>
            </a:r>
          </a:p>
          <a:p>
            <a:pPr defTabSz="299557">
              <a:spcAft>
                <a:spcPts val="546"/>
              </a:spcAft>
            </a:pPr>
            <a:r>
              <a:rPr lang="en-IN" sz="1572" kern="1200" dirty="0">
                <a:solidFill>
                  <a:srgbClr val="555555"/>
                </a:solidFill>
                <a:latin typeface="Times New Roman" panose="02020603050405020304" pitchFamily="18" charset="0"/>
                <a:ea typeface="+mn-ea"/>
                <a:cs typeface="Times New Roman" panose="02020603050405020304" pitchFamily="18" charset="0"/>
              </a:rPr>
              <a:t>                                                     </a:t>
            </a:r>
          </a:p>
          <a:p>
            <a:pPr defTabSz="299557">
              <a:spcAft>
                <a:spcPts val="546"/>
              </a:spcAft>
            </a:pPr>
            <a:r>
              <a:rPr lang="en-IN" sz="1572" kern="1200" dirty="0">
                <a:solidFill>
                  <a:srgbClr val="555555"/>
                </a:solidFill>
                <a:latin typeface="Times New Roman" panose="02020603050405020304" pitchFamily="18" charset="0"/>
                <a:ea typeface="+mn-ea"/>
                <a:cs typeface="Times New Roman" panose="02020603050405020304" pitchFamily="18" charset="0"/>
              </a:rPr>
              <a:t>                                             </a:t>
            </a:r>
          </a:p>
          <a:p>
            <a:pPr>
              <a:spcAft>
                <a:spcPts val="600"/>
              </a:spcAft>
            </a:pPr>
            <a:endParaRPr lang="en-IN" sz="2400" dirty="0">
              <a:latin typeface="Times New Roman" panose="02020603050405020304" pitchFamily="18" charset="0"/>
              <a:cs typeface="Times New Roman" panose="02020603050405020304" pitchFamily="18" charset="0"/>
            </a:endParaRPr>
          </a:p>
        </p:txBody>
      </p:sp>
      <p:pic>
        <p:nvPicPr>
          <p:cNvPr id="1028" name="Picture 4" descr="A green logo with white text&#10;&#10;Description automatically generated">
            <a:extLst>
              <a:ext uri="{FF2B5EF4-FFF2-40B4-BE49-F238E27FC236}">
                <a16:creationId xmlns:a16="http://schemas.microsoft.com/office/drawing/2014/main" id="{20A562EB-6E0E-6C2E-3B2D-179EBC6841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7130" y="2153404"/>
            <a:ext cx="877738" cy="877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550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BASE PAPER</a:t>
            </a:r>
            <a:endParaRPr lang="en-US" dirty="0"/>
          </a:p>
        </p:txBody>
      </p:sp>
      <p:sp>
        <p:nvSpPr>
          <p:cNvPr id="3" name="Content Placeholder 2"/>
          <p:cNvSpPr>
            <a:spLocks noGrp="1"/>
          </p:cNvSpPr>
          <p:nvPr>
            <p:ph idx="1"/>
          </p:nvPr>
        </p:nvSpPr>
        <p:spPr>
          <a:xfrm>
            <a:off x="1371599" y="1643199"/>
            <a:ext cx="9601201" cy="4368301"/>
          </a:xfrm>
        </p:spPr>
        <p:txBody>
          <a:bodyPr>
            <a:normAutofit/>
          </a:bodyPr>
          <a:lstStyle/>
          <a:p>
            <a:pPr marL="0" indent="0">
              <a:buNone/>
            </a:pPr>
            <a:r>
              <a:rPr lang="en-US" b="1" dirty="0"/>
              <a:t>Vehicle speed measurement model for video-based systems</a:t>
            </a:r>
          </a:p>
          <a:p>
            <a:r>
              <a:rPr lang="en-US" dirty="0"/>
              <a:t>This project uses segmentation of the road into strips for estimation of the speed of the vehicle. If we know the length of a segment of road and the time taken to cover it, we can determine the speed. Frame-rate can be used to assess the accuracy of speed calculation. </a:t>
            </a:r>
          </a:p>
          <a:p>
            <a:r>
              <a:rPr lang="en-US" dirty="0"/>
              <a:t>A minimum speed of object is set up so as to not record unnecessary objects like bicycles and bird shadows.</a:t>
            </a:r>
          </a:p>
          <a:p>
            <a:pPr marL="0" indent="0">
              <a:buNone/>
            </a:pPr>
            <a:endParaRPr lang="en-US" dirty="0"/>
          </a:p>
          <a:p>
            <a:pPr marL="0" indent="0">
              <a:buNone/>
            </a:pPr>
            <a:r>
              <a:rPr lang="en-GB" b="1" dirty="0"/>
              <a:t>Determining vehicle speed based on video image subtraction</a:t>
            </a:r>
          </a:p>
          <a:p>
            <a:r>
              <a:rPr lang="en-US" dirty="0"/>
              <a:t>This project uses deep learning to identify vehicles based on image subtraction and contour detection. </a:t>
            </a:r>
          </a:p>
        </p:txBody>
      </p:sp>
    </p:spTree>
    <p:extLst>
      <p:ext uri="{BB962C8B-B14F-4D97-AF65-F5344CB8AC3E}">
        <p14:creationId xmlns:p14="http://schemas.microsoft.com/office/powerpoint/2010/main" val="2679266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13988" y="292823"/>
            <a:ext cx="2489703" cy="14847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Video Acquisition</a:t>
            </a:r>
            <a:endParaRPr lang="en-US" dirty="0"/>
          </a:p>
        </p:txBody>
      </p:sp>
      <p:sp>
        <p:nvSpPr>
          <p:cNvPr id="5" name="Rectangle 4"/>
          <p:cNvSpPr/>
          <p:nvPr/>
        </p:nvSpPr>
        <p:spPr>
          <a:xfrm>
            <a:off x="3860737" y="292823"/>
            <a:ext cx="2489703" cy="14847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Image Recognition and region of interest monitored </a:t>
            </a:r>
            <a:endParaRPr lang="en-US" dirty="0"/>
          </a:p>
        </p:txBody>
      </p:sp>
      <p:sp>
        <p:nvSpPr>
          <p:cNvPr id="6" name="Rectangle 5"/>
          <p:cNvSpPr/>
          <p:nvPr/>
        </p:nvSpPr>
        <p:spPr>
          <a:xfrm>
            <a:off x="6707486" y="292823"/>
            <a:ext cx="2489703" cy="14847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Speed Calculation</a:t>
            </a:r>
            <a:endParaRPr lang="en-US" dirty="0"/>
          </a:p>
        </p:txBody>
      </p:sp>
      <p:sp>
        <p:nvSpPr>
          <p:cNvPr id="7" name="Rectangle 6"/>
          <p:cNvSpPr/>
          <p:nvPr/>
        </p:nvSpPr>
        <p:spPr>
          <a:xfrm>
            <a:off x="9575548" y="292823"/>
            <a:ext cx="2489703" cy="14847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Save Vehicle Image</a:t>
            </a:r>
            <a:endParaRPr lang="en-US" dirty="0"/>
          </a:p>
        </p:txBody>
      </p:sp>
      <p:sp>
        <p:nvSpPr>
          <p:cNvPr id="8" name="Rectangle 7"/>
          <p:cNvSpPr/>
          <p:nvPr/>
        </p:nvSpPr>
        <p:spPr>
          <a:xfrm>
            <a:off x="3860737" y="2057401"/>
            <a:ext cx="2489704" cy="5654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Image Subtraction</a:t>
            </a:r>
            <a:endParaRPr lang="en-US" dirty="0"/>
          </a:p>
        </p:txBody>
      </p:sp>
      <p:sp>
        <p:nvSpPr>
          <p:cNvPr id="9" name="Title 8"/>
          <p:cNvSpPr>
            <a:spLocks noGrp="1"/>
          </p:cNvSpPr>
          <p:nvPr>
            <p:ph type="title"/>
          </p:nvPr>
        </p:nvSpPr>
        <p:spPr>
          <a:xfrm>
            <a:off x="781049" y="5226310"/>
            <a:ext cx="9601200" cy="1485900"/>
          </a:xfrm>
        </p:spPr>
        <p:txBody>
          <a:bodyPr/>
          <a:lstStyle/>
          <a:p>
            <a:r>
              <a:rPr lang="en-GB" dirty="0"/>
              <a:t>PROJECT</a:t>
            </a:r>
            <a:br>
              <a:rPr lang="en-GB" dirty="0"/>
            </a:br>
            <a:r>
              <a:rPr lang="en-GB" dirty="0"/>
              <a:t>MODEL</a:t>
            </a:r>
            <a:endParaRPr lang="en-US" dirty="0"/>
          </a:p>
        </p:txBody>
      </p:sp>
      <p:cxnSp>
        <p:nvCxnSpPr>
          <p:cNvPr id="12" name="Straight Arrow Connector 11"/>
          <p:cNvCxnSpPr>
            <a:stCxn id="4" idx="3"/>
            <a:endCxn id="5" idx="1"/>
          </p:cNvCxnSpPr>
          <p:nvPr/>
        </p:nvCxnSpPr>
        <p:spPr>
          <a:xfrm>
            <a:off x="3503691" y="1035207"/>
            <a:ext cx="35704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p:cNvCxnSpPr>
            <a:stCxn id="5" idx="3"/>
            <a:endCxn id="6" idx="1"/>
          </p:cNvCxnSpPr>
          <p:nvPr/>
        </p:nvCxnSpPr>
        <p:spPr>
          <a:xfrm>
            <a:off x="6350440" y="1035207"/>
            <a:ext cx="35704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43D69A14-4919-442C-AF3C-A20C08623116}"/>
              </a:ext>
            </a:extLst>
          </p:cNvPr>
          <p:cNvCxnSpPr>
            <a:cxnSpLocks/>
            <a:stCxn id="6" idx="3"/>
            <a:endCxn id="7" idx="1"/>
          </p:cNvCxnSpPr>
          <p:nvPr/>
        </p:nvCxnSpPr>
        <p:spPr>
          <a:xfrm>
            <a:off x="9197189" y="1035207"/>
            <a:ext cx="37835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Rectangle 21">
            <a:extLst>
              <a:ext uri="{FF2B5EF4-FFF2-40B4-BE49-F238E27FC236}">
                <a16:creationId xmlns:a16="http://schemas.microsoft.com/office/drawing/2014/main" id="{06C9979F-A56D-4941-8955-A22778BF55DE}"/>
              </a:ext>
            </a:extLst>
          </p:cNvPr>
          <p:cNvSpPr/>
          <p:nvPr/>
        </p:nvSpPr>
        <p:spPr>
          <a:xfrm>
            <a:off x="3860738" y="3089686"/>
            <a:ext cx="2489702" cy="5654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Masking and Erosion</a:t>
            </a:r>
            <a:endParaRPr lang="en-US" dirty="0"/>
          </a:p>
        </p:txBody>
      </p:sp>
      <p:sp>
        <p:nvSpPr>
          <p:cNvPr id="23" name="Rectangle 22">
            <a:extLst>
              <a:ext uri="{FF2B5EF4-FFF2-40B4-BE49-F238E27FC236}">
                <a16:creationId xmlns:a16="http://schemas.microsoft.com/office/drawing/2014/main" id="{093EBA47-FFEF-4675-B4FA-AA55C56DDB1B}"/>
              </a:ext>
            </a:extLst>
          </p:cNvPr>
          <p:cNvSpPr/>
          <p:nvPr/>
        </p:nvSpPr>
        <p:spPr>
          <a:xfrm>
            <a:off x="3860738" y="4132250"/>
            <a:ext cx="2489702" cy="5654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Contour Detection</a:t>
            </a:r>
            <a:endParaRPr lang="en-US" dirty="0"/>
          </a:p>
        </p:txBody>
      </p:sp>
      <p:sp>
        <p:nvSpPr>
          <p:cNvPr id="41" name="Rectangle 40">
            <a:extLst>
              <a:ext uri="{FF2B5EF4-FFF2-40B4-BE49-F238E27FC236}">
                <a16:creationId xmlns:a16="http://schemas.microsoft.com/office/drawing/2014/main" id="{E1D48DA8-DE88-4761-A710-FF95C2801955}"/>
              </a:ext>
            </a:extLst>
          </p:cNvPr>
          <p:cNvSpPr/>
          <p:nvPr/>
        </p:nvSpPr>
        <p:spPr>
          <a:xfrm>
            <a:off x="3860738" y="5139499"/>
            <a:ext cx="2489702" cy="5654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Object Tracking</a:t>
            </a:r>
            <a:endParaRPr lang="en-US" dirty="0"/>
          </a:p>
        </p:txBody>
      </p:sp>
      <p:sp>
        <p:nvSpPr>
          <p:cNvPr id="14" name="Rectangle 13">
            <a:extLst>
              <a:ext uri="{FF2B5EF4-FFF2-40B4-BE49-F238E27FC236}">
                <a16:creationId xmlns:a16="http://schemas.microsoft.com/office/drawing/2014/main" id="{BD905A68-71C2-42A7-8D90-F7C0534EEC63}"/>
              </a:ext>
            </a:extLst>
          </p:cNvPr>
          <p:cNvSpPr/>
          <p:nvPr/>
        </p:nvSpPr>
        <p:spPr>
          <a:xfrm>
            <a:off x="3860738" y="6146748"/>
            <a:ext cx="2489702" cy="5654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Draw Bounding Box</a:t>
            </a:r>
            <a:endParaRPr lang="en-US" dirty="0"/>
          </a:p>
        </p:txBody>
      </p:sp>
      <p:sp>
        <p:nvSpPr>
          <p:cNvPr id="15" name="Rectangle 14">
            <a:extLst>
              <a:ext uri="{FF2B5EF4-FFF2-40B4-BE49-F238E27FC236}">
                <a16:creationId xmlns:a16="http://schemas.microsoft.com/office/drawing/2014/main" id="{15941708-CC7F-4D60-9673-A43B117642FC}"/>
              </a:ext>
            </a:extLst>
          </p:cNvPr>
          <p:cNvSpPr/>
          <p:nvPr/>
        </p:nvSpPr>
        <p:spPr>
          <a:xfrm>
            <a:off x="6707486" y="2057401"/>
            <a:ext cx="2489704" cy="5654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Start Timer and Save in array</a:t>
            </a:r>
            <a:endParaRPr lang="en-US" dirty="0"/>
          </a:p>
        </p:txBody>
      </p:sp>
      <p:sp>
        <p:nvSpPr>
          <p:cNvPr id="16" name="Rectangle 15">
            <a:extLst>
              <a:ext uri="{FF2B5EF4-FFF2-40B4-BE49-F238E27FC236}">
                <a16:creationId xmlns:a16="http://schemas.microsoft.com/office/drawing/2014/main" id="{E31E4798-8C96-4347-A226-FBCBB048A42A}"/>
              </a:ext>
            </a:extLst>
          </p:cNvPr>
          <p:cNvSpPr/>
          <p:nvPr/>
        </p:nvSpPr>
        <p:spPr>
          <a:xfrm>
            <a:off x="6707486" y="3098644"/>
            <a:ext cx="2489704" cy="5654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Stop Timer and Save in Array</a:t>
            </a:r>
            <a:endParaRPr lang="en-US" dirty="0"/>
          </a:p>
        </p:txBody>
      </p:sp>
      <p:sp>
        <p:nvSpPr>
          <p:cNvPr id="17" name="Rectangle 16">
            <a:extLst>
              <a:ext uri="{FF2B5EF4-FFF2-40B4-BE49-F238E27FC236}">
                <a16:creationId xmlns:a16="http://schemas.microsoft.com/office/drawing/2014/main" id="{01A1208C-8E59-4025-8194-D7C05DE12844}"/>
              </a:ext>
            </a:extLst>
          </p:cNvPr>
          <p:cNvSpPr/>
          <p:nvPr/>
        </p:nvSpPr>
        <p:spPr>
          <a:xfrm>
            <a:off x="6707486" y="4132250"/>
            <a:ext cx="2489704" cy="5654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Calculate Speed and save in array</a:t>
            </a:r>
            <a:endParaRPr lang="en-US" dirty="0"/>
          </a:p>
        </p:txBody>
      </p:sp>
      <p:sp>
        <p:nvSpPr>
          <p:cNvPr id="18" name="Rectangle 17">
            <a:extLst>
              <a:ext uri="{FF2B5EF4-FFF2-40B4-BE49-F238E27FC236}">
                <a16:creationId xmlns:a16="http://schemas.microsoft.com/office/drawing/2014/main" id="{A1F7C170-0487-4F9B-A5EC-53E242DCD32A}"/>
              </a:ext>
            </a:extLst>
          </p:cNvPr>
          <p:cNvSpPr/>
          <p:nvPr/>
        </p:nvSpPr>
        <p:spPr>
          <a:xfrm>
            <a:off x="6707486" y="5108985"/>
            <a:ext cx="2489704" cy="5654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Display on Bounding Box</a:t>
            </a:r>
            <a:endParaRPr lang="en-US" dirty="0"/>
          </a:p>
        </p:txBody>
      </p:sp>
      <p:sp>
        <p:nvSpPr>
          <p:cNvPr id="19" name="Rectangle 18">
            <a:extLst>
              <a:ext uri="{FF2B5EF4-FFF2-40B4-BE49-F238E27FC236}">
                <a16:creationId xmlns:a16="http://schemas.microsoft.com/office/drawing/2014/main" id="{7597AD42-586E-4810-A6B3-D7707A328FA2}"/>
              </a:ext>
            </a:extLst>
          </p:cNvPr>
          <p:cNvSpPr/>
          <p:nvPr/>
        </p:nvSpPr>
        <p:spPr>
          <a:xfrm>
            <a:off x="9575548" y="2057401"/>
            <a:ext cx="2489704" cy="5654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Crop Image based in Contour Detections</a:t>
            </a:r>
            <a:endParaRPr lang="en-US" dirty="0"/>
          </a:p>
        </p:txBody>
      </p:sp>
      <p:sp>
        <p:nvSpPr>
          <p:cNvPr id="20" name="Rectangle 19">
            <a:extLst>
              <a:ext uri="{FF2B5EF4-FFF2-40B4-BE49-F238E27FC236}">
                <a16:creationId xmlns:a16="http://schemas.microsoft.com/office/drawing/2014/main" id="{008D13EC-C199-442B-803F-E0D55CC7066A}"/>
              </a:ext>
            </a:extLst>
          </p:cNvPr>
          <p:cNvSpPr/>
          <p:nvPr/>
        </p:nvSpPr>
        <p:spPr>
          <a:xfrm>
            <a:off x="9575548" y="3089686"/>
            <a:ext cx="2489704" cy="5654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Save Vehicle Image in File</a:t>
            </a:r>
            <a:endParaRPr lang="en-US" dirty="0"/>
          </a:p>
        </p:txBody>
      </p:sp>
      <p:sp>
        <p:nvSpPr>
          <p:cNvPr id="24" name="Rectangle 23">
            <a:extLst>
              <a:ext uri="{FF2B5EF4-FFF2-40B4-BE49-F238E27FC236}">
                <a16:creationId xmlns:a16="http://schemas.microsoft.com/office/drawing/2014/main" id="{7D1D9FF6-6C2E-43BE-AB7B-1630BD9364C6}"/>
              </a:ext>
            </a:extLst>
          </p:cNvPr>
          <p:cNvSpPr/>
          <p:nvPr/>
        </p:nvSpPr>
        <p:spPr>
          <a:xfrm>
            <a:off x="9575548" y="4132250"/>
            <a:ext cx="2489704" cy="5654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Save ID and speed in Text File</a:t>
            </a:r>
            <a:endParaRPr lang="en-US" dirty="0"/>
          </a:p>
        </p:txBody>
      </p:sp>
      <p:sp>
        <p:nvSpPr>
          <p:cNvPr id="25" name="Rectangle 24">
            <a:extLst>
              <a:ext uri="{FF2B5EF4-FFF2-40B4-BE49-F238E27FC236}">
                <a16:creationId xmlns:a16="http://schemas.microsoft.com/office/drawing/2014/main" id="{3FBA8D8B-3979-48EC-A856-EEA56BB93355}"/>
              </a:ext>
            </a:extLst>
          </p:cNvPr>
          <p:cNvSpPr/>
          <p:nvPr/>
        </p:nvSpPr>
        <p:spPr>
          <a:xfrm>
            <a:off x="1013988" y="2057401"/>
            <a:ext cx="2489704" cy="5654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Define Region of Interest</a:t>
            </a:r>
            <a:endParaRPr lang="en-US" dirty="0"/>
          </a:p>
        </p:txBody>
      </p:sp>
      <p:sp>
        <p:nvSpPr>
          <p:cNvPr id="26" name="Rectangle 25">
            <a:extLst>
              <a:ext uri="{FF2B5EF4-FFF2-40B4-BE49-F238E27FC236}">
                <a16:creationId xmlns:a16="http://schemas.microsoft.com/office/drawing/2014/main" id="{3848D9D8-EB6C-4D64-8ADC-E4F5612BDD9A}"/>
              </a:ext>
            </a:extLst>
          </p:cNvPr>
          <p:cNvSpPr/>
          <p:nvPr/>
        </p:nvSpPr>
        <p:spPr>
          <a:xfrm>
            <a:off x="9575548" y="5105498"/>
            <a:ext cx="2489704" cy="5654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Add Summary at end of text file</a:t>
            </a:r>
            <a:endParaRPr lang="en-US" dirty="0"/>
          </a:p>
        </p:txBody>
      </p:sp>
      <p:cxnSp>
        <p:nvCxnSpPr>
          <p:cNvPr id="3" name="Straight Arrow Connector 2">
            <a:extLst>
              <a:ext uri="{FF2B5EF4-FFF2-40B4-BE49-F238E27FC236}">
                <a16:creationId xmlns:a16="http://schemas.microsoft.com/office/drawing/2014/main" id="{537FF4C8-778D-4BD3-921A-E12B172A7F9D}"/>
              </a:ext>
            </a:extLst>
          </p:cNvPr>
          <p:cNvCxnSpPr>
            <a:stCxn id="4" idx="2"/>
            <a:endCxn id="25" idx="0"/>
          </p:cNvCxnSpPr>
          <p:nvPr/>
        </p:nvCxnSpPr>
        <p:spPr>
          <a:xfrm>
            <a:off x="2258840" y="1777591"/>
            <a:ext cx="0" cy="2798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21009DE-FE71-4D7C-BF3E-C2A65E1B6059}"/>
              </a:ext>
            </a:extLst>
          </p:cNvPr>
          <p:cNvCxnSpPr>
            <a:cxnSpLocks/>
            <a:stCxn id="5" idx="2"/>
            <a:endCxn id="8" idx="0"/>
          </p:cNvCxnSpPr>
          <p:nvPr/>
        </p:nvCxnSpPr>
        <p:spPr>
          <a:xfrm>
            <a:off x="5105589" y="1777591"/>
            <a:ext cx="0" cy="2798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484F674-724B-4527-B196-874943BD5E90}"/>
              </a:ext>
            </a:extLst>
          </p:cNvPr>
          <p:cNvCxnSpPr>
            <a:cxnSpLocks/>
            <a:stCxn id="8" idx="2"/>
            <a:endCxn id="22" idx="0"/>
          </p:cNvCxnSpPr>
          <p:nvPr/>
        </p:nvCxnSpPr>
        <p:spPr>
          <a:xfrm>
            <a:off x="5105589" y="2622863"/>
            <a:ext cx="0" cy="4668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915845A-176B-4827-BF09-409246FC8229}"/>
              </a:ext>
            </a:extLst>
          </p:cNvPr>
          <p:cNvCxnSpPr>
            <a:cxnSpLocks/>
            <a:stCxn id="22" idx="2"/>
            <a:endCxn id="23" idx="0"/>
          </p:cNvCxnSpPr>
          <p:nvPr/>
        </p:nvCxnSpPr>
        <p:spPr>
          <a:xfrm>
            <a:off x="5105589" y="3655148"/>
            <a:ext cx="0" cy="4771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FCB4A4A-2F20-445B-A88F-A173501DC4A8}"/>
              </a:ext>
            </a:extLst>
          </p:cNvPr>
          <p:cNvCxnSpPr>
            <a:cxnSpLocks/>
            <a:stCxn id="23" idx="2"/>
            <a:endCxn id="41" idx="0"/>
          </p:cNvCxnSpPr>
          <p:nvPr/>
        </p:nvCxnSpPr>
        <p:spPr>
          <a:xfrm>
            <a:off x="5105589" y="4697712"/>
            <a:ext cx="0" cy="4417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09EBB6E-0450-4095-A7F7-78A041966B16}"/>
              </a:ext>
            </a:extLst>
          </p:cNvPr>
          <p:cNvCxnSpPr>
            <a:cxnSpLocks/>
            <a:stCxn id="41" idx="2"/>
            <a:endCxn id="14" idx="0"/>
          </p:cNvCxnSpPr>
          <p:nvPr/>
        </p:nvCxnSpPr>
        <p:spPr>
          <a:xfrm>
            <a:off x="5105589" y="5704961"/>
            <a:ext cx="0" cy="4417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A6833B2-0B95-413C-B1DB-07F1F539B4FC}"/>
              </a:ext>
            </a:extLst>
          </p:cNvPr>
          <p:cNvCxnSpPr>
            <a:cxnSpLocks/>
            <a:stCxn id="15" idx="2"/>
            <a:endCxn id="16" idx="0"/>
          </p:cNvCxnSpPr>
          <p:nvPr/>
        </p:nvCxnSpPr>
        <p:spPr>
          <a:xfrm>
            <a:off x="7952338" y="2622863"/>
            <a:ext cx="0" cy="4757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DD335B6-B3DB-44A3-BFC9-FF16131E3AB8}"/>
              </a:ext>
            </a:extLst>
          </p:cNvPr>
          <p:cNvCxnSpPr>
            <a:cxnSpLocks/>
            <a:stCxn id="16" idx="2"/>
            <a:endCxn id="17" idx="0"/>
          </p:cNvCxnSpPr>
          <p:nvPr/>
        </p:nvCxnSpPr>
        <p:spPr>
          <a:xfrm>
            <a:off x="7952338" y="3664106"/>
            <a:ext cx="0" cy="4681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4AEE404-E87E-43B7-B4FD-A5281E6B7B8A}"/>
              </a:ext>
            </a:extLst>
          </p:cNvPr>
          <p:cNvCxnSpPr>
            <a:cxnSpLocks/>
            <a:stCxn id="17" idx="2"/>
            <a:endCxn id="18" idx="0"/>
          </p:cNvCxnSpPr>
          <p:nvPr/>
        </p:nvCxnSpPr>
        <p:spPr>
          <a:xfrm>
            <a:off x="7952338" y="4697712"/>
            <a:ext cx="0" cy="4112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CC5F833-539F-4B51-8A6B-045C41B2B6AF}"/>
              </a:ext>
            </a:extLst>
          </p:cNvPr>
          <p:cNvCxnSpPr>
            <a:cxnSpLocks/>
            <a:stCxn id="7" idx="2"/>
            <a:endCxn id="19" idx="0"/>
          </p:cNvCxnSpPr>
          <p:nvPr/>
        </p:nvCxnSpPr>
        <p:spPr>
          <a:xfrm>
            <a:off x="10820400" y="1777591"/>
            <a:ext cx="0" cy="2798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0080285-B5C8-4339-9607-CA37C6D03725}"/>
              </a:ext>
            </a:extLst>
          </p:cNvPr>
          <p:cNvCxnSpPr>
            <a:cxnSpLocks/>
            <a:stCxn id="19" idx="2"/>
            <a:endCxn id="20" idx="0"/>
          </p:cNvCxnSpPr>
          <p:nvPr/>
        </p:nvCxnSpPr>
        <p:spPr>
          <a:xfrm>
            <a:off x="10820400" y="2622863"/>
            <a:ext cx="0" cy="4668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790A8A16-BE71-47E6-A4FE-FFA89A159A28}"/>
              </a:ext>
            </a:extLst>
          </p:cNvPr>
          <p:cNvCxnSpPr>
            <a:cxnSpLocks/>
            <a:stCxn id="20" idx="2"/>
            <a:endCxn id="24" idx="0"/>
          </p:cNvCxnSpPr>
          <p:nvPr/>
        </p:nvCxnSpPr>
        <p:spPr>
          <a:xfrm>
            <a:off x="10820400" y="3655148"/>
            <a:ext cx="0" cy="4771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82B253C-D922-4552-B30F-62B27A3FCBD2}"/>
              </a:ext>
            </a:extLst>
          </p:cNvPr>
          <p:cNvCxnSpPr>
            <a:cxnSpLocks/>
            <a:stCxn id="24" idx="2"/>
            <a:endCxn id="26" idx="0"/>
          </p:cNvCxnSpPr>
          <p:nvPr/>
        </p:nvCxnSpPr>
        <p:spPr>
          <a:xfrm>
            <a:off x="10820400" y="4697712"/>
            <a:ext cx="0" cy="4077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6395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F90CED2-72DA-49F5-8068-294F7EEF1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21C4039-7AFC-46A0-A253-F4F88DB0AC03}"/>
              </a:ext>
            </a:extLst>
          </p:cNvPr>
          <p:cNvSpPr>
            <a:spLocks noGrp="1"/>
          </p:cNvSpPr>
          <p:nvPr>
            <p:ph type="title"/>
          </p:nvPr>
        </p:nvSpPr>
        <p:spPr>
          <a:xfrm>
            <a:off x="1371600" y="685800"/>
            <a:ext cx="9601200" cy="1485900"/>
          </a:xfrm>
        </p:spPr>
        <p:txBody>
          <a:bodyPr vert="horz" lIns="91440" tIns="45720" rIns="91440" bIns="45720" rtlCol="0" anchor="t">
            <a:normAutofit/>
          </a:bodyPr>
          <a:lstStyle/>
          <a:p>
            <a:r>
              <a:rPr lang="en-US"/>
              <a:t>PROJECT MODEL – Object Tracking</a:t>
            </a:r>
          </a:p>
        </p:txBody>
      </p:sp>
      <p:pic>
        <p:nvPicPr>
          <p:cNvPr id="3" name="Picture 2">
            <a:extLst>
              <a:ext uri="{FF2B5EF4-FFF2-40B4-BE49-F238E27FC236}">
                <a16:creationId xmlns:a16="http://schemas.microsoft.com/office/drawing/2014/main" id="{EB4EEB4E-F07C-4822-8716-177CEF6E1431}"/>
              </a:ext>
            </a:extLst>
          </p:cNvPr>
          <p:cNvPicPr/>
          <p:nvPr/>
        </p:nvPicPr>
        <p:blipFill>
          <a:blip r:embed="rId2"/>
          <a:stretch>
            <a:fillRect/>
          </a:stretch>
        </p:blipFill>
        <p:spPr>
          <a:xfrm>
            <a:off x="1543050" y="2047875"/>
            <a:ext cx="3590606" cy="2003630"/>
          </a:xfrm>
          <a:prstGeom prst="rect">
            <a:avLst/>
          </a:prstGeom>
        </p:spPr>
      </p:pic>
      <p:pic>
        <p:nvPicPr>
          <p:cNvPr id="4" name="Picture 3">
            <a:extLst>
              <a:ext uri="{FF2B5EF4-FFF2-40B4-BE49-F238E27FC236}">
                <a16:creationId xmlns:a16="http://schemas.microsoft.com/office/drawing/2014/main" id="{698BA877-FD62-4CC8-932A-B8622EE82DC1}"/>
              </a:ext>
            </a:extLst>
          </p:cNvPr>
          <p:cNvPicPr/>
          <p:nvPr/>
        </p:nvPicPr>
        <p:blipFill rotWithShape="1">
          <a:blip r:embed="rId3"/>
          <a:srcRect b="14478"/>
          <a:stretch/>
        </p:blipFill>
        <p:spPr>
          <a:xfrm>
            <a:off x="5570986" y="2286000"/>
            <a:ext cx="3161432" cy="1765504"/>
          </a:xfrm>
          <a:prstGeom prst="rect">
            <a:avLst/>
          </a:prstGeom>
        </p:spPr>
      </p:pic>
      <p:sp>
        <p:nvSpPr>
          <p:cNvPr id="5" name="Arrow: Right 4">
            <a:extLst>
              <a:ext uri="{FF2B5EF4-FFF2-40B4-BE49-F238E27FC236}">
                <a16:creationId xmlns:a16="http://schemas.microsoft.com/office/drawing/2014/main" id="{701AA09B-B2E5-4812-A30B-4767FAB09A85}"/>
              </a:ext>
            </a:extLst>
          </p:cNvPr>
          <p:cNvSpPr/>
          <p:nvPr/>
        </p:nvSpPr>
        <p:spPr>
          <a:xfrm>
            <a:off x="5133656" y="2943848"/>
            <a:ext cx="437330" cy="495580"/>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E"/>
          </a:p>
        </p:txBody>
      </p:sp>
      <p:sp>
        <p:nvSpPr>
          <p:cNvPr id="6" name="Arrow: Right 5">
            <a:extLst>
              <a:ext uri="{FF2B5EF4-FFF2-40B4-BE49-F238E27FC236}">
                <a16:creationId xmlns:a16="http://schemas.microsoft.com/office/drawing/2014/main" id="{1218B8AD-17A9-4E27-8E23-F38500D25FE8}"/>
              </a:ext>
            </a:extLst>
          </p:cNvPr>
          <p:cNvSpPr/>
          <p:nvPr/>
        </p:nvSpPr>
        <p:spPr>
          <a:xfrm>
            <a:off x="8732418" y="2943848"/>
            <a:ext cx="437330" cy="495580"/>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E"/>
          </a:p>
        </p:txBody>
      </p:sp>
      <p:sp>
        <p:nvSpPr>
          <p:cNvPr id="7" name="Rectangle 6">
            <a:extLst>
              <a:ext uri="{FF2B5EF4-FFF2-40B4-BE49-F238E27FC236}">
                <a16:creationId xmlns:a16="http://schemas.microsoft.com/office/drawing/2014/main" id="{F326A10C-1389-4839-B221-787C2418A3DE}"/>
              </a:ext>
            </a:extLst>
          </p:cNvPr>
          <p:cNvSpPr/>
          <p:nvPr/>
        </p:nvSpPr>
        <p:spPr>
          <a:xfrm>
            <a:off x="9247616" y="2669015"/>
            <a:ext cx="1124560" cy="1045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29184">
              <a:spcAft>
                <a:spcPts val="600"/>
              </a:spcAft>
            </a:pPr>
            <a:r>
              <a:rPr lang="en-US" sz="1296" kern="1200">
                <a:solidFill>
                  <a:srgbClr val="4A4A4A"/>
                </a:solidFill>
                <a:latin typeface="+mn-lt"/>
                <a:ea typeface="+mn-ea"/>
                <a:cs typeface="+mn-cs"/>
              </a:rPr>
              <a:t>DETECT CONTOURS</a:t>
            </a:r>
            <a:endParaRPr lang="en-AE"/>
          </a:p>
        </p:txBody>
      </p:sp>
      <p:sp>
        <p:nvSpPr>
          <p:cNvPr id="8" name="Arrow: Right 7">
            <a:extLst>
              <a:ext uri="{FF2B5EF4-FFF2-40B4-BE49-F238E27FC236}">
                <a16:creationId xmlns:a16="http://schemas.microsoft.com/office/drawing/2014/main" id="{A658A8E8-F4DF-4F1A-A4C2-E4EF6995B836}"/>
              </a:ext>
            </a:extLst>
          </p:cNvPr>
          <p:cNvSpPr/>
          <p:nvPr/>
        </p:nvSpPr>
        <p:spPr>
          <a:xfrm rot="5400000">
            <a:off x="9591231" y="4081093"/>
            <a:ext cx="437330" cy="495580"/>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E"/>
          </a:p>
        </p:txBody>
      </p:sp>
      <p:sp>
        <p:nvSpPr>
          <p:cNvPr id="9" name="Rectangle 8">
            <a:extLst>
              <a:ext uri="{FF2B5EF4-FFF2-40B4-BE49-F238E27FC236}">
                <a16:creationId xmlns:a16="http://schemas.microsoft.com/office/drawing/2014/main" id="{45E2A166-1812-4D42-9FB4-9BEED4FBD09D}"/>
              </a:ext>
            </a:extLst>
          </p:cNvPr>
          <p:cNvSpPr/>
          <p:nvPr/>
        </p:nvSpPr>
        <p:spPr>
          <a:xfrm>
            <a:off x="9239424" y="4781472"/>
            <a:ext cx="1124560" cy="1045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29184">
              <a:spcAft>
                <a:spcPts val="600"/>
              </a:spcAft>
            </a:pPr>
            <a:r>
              <a:rPr lang="en-US" sz="1296" kern="1200">
                <a:solidFill>
                  <a:srgbClr val="4A4A4A"/>
                </a:solidFill>
                <a:latin typeface="+mn-lt"/>
                <a:ea typeface="+mn-ea"/>
                <a:cs typeface="+mn-cs"/>
              </a:rPr>
              <a:t>ELIMINATE</a:t>
            </a:r>
          </a:p>
          <a:p>
            <a:pPr algn="ctr" defTabSz="329184">
              <a:spcAft>
                <a:spcPts val="600"/>
              </a:spcAft>
            </a:pPr>
            <a:r>
              <a:rPr lang="en-US" sz="1296" kern="1200">
                <a:solidFill>
                  <a:srgbClr val="4A4A4A"/>
                </a:solidFill>
                <a:latin typeface="+mn-lt"/>
                <a:ea typeface="+mn-ea"/>
                <a:cs typeface="+mn-cs"/>
              </a:rPr>
              <a:t>BASED ON AREA</a:t>
            </a:r>
            <a:endParaRPr lang="en-AE"/>
          </a:p>
        </p:txBody>
      </p:sp>
      <p:sp>
        <p:nvSpPr>
          <p:cNvPr id="10" name="Arrow: Right 9">
            <a:extLst>
              <a:ext uri="{FF2B5EF4-FFF2-40B4-BE49-F238E27FC236}">
                <a16:creationId xmlns:a16="http://schemas.microsoft.com/office/drawing/2014/main" id="{B2F6EBBC-16D4-4214-B691-A39E87D8640B}"/>
              </a:ext>
            </a:extLst>
          </p:cNvPr>
          <p:cNvSpPr/>
          <p:nvPr/>
        </p:nvSpPr>
        <p:spPr>
          <a:xfrm rot="10800000">
            <a:off x="8810286" y="5072715"/>
            <a:ext cx="437330" cy="495580"/>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E"/>
          </a:p>
        </p:txBody>
      </p:sp>
      <p:sp>
        <p:nvSpPr>
          <p:cNvPr id="11" name="Rectangle 10">
            <a:extLst>
              <a:ext uri="{FF2B5EF4-FFF2-40B4-BE49-F238E27FC236}">
                <a16:creationId xmlns:a16="http://schemas.microsoft.com/office/drawing/2014/main" id="{60D2EB19-677B-4580-8711-7710BBBDBFAF}"/>
              </a:ext>
            </a:extLst>
          </p:cNvPr>
          <p:cNvSpPr/>
          <p:nvPr/>
        </p:nvSpPr>
        <p:spPr>
          <a:xfrm>
            <a:off x="5570986" y="4822154"/>
            <a:ext cx="3161431" cy="1045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29184">
              <a:spcAft>
                <a:spcPts val="600"/>
              </a:spcAft>
            </a:pPr>
            <a:r>
              <a:rPr lang="en-US" sz="1296" kern="1200">
                <a:solidFill>
                  <a:srgbClr val="4A4A4A"/>
                </a:solidFill>
                <a:latin typeface="+mn-lt"/>
                <a:ea typeface="+mn-ea"/>
                <a:cs typeface="+mn-cs"/>
              </a:rPr>
              <a:t>OBJECT TRACKER</a:t>
            </a:r>
            <a:endParaRPr lang="en-AE"/>
          </a:p>
        </p:txBody>
      </p:sp>
    </p:spTree>
    <p:extLst>
      <p:ext uri="{BB962C8B-B14F-4D97-AF65-F5344CB8AC3E}">
        <p14:creationId xmlns:p14="http://schemas.microsoft.com/office/powerpoint/2010/main" val="2263109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908F-FBEB-4374-BF01-1EECB061A8DD}"/>
              </a:ext>
            </a:extLst>
          </p:cNvPr>
          <p:cNvSpPr>
            <a:spLocks noGrp="1"/>
          </p:cNvSpPr>
          <p:nvPr>
            <p:ph type="title"/>
          </p:nvPr>
        </p:nvSpPr>
        <p:spPr>
          <a:xfrm>
            <a:off x="1019175" y="191987"/>
            <a:ext cx="9601200" cy="1485900"/>
          </a:xfrm>
        </p:spPr>
        <p:txBody>
          <a:bodyPr/>
          <a:lstStyle/>
          <a:p>
            <a:r>
              <a:rPr lang="en-US" dirty="0"/>
              <a:t>SPEED ESTIMATION</a:t>
            </a:r>
            <a:endParaRPr lang="en-AE" dirty="0"/>
          </a:p>
        </p:txBody>
      </p:sp>
      <p:pic>
        <p:nvPicPr>
          <p:cNvPr id="1026" name="Picture 2" descr="Straight Road Stock Illustrations, Images &amp; Vectors | Shutterstock">
            <a:extLst>
              <a:ext uri="{FF2B5EF4-FFF2-40B4-BE49-F238E27FC236}">
                <a16:creationId xmlns:a16="http://schemas.microsoft.com/office/drawing/2014/main" id="{8FD188F0-1F00-4345-BCD7-750156A8E2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562"/>
          <a:stretch/>
        </p:blipFill>
        <p:spPr bwMode="auto">
          <a:xfrm>
            <a:off x="9108" y="1036955"/>
            <a:ext cx="12173784" cy="575056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87032F67-E6BF-4E97-989C-CD151D6838BD}"/>
              </a:ext>
            </a:extLst>
          </p:cNvPr>
          <p:cNvCxnSpPr/>
          <p:nvPr/>
        </p:nvCxnSpPr>
        <p:spPr>
          <a:xfrm>
            <a:off x="0" y="5667375"/>
            <a:ext cx="1218289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B53354C-5637-4316-A254-9E1D93F3097B}"/>
              </a:ext>
            </a:extLst>
          </p:cNvPr>
          <p:cNvCxnSpPr/>
          <p:nvPr/>
        </p:nvCxnSpPr>
        <p:spPr>
          <a:xfrm>
            <a:off x="9525" y="2724150"/>
            <a:ext cx="1218289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pic>
        <p:nvPicPr>
          <p:cNvPr id="1030" name="Picture 6" descr="Hatchback rear view silhouette #AD , #affiliate, #ad, #rear, #view,  #silhouette, #Hatchback | Hatchback, Rear view, Person png">
            <a:extLst>
              <a:ext uri="{FF2B5EF4-FFF2-40B4-BE49-F238E27FC236}">
                <a16:creationId xmlns:a16="http://schemas.microsoft.com/office/drawing/2014/main" id="{5646567A-727D-42F3-837C-4DE8B9D9D0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7" t="10471" b="12196"/>
          <a:stretch/>
        </p:blipFill>
        <p:spPr bwMode="auto">
          <a:xfrm>
            <a:off x="6753225" y="3971926"/>
            <a:ext cx="2295523" cy="1794345"/>
          </a:xfrm>
          <a:prstGeom prst="rect">
            <a:avLst/>
          </a:prstGeom>
          <a:noFill/>
          <a:ln w="76200">
            <a:solidFill>
              <a:srgbClr val="92D050"/>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B68CB70-273A-48D8-9F1A-1D71CE4BA907}"/>
              </a:ext>
            </a:extLst>
          </p:cNvPr>
          <p:cNvSpPr txBox="1"/>
          <p:nvPr/>
        </p:nvSpPr>
        <p:spPr>
          <a:xfrm>
            <a:off x="-417" y="4282380"/>
            <a:ext cx="1245854" cy="1384995"/>
          </a:xfrm>
          <a:prstGeom prst="rect">
            <a:avLst/>
          </a:prstGeom>
          <a:noFill/>
        </p:spPr>
        <p:txBody>
          <a:bodyPr wrap="none" rtlCol="0">
            <a:spAutoFit/>
          </a:bodyPr>
          <a:lstStyle/>
          <a:p>
            <a:r>
              <a:rPr lang="en-US" sz="2800" dirty="0">
                <a:solidFill>
                  <a:srgbClr val="FF0000"/>
                </a:solidFill>
              </a:rPr>
              <a:t>START </a:t>
            </a:r>
          </a:p>
          <a:p>
            <a:r>
              <a:rPr lang="en-US" sz="2800" dirty="0">
                <a:solidFill>
                  <a:srgbClr val="FF0000"/>
                </a:solidFill>
              </a:rPr>
              <a:t>TIMER </a:t>
            </a:r>
          </a:p>
          <a:p>
            <a:r>
              <a:rPr lang="en-US" sz="2800" dirty="0">
                <a:solidFill>
                  <a:srgbClr val="FF0000"/>
                </a:solidFill>
              </a:rPr>
              <a:t> s1[ID]</a:t>
            </a:r>
            <a:endParaRPr lang="en-AE" sz="2800" dirty="0">
              <a:solidFill>
                <a:srgbClr val="FF0000"/>
              </a:solidFill>
            </a:endParaRPr>
          </a:p>
        </p:txBody>
      </p:sp>
      <p:sp>
        <p:nvSpPr>
          <p:cNvPr id="10" name="TextBox 9">
            <a:extLst>
              <a:ext uri="{FF2B5EF4-FFF2-40B4-BE49-F238E27FC236}">
                <a16:creationId xmlns:a16="http://schemas.microsoft.com/office/drawing/2014/main" id="{E51262DC-75FE-4AB5-8B22-5121E59335FE}"/>
              </a:ext>
            </a:extLst>
          </p:cNvPr>
          <p:cNvSpPr txBox="1"/>
          <p:nvPr/>
        </p:nvSpPr>
        <p:spPr>
          <a:xfrm>
            <a:off x="-417" y="2170868"/>
            <a:ext cx="2911374" cy="523220"/>
          </a:xfrm>
          <a:prstGeom prst="rect">
            <a:avLst/>
          </a:prstGeom>
          <a:noFill/>
        </p:spPr>
        <p:txBody>
          <a:bodyPr wrap="none" rtlCol="0">
            <a:spAutoFit/>
          </a:bodyPr>
          <a:lstStyle/>
          <a:p>
            <a:r>
              <a:rPr lang="en-US" sz="2800" dirty="0">
                <a:solidFill>
                  <a:srgbClr val="FF0000"/>
                </a:solidFill>
              </a:rPr>
              <a:t>END TIMER s2[ID]</a:t>
            </a:r>
            <a:endParaRPr lang="en-AE" sz="2800" dirty="0">
              <a:solidFill>
                <a:srgbClr val="FF0000"/>
              </a:solidFill>
            </a:endParaRPr>
          </a:p>
        </p:txBody>
      </p:sp>
      <p:cxnSp>
        <p:nvCxnSpPr>
          <p:cNvPr id="9" name="Straight Connector 8">
            <a:extLst>
              <a:ext uri="{FF2B5EF4-FFF2-40B4-BE49-F238E27FC236}">
                <a16:creationId xmlns:a16="http://schemas.microsoft.com/office/drawing/2014/main" id="{A1A4C914-8D98-475B-BC44-21466219FFFE}"/>
              </a:ext>
            </a:extLst>
          </p:cNvPr>
          <p:cNvCxnSpPr/>
          <p:nvPr/>
        </p:nvCxnSpPr>
        <p:spPr>
          <a:xfrm>
            <a:off x="9525" y="2152650"/>
            <a:ext cx="12182892"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E665D8F-B1CA-4200-9055-BA533CE77CC5}"/>
              </a:ext>
            </a:extLst>
          </p:cNvPr>
          <p:cNvSpPr txBox="1"/>
          <p:nvPr/>
        </p:nvSpPr>
        <p:spPr>
          <a:xfrm>
            <a:off x="9108" y="1265218"/>
            <a:ext cx="3434273" cy="954107"/>
          </a:xfrm>
          <a:prstGeom prst="rect">
            <a:avLst/>
          </a:prstGeom>
          <a:noFill/>
          <a:ln>
            <a:solidFill>
              <a:srgbClr val="FFC000"/>
            </a:solidFill>
          </a:ln>
        </p:spPr>
        <p:txBody>
          <a:bodyPr wrap="none" rtlCol="0">
            <a:spAutoFit/>
          </a:bodyPr>
          <a:lstStyle/>
          <a:p>
            <a:r>
              <a:rPr lang="en-US" sz="2800" dirty="0">
                <a:solidFill>
                  <a:srgbClr val="FFC000"/>
                </a:solidFill>
              </a:rPr>
              <a:t>CAPTURE IMAGE and </a:t>
            </a:r>
          </a:p>
          <a:p>
            <a:r>
              <a:rPr lang="en-US" sz="2800" dirty="0">
                <a:solidFill>
                  <a:srgbClr val="FFC000"/>
                </a:solidFill>
              </a:rPr>
              <a:t>SAVE SPEED</a:t>
            </a:r>
            <a:endParaRPr lang="en-AE" sz="2800" dirty="0">
              <a:solidFill>
                <a:srgbClr val="FFC000"/>
              </a:solidFill>
            </a:endParaRPr>
          </a:p>
        </p:txBody>
      </p:sp>
    </p:spTree>
    <p:extLst>
      <p:ext uri="{BB962C8B-B14F-4D97-AF65-F5344CB8AC3E}">
        <p14:creationId xmlns:p14="http://schemas.microsoft.com/office/powerpoint/2010/main" val="2824232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ADE9F8A-413F-4E2E-85F1-FA2E22FDAEED}"/>
              </a:ext>
            </a:extLst>
          </p:cNvPr>
          <p:cNvSpPr/>
          <p:nvPr/>
        </p:nvSpPr>
        <p:spPr>
          <a:xfrm>
            <a:off x="1019175" y="1362075"/>
            <a:ext cx="3514725" cy="5419725"/>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r>
              <a:rPr lang="en-US" dirty="0"/>
              <a:t>TRAFFIC RECORDS</a:t>
            </a:r>
            <a:endParaRPr lang="en-AE" dirty="0"/>
          </a:p>
        </p:txBody>
      </p:sp>
      <p:sp>
        <p:nvSpPr>
          <p:cNvPr id="2" name="Title 1">
            <a:extLst>
              <a:ext uri="{FF2B5EF4-FFF2-40B4-BE49-F238E27FC236}">
                <a16:creationId xmlns:a16="http://schemas.microsoft.com/office/drawing/2014/main" id="{2ABB908F-FBEB-4374-BF01-1EECB061A8DD}"/>
              </a:ext>
            </a:extLst>
          </p:cNvPr>
          <p:cNvSpPr>
            <a:spLocks noGrp="1"/>
          </p:cNvSpPr>
          <p:nvPr>
            <p:ph type="title"/>
          </p:nvPr>
        </p:nvSpPr>
        <p:spPr>
          <a:xfrm>
            <a:off x="1019175" y="191987"/>
            <a:ext cx="9601200" cy="1485900"/>
          </a:xfrm>
        </p:spPr>
        <p:txBody>
          <a:bodyPr/>
          <a:lstStyle/>
          <a:p>
            <a:r>
              <a:rPr lang="en-US" dirty="0"/>
              <a:t>SAVE VEHICLE DATA</a:t>
            </a:r>
            <a:endParaRPr lang="en-AE" dirty="0"/>
          </a:p>
        </p:txBody>
      </p:sp>
      <p:grpSp>
        <p:nvGrpSpPr>
          <p:cNvPr id="3" name="Group 2">
            <a:extLst>
              <a:ext uri="{FF2B5EF4-FFF2-40B4-BE49-F238E27FC236}">
                <a16:creationId xmlns:a16="http://schemas.microsoft.com/office/drawing/2014/main" id="{5FF319A0-EF4A-4A69-831A-DD6DC28DE5C6}"/>
              </a:ext>
            </a:extLst>
          </p:cNvPr>
          <p:cNvGrpSpPr/>
          <p:nvPr/>
        </p:nvGrpSpPr>
        <p:grpSpPr>
          <a:xfrm>
            <a:off x="1228725" y="2666999"/>
            <a:ext cx="2657475" cy="2657475"/>
            <a:chOff x="6496050" y="3428999"/>
            <a:chExt cx="2657475" cy="2657475"/>
          </a:xfrm>
        </p:grpSpPr>
        <p:pic>
          <p:nvPicPr>
            <p:cNvPr id="1026" name="Picture 2" descr="Straight Road Stock Illustrations, Images &amp; Vectors | Shutterstock">
              <a:extLst>
                <a:ext uri="{FF2B5EF4-FFF2-40B4-BE49-F238E27FC236}">
                  <a16:creationId xmlns:a16="http://schemas.microsoft.com/office/drawing/2014/main" id="{8FD188F0-1F00-4345-BCD7-750156A8E2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285" t="38035" r="24885" b="19709"/>
            <a:stretch/>
          </p:blipFill>
          <p:spPr bwMode="auto">
            <a:xfrm>
              <a:off x="6496050" y="3428999"/>
              <a:ext cx="2657475" cy="26574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atchback rear view silhouette #AD , #affiliate, #ad, #rear, #view,  #silhouette, #Hatchback | Hatchback, Rear view, Person png">
              <a:extLst>
                <a:ext uri="{FF2B5EF4-FFF2-40B4-BE49-F238E27FC236}">
                  <a16:creationId xmlns:a16="http://schemas.microsoft.com/office/drawing/2014/main" id="{5646567A-727D-42F3-837C-4DE8B9D9D0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7" t="10471" b="12196"/>
            <a:stretch/>
          </p:blipFill>
          <p:spPr bwMode="auto">
            <a:xfrm>
              <a:off x="6753225" y="3971926"/>
              <a:ext cx="2295523" cy="1794345"/>
            </a:xfrm>
            <a:prstGeom prst="rect">
              <a:avLst/>
            </a:prstGeom>
            <a:noFill/>
            <a:ln w="76200">
              <a:solidFill>
                <a:srgbClr val="92D050"/>
              </a:solidFill>
            </a:ln>
            <a:extLst>
              <a:ext uri="{909E8E84-426E-40DD-AFC4-6F175D3DCCD1}">
                <a14:hiddenFill xmlns:a14="http://schemas.microsoft.com/office/drawing/2010/main">
                  <a:solidFill>
                    <a:srgbClr val="FFFFFF"/>
                  </a:solidFill>
                </a14:hiddenFill>
              </a:ext>
            </a:extLst>
          </p:spPr>
        </p:pic>
      </p:grpSp>
      <p:sp>
        <p:nvSpPr>
          <p:cNvPr id="7" name="TextBox 6">
            <a:extLst>
              <a:ext uri="{FF2B5EF4-FFF2-40B4-BE49-F238E27FC236}">
                <a16:creationId xmlns:a16="http://schemas.microsoft.com/office/drawing/2014/main" id="{6722D87F-75BD-45A8-B510-45607B70DA99}"/>
              </a:ext>
            </a:extLst>
          </p:cNvPr>
          <p:cNvSpPr txBox="1"/>
          <p:nvPr/>
        </p:nvSpPr>
        <p:spPr>
          <a:xfrm>
            <a:off x="1631567" y="5498069"/>
            <a:ext cx="1851789" cy="369332"/>
          </a:xfrm>
          <a:prstGeom prst="rect">
            <a:avLst/>
          </a:prstGeom>
          <a:noFill/>
        </p:spPr>
        <p:txBody>
          <a:bodyPr wrap="none" rtlCol="0">
            <a:spAutoFit/>
          </a:bodyPr>
          <a:lstStyle/>
          <a:p>
            <a:r>
              <a:rPr lang="en-US" dirty="0"/>
              <a:t>ID_SPEED_60.txt</a:t>
            </a:r>
            <a:endParaRPr lang="en-AE" dirty="0"/>
          </a:p>
        </p:txBody>
      </p:sp>
      <p:pic>
        <p:nvPicPr>
          <p:cNvPr id="16" name="Picture 15">
            <a:extLst>
              <a:ext uri="{FF2B5EF4-FFF2-40B4-BE49-F238E27FC236}">
                <a16:creationId xmlns:a16="http://schemas.microsoft.com/office/drawing/2014/main" id="{334A121C-8AC3-41C1-9D25-1D83D52CD0C1}"/>
              </a:ext>
            </a:extLst>
          </p:cNvPr>
          <p:cNvPicPr>
            <a:picLocks noChangeAspect="1"/>
          </p:cNvPicPr>
          <p:nvPr/>
        </p:nvPicPr>
        <p:blipFill>
          <a:blip r:embed="rId4"/>
          <a:stretch>
            <a:fillRect/>
          </a:stretch>
        </p:blipFill>
        <p:spPr>
          <a:xfrm>
            <a:off x="7630137" y="984870"/>
            <a:ext cx="4446671" cy="5645123"/>
          </a:xfrm>
          <a:prstGeom prst="rect">
            <a:avLst/>
          </a:prstGeom>
        </p:spPr>
      </p:pic>
    </p:spTree>
    <p:extLst>
      <p:ext uri="{BB962C8B-B14F-4D97-AF65-F5344CB8AC3E}">
        <p14:creationId xmlns:p14="http://schemas.microsoft.com/office/powerpoint/2010/main" val="4132977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C753F-5418-4209-A14C-64D69F0460A4}"/>
              </a:ext>
            </a:extLst>
          </p:cNvPr>
          <p:cNvSpPr>
            <a:spLocks noGrp="1"/>
          </p:cNvSpPr>
          <p:nvPr>
            <p:ph type="title"/>
          </p:nvPr>
        </p:nvSpPr>
        <p:spPr>
          <a:xfrm>
            <a:off x="782320" y="123190"/>
            <a:ext cx="9601200" cy="1485900"/>
          </a:xfrm>
        </p:spPr>
        <p:txBody>
          <a:bodyPr/>
          <a:lstStyle/>
          <a:p>
            <a:r>
              <a:rPr lang="en-US"/>
              <a:t>SCREEN SHOTS</a:t>
            </a:r>
            <a:endParaRPr lang="en-AE" dirty="0"/>
          </a:p>
        </p:txBody>
      </p:sp>
      <p:pic>
        <p:nvPicPr>
          <p:cNvPr id="4" name="Picture 3">
            <a:extLst>
              <a:ext uri="{FF2B5EF4-FFF2-40B4-BE49-F238E27FC236}">
                <a16:creationId xmlns:a16="http://schemas.microsoft.com/office/drawing/2014/main" id="{373BAC05-3832-4379-9567-847C54F5AEB9}"/>
              </a:ext>
            </a:extLst>
          </p:cNvPr>
          <p:cNvPicPr>
            <a:picLocks noChangeAspect="1"/>
          </p:cNvPicPr>
          <p:nvPr/>
        </p:nvPicPr>
        <p:blipFill>
          <a:blip r:embed="rId2"/>
          <a:stretch>
            <a:fillRect/>
          </a:stretch>
        </p:blipFill>
        <p:spPr>
          <a:xfrm>
            <a:off x="1239498" y="984870"/>
            <a:ext cx="6096000" cy="3961862"/>
          </a:xfrm>
          <a:prstGeom prst="rect">
            <a:avLst/>
          </a:prstGeom>
        </p:spPr>
      </p:pic>
      <p:pic>
        <p:nvPicPr>
          <p:cNvPr id="6" name="Picture 5">
            <a:extLst>
              <a:ext uri="{FF2B5EF4-FFF2-40B4-BE49-F238E27FC236}">
                <a16:creationId xmlns:a16="http://schemas.microsoft.com/office/drawing/2014/main" id="{5F26E3FC-F6E8-4AFE-B159-68825D3B04F0}"/>
              </a:ext>
            </a:extLst>
          </p:cNvPr>
          <p:cNvPicPr>
            <a:picLocks noChangeAspect="1"/>
          </p:cNvPicPr>
          <p:nvPr/>
        </p:nvPicPr>
        <p:blipFill>
          <a:blip r:embed="rId3"/>
          <a:stretch>
            <a:fillRect/>
          </a:stretch>
        </p:blipFill>
        <p:spPr>
          <a:xfrm>
            <a:off x="7630137" y="984870"/>
            <a:ext cx="4446671" cy="5645123"/>
          </a:xfrm>
          <a:prstGeom prst="rect">
            <a:avLst/>
          </a:prstGeom>
        </p:spPr>
      </p:pic>
      <p:pic>
        <p:nvPicPr>
          <p:cNvPr id="8" name="Picture 7">
            <a:extLst>
              <a:ext uri="{FF2B5EF4-FFF2-40B4-BE49-F238E27FC236}">
                <a16:creationId xmlns:a16="http://schemas.microsoft.com/office/drawing/2014/main" id="{76D37A98-C6B1-40D4-804E-8470EB571FBA}"/>
              </a:ext>
            </a:extLst>
          </p:cNvPr>
          <p:cNvPicPr>
            <a:picLocks noChangeAspect="1"/>
          </p:cNvPicPr>
          <p:nvPr/>
        </p:nvPicPr>
        <p:blipFill>
          <a:blip r:embed="rId4"/>
          <a:stretch>
            <a:fillRect/>
          </a:stretch>
        </p:blipFill>
        <p:spPr>
          <a:xfrm>
            <a:off x="1249657" y="5063571"/>
            <a:ext cx="6096000" cy="1668022"/>
          </a:xfrm>
          <a:prstGeom prst="rect">
            <a:avLst/>
          </a:prstGeom>
        </p:spPr>
      </p:pic>
    </p:spTree>
    <p:extLst>
      <p:ext uri="{BB962C8B-B14F-4D97-AF65-F5344CB8AC3E}">
        <p14:creationId xmlns:p14="http://schemas.microsoft.com/office/powerpoint/2010/main" val="3115459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4675F-379C-4752-A556-9E14217701BB}"/>
              </a:ext>
            </a:extLst>
          </p:cNvPr>
          <p:cNvSpPr>
            <a:spLocks noGrp="1"/>
          </p:cNvSpPr>
          <p:nvPr>
            <p:ph type="title"/>
          </p:nvPr>
        </p:nvSpPr>
        <p:spPr>
          <a:xfrm>
            <a:off x="1371600" y="685800"/>
            <a:ext cx="9601200" cy="1485900"/>
          </a:xfrm>
        </p:spPr>
        <p:txBody>
          <a:bodyPr>
            <a:normAutofit/>
          </a:bodyPr>
          <a:lstStyle/>
          <a:p>
            <a:r>
              <a:rPr lang="en-US" dirty="0"/>
              <a:t>Project challenges and updates</a:t>
            </a:r>
            <a:endParaRPr lang="en-AE" dirty="0"/>
          </a:p>
        </p:txBody>
      </p:sp>
      <p:graphicFrame>
        <p:nvGraphicFramePr>
          <p:cNvPr id="6" name="Content Placeholder 3">
            <a:extLst>
              <a:ext uri="{FF2B5EF4-FFF2-40B4-BE49-F238E27FC236}">
                <a16:creationId xmlns:a16="http://schemas.microsoft.com/office/drawing/2014/main" id="{3B88E20D-949A-0EA8-8EC8-99B471F1C57C}"/>
              </a:ext>
            </a:extLst>
          </p:cNvPr>
          <p:cNvGraphicFramePr>
            <a:graphicFrameLocks noGrp="1"/>
          </p:cNvGraphicFramePr>
          <p:nvPr>
            <p:ph idx="1"/>
            <p:extLst>
              <p:ext uri="{D42A27DB-BD31-4B8C-83A1-F6EECF244321}">
                <p14:modId xmlns:p14="http://schemas.microsoft.com/office/powerpoint/2010/main" val="545452567"/>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4563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4675F-379C-4752-A556-9E14217701BB}"/>
              </a:ext>
            </a:extLst>
          </p:cNvPr>
          <p:cNvSpPr>
            <a:spLocks noGrp="1"/>
          </p:cNvSpPr>
          <p:nvPr>
            <p:ph type="title"/>
          </p:nvPr>
        </p:nvSpPr>
        <p:spPr>
          <a:xfrm>
            <a:off x="1371600" y="685800"/>
            <a:ext cx="9601200" cy="1485900"/>
          </a:xfrm>
        </p:spPr>
        <p:txBody>
          <a:bodyPr>
            <a:normAutofit/>
          </a:bodyPr>
          <a:lstStyle/>
          <a:p>
            <a:r>
              <a:rPr lang="en-US" dirty="0"/>
              <a:t>Project challenges and updates</a:t>
            </a:r>
            <a:endParaRPr lang="en-AE" dirty="0"/>
          </a:p>
        </p:txBody>
      </p:sp>
      <p:graphicFrame>
        <p:nvGraphicFramePr>
          <p:cNvPr id="8" name="Content Placeholder 3">
            <a:extLst>
              <a:ext uri="{FF2B5EF4-FFF2-40B4-BE49-F238E27FC236}">
                <a16:creationId xmlns:a16="http://schemas.microsoft.com/office/drawing/2014/main" id="{2E616E9E-1A95-E606-A76D-D74F2AECBC00}"/>
              </a:ext>
            </a:extLst>
          </p:cNvPr>
          <p:cNvGraphicFramePr>
            <a:graphicFrameLocks noGrp="1"/>
          </p:cNvGraphicFramePr>
          <p:nvPr>
            <p:ph idx="1"/>
            <p:extLst>
              <p:ext uri="{D42A27DB-BD31-4B8C-83A1-F6EECF244321}">
                <p14:modId xmlns:p14="http://schemas.microsoft.com/office/powerpoint/2010/main" val="1817012040"/>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1611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8"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9"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grpSp>
      <p:sp useBgFill="1">
        <p:nvSpPr>
          <p:cNvPr id="11" name="Rectangle 10">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4"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txBody>
            <a:bodyPr/>
            <a:lstStyle/>
            <a:p>
              <a:endParaRPr lang="en-US"/>
            </a:p>
          </p:txBody>
        </p:sp>
        <p:sp>
          <p:nvSpPr>
            <p:cNvPr id="15"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txBody>
            <a:bodyPr/>
            <a:lstStyle/>
            <a:p>
              <a:endParaRPr lang="en-US"/>
            </a:p>
          </p:txBody>
        </p:sp>
      </p:grpSp>
      <p:sp>
        <p:nvSpPr>
          <p:cNvPr id="2" name="Title 1"/>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7200" b="1" cap="all"/>
              <a:t>Thank you……….</a:t>
            </a:r>
          </a:p>
        </p:txBody>
      </p:sp>
    </p:spTree>
    <p:extLst>
      <p:ext uri="{BB962C8B-B14F-4D97-AF65-F5344CB8AC3E}">
        <p14:creationId xmlns:p14="http://schemas.microsoft.com/office/powerpoint/2010/main" val="274972438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4" name="Picture 13" descr="A dashboard of a car">
            <a:extLst>
              <a:ext uri="{FF2B5EF4-FFF2-40B4-BE49-F238E27FC236}">
                <a16:creationId xmlns:a16="http://schemas.microsoft.com/office/drawing/2014/main" id="{C38DC732-9219-AE17-C5C3-891640469576}"/>
              </a:ext>
            </a:extLst>
          </p:cNvPr>
          <p:cNvPicPr>
            <a:picLocks noChangeAspect="1"/>
          </p:cNvPicPr>
          <p:nvPr/>
        </p:nvPicPr>
        <p:blipFill rotWithShape="1">
          <a:blip r:embed="rId2">
            <a:grayscl/>
          </a:blip>
          <a:srcRect t="15714"/>
          <a:stretch/>
        </p:blipFill>
        <p:spPr>
          <a:xfrm>
            <a:off x="20" y="10"/>
            <a:ext cx="12191980" cy="6859300"/>
          </a:xfrm>
          <a:prstGeom prst="rect">
            <a:avLst/>
          </a:prstGeom>
        </p:spPr>
      </p:pic>
      <p:sp>
        <p:nvSpPr>
          <p:cNvPr id="18" name="Rectangle 17">
            <a:extLst>
              <a:ext uri="{FF2B5EF4-FFF2-40B4-BE49-F238E27FC236}">
                <a16:creationId xmlns:a16="http://schemas.microsoft.com/office/drawing/2014/main" id="{ED9C10B4-E6CF-4138-A430-ADE3DCF0F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6">
            <a:extLst>
              <a:ext uri="{FF2B5EF4-FFF2-40B4-BE49-F238E27FC236}">
                <a16:creationId xmlns:a16="http://schemas.microsoft.com/office/drawing/2014/main" id="{59A08B30-802F-44BB-8817-40AAE17DB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txBody>
          <a:bodyPr/>
          <a:lstStyle/>
          <a:p>
            <a:endParaRPr lang="en-US"/>
          </a:p>
        </p:txBody>
      </p:sp>
      <p:sp>
        <p:nvSpPr>
          <p:cNvPr id="22" name="Freeform 6">
            <a:extLst>
              <a:ext uri="{FF2B5EF4-FFF2-40B4-BE49-F238E27FC236}">
                <a16:creationId xmlns:a16="http://schemas.microsoft.com/office/drawing/2014/main" id="{FB93F8E6-40C5-4DF8-B869-00349BD460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txBody>
          <a:bodyPr/>
          <a:lstStyle/>
          <a:p>
            <a:endParaRPr lang="en-US"/>
          </a:p>
        </p:txBody>
      </p:sp>
      <p:sp>
        <p:nvSpPr>
          <p:cNvPr id="2" name="Title 1"/>
          <p:cNvSpPr>
            <a:spLocks noGrp="1"/>
          </p:cNvSpPr>
          <p:nvPr>
            <p:ph type="ctrTitle"/>
          </p:nvPr>
        </p:nvSpPr>
        <p:spPr>
          <a:xfrm>
            <a:off x="1915128" y="1788454"/>
            <a:ext cx="8361229" cy="2098226"/>
          </a:xfrm>
        </p:spPr>
        <p:txBody>
          <a:bodyPr>
            <a:normAutofit/>
          </a:bodyPr>
          <a:lstStyle/>
          <a:p>
            <a:r>
              <a:rPr lang="en-GB">
                <a:solidFill>
                  <a:schemeClr val="bg2"/>
                </a:solidFill>
              </a:rPr>
              <a:t>TRAFFIC SPEED DETECTION</a:t>
            </a:r>
            <a:endParaRPr lang="en-US">
              <a:solidFill>
                <a:schemeClr val="bg2"/>
              </a:solidFill>
            </a:endParaRPr>
          </a:p>
        </p:txBody>
      </p:sp>
      <p:sp>
        <p:nvSpPr>
          <p:cNvPr id="3" name="Subtitle 2"/>
          <p:cNvSpPr>
            <a:spLocks noGrp="1"/>
          </p:cNvSpPr>
          <p:nvPr>
            <p:ph type="subTitle" idx="1"/>
          </p:nvPr>
        </p:nvSpPr>
        <p:spPr>
          <a:xfrm>
            <a:off x="2679906" y="3956279"/>
            <a:ext cx="6831673" cy="1086237"/>
          </a:xfrm>
        </p:spPr>
        <p:txBody>
          <a:bodyPr>
            <a:normAutofit/>
          </a:bodyPr>
          <a:lstStyle/>
          <a:p>
            <a:pPr>
              <a:spcAft>
                <a:spcPts val="600"/>
              </a:spcAft>
            </a:pPr>
            <a:r>
              <a:rPr lang="en-US">
                <a:solidFill>
                  <a:schemeClr val="bg2"/>
                </a:solidFill>
              </a:rPr>
              <a:t>NAYAN KUMAR</a:t>
            </a:r>
          </a:p>
          <a:p>
            <a:pPr>
              <a:spcAft>
                <a:spcPts val="600"/>
              </a:spcAft>
            </a:pPr>
            <a:r>
              <a:rPr lang="en-US">
                <a:solidFill>
                  <a:schemeClr val="bg2"/>
                </a:solidFill>
              </a:rPr>
              <a:t>2105473</a:t>
            </a:r>
          </a:p>
        </p:txBody>
      </p:sp>
    </p:spTree>
    <p:extLst>
      <p:ext uri="{BB962C8B-B14F-4D97-AF65-F5344CB8AC3E}">
        <p14:creationId xmlns:p14="http://schemas.microsoft.com/office/powerpoint/2010/main" val="30262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54181" y="685800"/>
            <a:ext cx="6562905" cy="1485900"/>
          </a:xfrm>
        </p:spPr>
        <p:txBody>
          <a:bodyPr>
            <a:normAutofit/>
          </a:bodyPr>
          <a:lstStyle/>
          <a:p>
            <a:r>
              <a:rPr lang="en-GB" dirty="0"/>
              <a:t>ABSTRACT</a:t>
            </a:r>
            <a:endParaRPr lang="en-US" dirty="0"/>
          </a:p>
        </p:txBody>
      </p:sp>
      <p:sp>
        <p:nvSpPr>
          <p:cNvPr id="10" name="Rectangle 9">
            <a:extLst>
              <a:ext uri="{FF2B5EF4-FFF2-40B4-BE49-F238E27FC236}">
                <a16:creationId xmlns:a16="http://schemas.microsoft.com/office/drawing/2014/main" id="{6B205BC3-0B06-4EA6-9066-1A0BEC22C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31667" y1="62500" x2="31667" y2="62500"/>
                        <a14:foregroundMark x1="46000" y1="26613" x2="46000" y2="26613"/>
                        <a14:foregroundMark x1="64667" y1="35081" x2="64667" y2="35081"/>
                        <a14:foregroundMark x1="71000" y1="35081" x2="71000" y2="35081"/>
                        <a14:foregroundMark x1="83667" y1="53226" x2="83667" y2="53226"/>
                      </a14:backgroundRemoval>
                    </a14:imgEffect>
                  </a14:imgLayer>
                </a14:imgProps>
              </a:ext>
              <a:ext uri="{28A0092B-C50C-407E-A947-70E740481C1C}">
                <a14:useLocalDpi xmlns:a14="http://schemas.microsoft.com/office/drawing/2010/main" val="0"/>
              </a:ext>
            </a:extLst>
          </a:blip>
          <a:stretch>
            <a:fillRect/>
          </a:stretch>
        </p:blipFill>
        <p:spPr>
          <a:xfrm>
            <a:off x="1023562" y="1775295"/>
            <a:ext cx="3613752" cy="2987368"/>
          </a:xfrm>
          <a:prstGeom prst="rect">
            <a:avLst/>
          </a:prstGeom>
        </p:spPr>
      </p:pic>
      <p:sp>
        <p:nvSpPr>
          <p:cNvPr id="3" name="Content Placeholder 2"/>
          <p:cNvSpPr>
            <a:spLocks noGrp="1"/>
          </p:cNvSpPr>
          <p:nvPr>
            <p:ph idx="1"/>
          </p:nvPr>
        </p:nvSpPr>
        <p:spPr>
          <a:xfrm>
            <a:off x="4954181" y="2286000"/>
            <a:ext cx="6562905" cy="3581400"/>
          </a:xfrm>
        </p:spPr>
        <p:txBody>
          <a:bodyPr>
            <a:normAutofit/>
          </a:bodyPr>
          <a:lstStyle/>
          <a:p>
            <a:pPr marL="0" indent="0">
              <a:buNone/>
            </a:pPr>
            <a:r>
              <a:rPr lang="en-GB" i="1"/>
              <a:t>Road Safety is an integral part of modern roads. This is why speed limits are given for a particular road depending on the quality of the road and the how prone the road is to accidents. Speed Cameras are set up at intervals of the road in order to catch speed-limit violators. Just like any other technology, speed cameras have progressed over the years.  This project will focus on making a speed camera without sensors and only with Image processing of videos</a:t>
            </a:r>
            <a:endParaRPr lang="en-US"/>
          </a:p>
          <a:p>
            <a:pPr marL="0" indent="0">
              <a:buNone/>
            </a:pPr>
            <a:endParaRPr lang="en-US" dirty="0"/>
          </a:p>
        </p:txBody>
      </p:sp>
    </p:spTree>
    <p:extLst>
      <p:ext uri="{BB962C8B-B14F-4D97-AF65-F5344CB8AC3E}">
        <p14:creationId xmlns:p14="http://schemas.microsoft.com/office/powerpoint/2010/main" val="53486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E1665A6-74DB-4F44-A6EF-F01205E87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85800"/>
            <a:ext cx="10905066" cy="1485900"/>
          </a:xfrm>
          <a:noFill/>
        </p:spPr>
        <p:txBody>
          <a:bodyPr>
            <a:normAutofit/>
          </a:bodyPr>
          <a:lstStyle/>
          <a:p>
            <a:pPr algn="ctr"/>
            <a:r>
              <a:rPr lang="en-US" b="1" dirty="0"/>
              <a:t>Introduction</a:t>
            </a:r>
            <a:br>
              <a:rPr lang="en-US" dirty="0"/>
            </a:br>
            <a:endParaRPr lang="en-US"/>
          </a:p>
        </p:txBody>
      </p:sp>
      <p:sp>
        <p:nvSpPr>
          <p:cNvPr id="3" name="Content Placeholder 2"/>
          <p:cNvSpPr>
            <a:spLocks/>
          </p:cNvSpPr>
          <p:nvPr/>
        </p:nvSpPr>
        <p:spPr>
          <a:xfrm>
            <a:off x="1748708" y="2286000"/>
            <a:ext cx="3440173" cy="3089388"/>
          </a:xfrm>
          <a:prstGeom prst="rect">
            <a:avLst/>
          </a:prstGeom>
        </p:spPr>
        <p:txBody>
          <a:bodyPr/>
          <a:lstStyle/>
          <a:p>
            <a:pPr defTabSz="393192">
              <a:spcAft>
                <a:spcPts val="600"/>
              </a:spcAft>
            </a:pPr>
            <a:r>
              <a:rPr lang="en-GB" sz="1548" b="1" kern="1200" dirty="0">
                <a:solidFill>
                  <a:schemeClr val="tx1"/>
                </a:solidFill>
                <a:latin typeface="+mn-lt"/>
                <a:ea typeface="+mn-ea"/>
                <a:cs typeface="+mn-cs"/>
              </a:rPr>
              <a:t>Dopplar Speed Radar</a:t>
            </a:r>
          </a:p>
          <a:p>
            <a:pPr marL="0" indent="0">
              <a:spcAft>
                <a:spcPts val="600"/>
              </a:spcAft>
              <a:buNone/>
            </a:pP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39771"/>
          <a:stretch/>
        </p:blipFill>
        <p:spPr>
          <a:xfrm>
            <a:off x="1854137" y="2799241"/>
            <a:ext cx="2975498" cy="304817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4311" y="2778011"/>
            <a:ext cx="5148981" cy="3089389"/>
          </a:xfrm>
          <a:prstGeom prst="rect">
            <a:avLst/>
          </a:prstGeom>
        </p:spPr>
      </p:pic>
      <p:sp>
        <p:nvSpPr>
          <p:cNvPr id="6" name="TextBox 5"/>
          <p:cNvSpPr txBox="1"/>
          <p:nvPr/>
        </p:nvSpPr>
        <p:spPr>
          <a:xfrm>
            <a:off x="5294311" y="2286000"/>
            <a:ext cx="2218877" cy="330540"/>
          </a:xfrm>
          <a:prstGeom prst="rect">
            <a:avLst/>
          </a:prstGeom>
          <a:noFill/>
        </p:spPr>
        <p:txBody>
          <a:bodyPr wrap="none" rtlCol="0">
            <a:spAutoFit/>
          </a:bodyPr>
          <a:lstStyle/>
          <a:p>
            <a:pPr defTabSz="393192">
              <a:spcAft>
                <a:spcPts val="600"/>
              </a:spcAft>
            </a:pPr>
            <a:r>
              <a:rPr lang="en-GB" sz="1548" b="1" kern="1200">
                <a:solidFill>
                  <a:schemeClr val="tx1"/>
                </a:solidFill>
                <a:latin typeface="+mn-lt"/>
                <a:ea typeface="+mn-ea"/>
                <a:cs typeface="+mn-cs"/>
              </a:rPr>
              <a:t>Modern Speed Cameras</a:t>
            </a:r>
            <a:endParaRPr lang="en-US" b="1"/>
          </a:p>
        </p:txBody>
      </p:sp>
    </p:spTree>
    <p:extLst>
      <p:ext uri="{BB962C8B-B14F-4D97-AF65-F5344CB8AC3E}">
        <p14:creationId xmlns:p14="http://schemas.microsoft.com/office/powerpoint/2010/main" val="2600458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B91B61-BFCA-4647-957E-A8269BE46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00824" y="685800"/>
            <a:ext cx="6176776" cy="1485900"/>
          </a:xfrm>
        </p:spPr>
        <p:txBody>
          <a:bodyPr>
            <a:normAutofit/>
          </a:bodyPr>
          <a:lstStyle/>
          <a:p>
            <a:r>
              <a:rPr lang="en-GB" dirty="0"/>
              <a:t>PROBLEM STATEMENT</a:t>
            </a:r>
            <a:endParaRPr lang="en-US" dirty="0"/>
          </a:p>
        </p:txBody>
      </p:sp>
      <p:pic>
        <p:nvPicPr>
          <p:cNvPr id="5" name="Picture 4" descr="A dashboard of a car">
            <a:extLst>
              <a:ext uri="{FF2B5EF4-FFF2-40B4-BE49-F238E27FC236}">
                <a16:creationId xmlns:a16="http://schemas.microsoft.com/office/drawing/2014/main" id="{9D85EB88-1305-0317-4850-58675DE383F8}"/>
              </a:ext>
            </a:extLst>
          </p:cNvPr>
          <p:cNvPicPr>
            <a:picLocks noChangeAspect="1"/>
          </p:cNvPicPr>
          <p:nvPr/>
        </p:nvPicPr>
        <p:blipFill rotWithShape="1">
          <a:blip r:embed="rId2"/>
          <a:srcRect l="24567" r="32864" b="-1"/>
          <a:stretch/>
        </p:blipFill>
        <p:spPr>
          <a:xfrm>
            <a:off x="-1" y="10"/>
            <a:ext cx="4373546" cy="6857990"/>
          </a:xfrm>
          <a:prstGeom prst="rect">
            <a:avLst/>
          </a:prstGeom>
        </p:spPr>
      </p:pic>
      <p:sp>
        <p:nvSpPr>
          <p:cNvPr id="11" name="Rectangle 10">
            <a:extLst>
              <a:ext uri="{FF2B5EF4-FFF2-40B4-BE49-F238E27FC236}">
                <a16:creationId xmlns:a16="http://schemas.microsoft.com/office/drawing/2014/main" id="{92D1D7C6-1C89-420C-8D35-483654167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5100824" y="2286000"/>
            <a:ext cx="6176776" cy="3581400"/>
          </a:xfrm>
        </p:spPr>
        <p:txBody>
          <a:bodyPr>
            <a:normAutofit/>
          </a:bodyPr>
          <a:lstStyle/>
          <a:p>
            <a:pPr marL="0" indent="0">
              <a:buNone/>
            </a:pPr>
            <a:r>
              <a:rPr lang="en-GB" dirty="0"/>
              <a:t>The objective of this project is to create a traffic radar using Image Processing in Python by using OpenCV and Tensorflow. </a:t>
            </a:r>
            <a:endParaRPr lang="en-US" dirty="0"/>
          </a:p>
          <a:p>
            <a:pPr marL="0" indent="0">
              <a:buNone/>
            </a:pPr>
            <a:r>
              <a:rPr lang="en-GB" dirty="0"/>
              <a:t>When is comes to tracking the speed of vehicles on a segment of road, the vital steps of this projects is:</a:t>
            </a:r>
            <a:endParaRPr lang="en-US" dirty="0"/>
          </a:p>
          <a:p>
            <a:pPr lvl="0"/>
            <a:r>
              <a:rPr lang="en-GB" dirty="0"/>
              <a:t>Vehicle Detection</a:t>
            </a:r>
            <a:endParaRPr lang="en-US" dirty="0"/>
          </a:p>
          <a:p>
            <a:pPr lvl="0"/>
            <a:r>
              <a:rPr lang="en-GB" dirty="0"/>
              <a:t>Speed estimation</a:t>
            </a:r>
            <a:endParaRPr lang="en-US" dirty="0"/>
          </a:p>
          <a:p>
            <a:pPr lvl="0"/>
            <a:r>
              <a:rPr lang="en-GB" dirty="0"/>
              <a:t>Capturing </a:t>
            </a:r>
            <a:r>
              <a:rPr lang="en-US" dirty="0"/>
              <a:t>vehicle image</a:t>
            </a:r>
          </a:p>
          <a:p>
            <a:pPr marL="0" indent="0">
              <a:buNone/>
            </a:pPr>
            <a:endParaRPr lang="en-US" dirty="0"/>
          </a:p>
        </p:txBody>
      </p:sp>
    </p:spTree>
    <p:extLst>
      <p:ext uri="{BB962C8B-B14F-4D97-AF65-F5344CB8AC3E}">
        <p14:creationId xmlns:p14="http://schemas.microsoft.com/office/powerpoint/2010/main" val="697584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1D8973-EAA9-459A-AF59-BBB4233D6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4743" y="685800"/>
            <a:ext cx="5793475" cy="1485900"/>
          </a:xfrm>
        </p:spPr>
        <p:txBody>
          <a:bodyPr>
            <a:normAutofit/>
          </a:bodyPr>
          <a:lstStyle/>
          <a:p>
            <a:r>
              <a:rPr lang="en-GB" dirty="0"/>
              <a:t>PROBLEM DESCRIPTION</a:t>
            </a:r>
            <a:endParaRPr lang="en-US" dirty="0"/>
          </a:p>
        </p:txBody>
      </p:sp>
      <p:sp>
        <p:nvSpPr>
          <p:cNvPr id="3" name="Content Placeholder 2"/>
          <p:cNvSpPr>
            <a:spLocks noGrp="1"/>
          </p:cNvSpPr>
          <p:nvPr>
            <p:ph idx="1"/>
          </p:nvPr>
        </p:nvSpPr>
        <p:spPr>
          <a:xfrm>
            <a:off x="784743" y="2286000"/>
            <a:ext cx="5793475" cy="3581400"/>
          </a:xfrm>
        </p:spPr>
        <p:txBody>
          <a:bodyPr>
            <a:normAutofit/>
          </a:bodyPr>
          <a:lstStyle/>
          <a:p>
            <a:pPr marL="0" indent="0">
              <a:buNone/>
            </a:pPr>
            <a:r>
              <a:rPr lang="en-GB" sz="1700" b="1" u="sng" dirty="0"/>
              <a:t>Video </a:t>
            </a:r>
            <a:r>
              <a:rPr lang="en-GB" sz="1700" b="1" u="sng" dirty="0" err="1"/>
              <a:t>Aquisition</a:t>
            </a:r>
            <a:endParaRPr lang="en-US" sz="1700" dirty="0"/>
          </a:p>
          <a:p>
            <a:pPr marL="0" indent="0">
              <a:buNone/>
            </a:pPr>
            <a:r>
              <a:rPr lang="en-GB" sz="1700" dirty="0"/>
              <a:t>A video with good clarity and good fps (30-60) would be taken to record vehicles passing by on a road. </a:t>
            </a:r>
            <a:endParaRPr lang="en-US" sz="1700" dirty="0"/>
          </a:p>
          <a:p>
            <a:pPr marL="0" indent="0">
              <a:buNone/>
            </a:pPr>
            <a:r>
              <a:rPr lang="en-GB" sz="1700" dirty="0"/>
              <a:t> </a:t>
            </a:r>
            <a:endParaRPr lang="en-US" sz="1700" dirty="0"/>
          </a:p>
          <a:p>
            <a:pPr marL="0" indent="0">
              <a:buNone/>
            </a:pPr>
            <a:r>
              <a:rPr lang="en-GB" sz="1700" b="1" u="sng" dirty="0"/>
              <a:t>Object Recognition</a:t>
            </a:r>
            <a:endParaRPr lang="en-US" sz="1700" dirty="0"/>
          </a:p>
          <a:p>
            <a:pPr marL="0" indent="0">
              <a:buNone/>
            </a:pPr>
            <a:r>
              <a:rPr lang="en-GB" sz="1700" dirty="0"/>
              <a:t>Deep learning would be used to identify vehicles with Tensorflow using faster RCNN or Yolo. Multiple vehicles are to be detected at a time on a road segment. </a:t>
            </a:r>
            <a:endParaRPr lang="en-US" sz="1700" dirty="0"/>
          </a:p>
          <a:p>
            <a:pPr marL="0" indent="0">
              <a:buNone/>
            </a:pPr>
            <a:r>
              <a:rPr lang="en-GB" sz="1700" dirty="0"/>
              <a:t>Classification of vehicles into cars and trucks are also to be done</a:t>
            </a:r>
            <a:endParaRPr lang="en-US" sz="1700" dirty="0"/>
          </a:p>
          <a:p>
            <a:endParaRPr lang="en-US" sz="1700" dirty="0"/>
          </a:p>
        </p:txBody>
      </p:sp>
      <p:sp>
        <p:nvSpPr>
          <p:cNvPr id="11" name="Rectangle 10">
            <a:extLst>
              <a:ext uri="{FF2B5EF4-FFF2-40B4-BE49-F238E27FC236}">
                <a16:creationId xmlns:a16="http://schemas.microsoft.com/office/drawing/2014/main" id="{FBEA8A33-C0D0-416D-8359-724B8828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Picture 4" descr="Light trail of road">
            <a:extLst>
              <a:ext uri="{FF2B5EF4-FFF2-40B4-BE49-F238E27FC236}">
                <a16:creationId xmlns:a16="http://schemas.microsoft.com/office/drawing/2014/main" id="{48922A22-F81A-5F42-0555-5A9E4BA5572C}"/>
              </a:ext>
            </a:extLst>
          </p:cNvPr>
          <p:cNvPicPr>
            <a:picLocks noChangeAspect="1"/>
          </p:cNvPicPr>
          <p:nvPr/>
        </p:nvPicPr>
        <p:blipFill rotWithShape="1">
          <a:blip r:embed="rId2"/>
          <a:srcRect l="30068" r="28863"/>
          <a:stretch/>
        </p:blipFill>
        <p:spPr>
          <a:xfrm>
            <a:off x="7612260" y="10"/>
            <a:ext cx="4579739" cy="6857990"/>
          </a:xfrm>
          <a:prstGeom prst="rect">
            <a:avLst/>
          </a:prstGeom>
        </p:spPr>
      </p:pic>
    </p:spTree>
    <p:extLst>
      <p:ext uri="{BB962C8B-B14F-4D97-AF65-F5344CB8AC3E}">
        <p14:creationId xmlns:p14="http://schemas.microsoft.com/office/powerpoint/2010/main" val="3650968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normAutofit/>
          </a:bodyPr>
          <a:lstStyle/>
          <a:p>
            <a:r>
              <a:rPr lang="en-GB" dirty="0"/>
              <a:t>MODEL FEATURES</a:t>
            </a:r>
            <a:endParaRPr lang="en-US" dirty="0"/>
          </a:p>
        </p:txBody>
      </p:sp>
      <p:graphicFrame>
        <p:nvGraphicFramePr>
          <p:cNvPr id="13" name="Content Placeholder 2">
            <a:extLst>
              <a:ext uri="{FF2B5EF4-FFF2-40B4-BE49-F238E27FC236}">
                <a16:creationId xmlns:a16="http://schemas.microsoft.com/office/drawing/2014/main" id="{DC503AB2-CFFF-1A79-D1DF-68CD56A405CC}"/>
              </a:ext>
            </a:extLst>
          </p:cNvPr>
          <p:cNvGraphicFramePr>
            <a:graphicFrameLocks noGrp="1"/>
          </p:cNvGraphicFramePr>
          <p:nvPr>
            <p:ph idx="1"/>
            <p:extLst>
              <p:ext uri="{D42A27DB-BD31-4B8C-83A1-F6EECF244321}">
                <p14:modId xmlns:p14="http://schemas.microsoft.com/office/powerpoint/2010/main" val="2643883642"/>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804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1665A6-74DB-4F44-A6EF-F01205E87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85800"/>
            <a:ext cx="10905066" cy="1485900"/>
          </a:xfrm>
          <a:noFill/>
        </p:spPr>
        <p:txBody>
          <a:bodyPr>
            <a:normAutofit/>
          </a:bodyPr>
          <a:lstStyle/>
          <a:p>
            <a:pPr algn="ctr"/>
            <a:r>
              <a:rPr lang="en-GB" dirty="0"/>
              <a:t>Literature Study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01464508"/>
              </p:ext>
            </p:extLst>
          </p:nvPr>
        </p:nvGraphicFramePr>
        <p:xfrm>
          <a:off x="1122972" y="2657220"/>
          <a:ext cx="9946059" cy="2854003"/>
        </p:xfrm>
        <a:graphic>
          <a:graphicData uri="http://schemas.openxmlformats.org/drawingml/2006/table">
            <a:tbl>
              <a:tblPr firstRow="1" firstCol="1" bandRow="1">
                <a:solidFill>
                  <a:srgbClr val="F2F2F2">
                    <a:alpha val="30196"/>
                  </a:srgbClr>
                </a:solidFill>
                <a:tableStyleId>{5C22544A-7EE6-4342-B048-85BDC9FD1C3A}</a:tableStyleId>
              </a:tblPr>
              <a:tblGrid>
                <a:gridCol w="1149334">
                  <a:extLst>
                    <a:ext uri="{9D8B030D-6E8A-4147-A177-3AD203B41FA5}">
                      <a16:colId xmlns:a16="http://schemas.microsoft.com/office/drawing/2014/main" val="20000"/>
                    </a:ext>
                  </a:extLst>
                </a:gridCol>
                <a:gridCol w="1125359">
                  <a:extLst>
                    <a:ext uri="{9D8B030D-6E8A-4147-A177-3AD203B41FA5}">
                      <a16:colId xmlns:a16="http://schemas.microsoft.com/office/drawing/2014/main" val="20001"/>
                    </a:ext>
                  </a:extLst>
                </a:gridCol>
                <a:gridCol w="960194">
                  <a:extLst>
                    <a:ext uri="{9D8B030D-6E8A-4147-A177-3AD203B41FA5}">
                      <a16:colId xmlns:a16="http://schemas.microsoft.com/office/drawing/2014/main" val="20002"/>
                    </a:ext>
                  </a:extLst>
                </a:gridCol>
                <a:gridCol w="1991139">
                  <a:extLst>
                    <a:ext uri="{9D8B030D-6E8A-4147-A177-3AD203B41FA5}">
                      <a16:colId xmlns:a16="http://schemas.microsoft.com/office/drawing/2014/main" val="20003"/>
                    </a:ext>
                  </a:extLst>
                </a:gridCol>
                <a:gridCol w="2364090">
                  <a:extLst>
                    <a:ext uri="{9D8B030D-6E8A-4147-A177-3AD203B41FA5}">
                      <a16:colId xmlns:a16="http://schemas.microsoft.com/office/drawing/2014/main" val="20004"/>
                    </a:ext>
                  </a:extLst>
                </a:gridCol>
                <a:gridCol w="1222593">
                  <a:extLst>
                    <a:ext uri="{9D8B030D-6E8A-4147-A177-3AD203B41FA5}">
                      <a16:colId xmlns:a16="http://schemas.microsoft.com/office/drawing/2014/main" val="20005"/>
                    </a:ext>
                  </a:extLst>
                </a:gridCol>
                <a:gridCol w="1133350">
                  <a:extLst>
                    <a:ext uri="{9D8B030D-6E8A-4147-A177-3AD203B41FA5}">
                      <a16:colId xmlns:a16="http://schemas.microsoft.com/office/drawing/2014/main" val="20006"/>
                    </a:ext>
                  </a:extLst>
                </a:gridCol>
              </a:tblGrid>
              <a:tr h="557563">
                <a:tc>
                  <a:txBody>
                    <a:bodyPr/>
                    <a:lstStyle/>
                    <a:p>
                      <a:pPr marL="0" marR="0">
                        <a:lnSpc>
                          <a:spcPct val="107000"/>
                        </a:lnSpc>
                        <a:spcBef>
                          <a:spcPts val="0"/>
                        </a:spcBef>
                        <a:spcAft>
                          <a:spcPts val="0"/>
                        </a:spcAft>
                      </a:pPr>
                      <a:r>
                        <a:rPr lang="en-GB" sz="1200" b="0" cap="none" spc="0">
                          <a:solidFill>
                            <a:schemeClr val="bg1"/>
                          </a:solidFill>
                          <a:effectLst/>
                        </a:rPr>
                        <a:t>Title</a:t>
                      </a:r>
                      <a:endParaRPr lang="en-US" sz="12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9738" marR="41028" marT="76721" marB="76721" anchor="ctr">
                    <a:lnL w="19050" cap="flat" cmpd="sng" algn="ctr">
                      <a:noFill/>
                      <a:prstDash val="solid"/>
                    </a:lnL>
                    <a:lnR w="12700" cmpd="sng">
                      <a:noFill/>
                    </a:lnR>
                    <a:lnT w="19050" cap="flat" cmpd="sng" algn="ctr">
                      <a:noFill/>
                      <a:prstDash val="solid"/>
                    </a:lnT>
                    <a:lnB w="38100" cmpd="sng">
                      <a:noFill/>
                    </a:lnB>
                    <a:solidFill>
                      <a:schemeClr val="accent1"/>
                    </a:solidFill>
                  </a:tcPr>
                </a:tc>
                <a:tc>
                  <a:txBody>
                    <a:bodyPr/>
                    <a:lstStyle/>
                    <a:p>
                      <a:pPr marL="0" marR="0">
                        <a:lnSpc>
                          <a:spcPct val="107000"/>
                        </a:lnSpc>
                        <a:spcBef>
                          <a:spcPts val="0"/>
                        </a:spcBef>
                        <a:spcAft>
                          <a:spcPts val="0"/>
                        </a:spcAft>
                      </a:pPr>
                      <a:r>
                        <a:rPr lang="en-GB" sz="1200" b="0" cap="none" spc="0">
                          <a:solidFill>
                            <a:schemeClr val="bg1"/>
                          </a:solidFill>
                          <a:effectLst/>
                        </a:rPr>
                        <a:t>Authors</a:t>
                      </a:r>
                      <a:endParaRPr lang="en-US" sz="12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9738" marR="41028" marT="76721" marB="76721" anchor="ctr">
                    <a:lnL w="12700" cmpd="sng">
                      <a:noFill/>
                    </a:lnL>
                    <a:lnR w="12700" cmpd="sng">
                      <a:noFill/>
                    </a:lnR>
                    <a:lnT w="19050" cap="flat" cmpd="sng" algn="ctr">
                      <a:noFill/>
                      <a:prstDash val="solid"/>
                    </a:lnT>
                    <a:lnB w="38100" cmpd="sng">
                      <a:noFill/>
                    </a:lnB>
                    <a:solidFill>
                      <a:schemeClr val="accent1"/>
                    </a:solidFill>
                  </a:tcPr>
                </a:tc>
                <a:tc>
                  <a:txBody>
                    <a:bodyPr/>
                    <a:lstStyle/>
                    <a:p>
                      <a:pPr marL="0" marR="0">
                        <a:lnSpc>
                          <a:spcPct val="107000"/>
                        </a:lnSpc>
                        <a:spcBef>
                          <a:spcPts val="0"/>
                        </a:spcBef>
                        <a:spcAft>
                          <a:spcPts val="0"/>
                        </a:spcAft>
                      </a:pPr>
                      <a:r>
                        <a:rPr lang="en-GB" sz="1200" b="0" cap="none" spc="0">
                          <a:solidFill>
                            <a:schemeClr val="bg1"/>
                          </a:solidFill>
                          <a:effectLst/>
                        </a:rPr>
                        <a:t>Year of Publication</a:t>
                      </a:r>
                      <a:endParaRPr lang="en-US" sz="12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9738" marR="41028" marT="76721" marB="76721" anchor="ctr">
                    <a:lnL w="12700" cmpd="sng">
                      <a:noFill/>
                    </a:lnL>
                    <a:lnR w="12700" cmpd="sng">
                      <a:noFill/>
                    </a:lnR>
                    <a:lnT w="19050" cap="flat" cmpd="sng" algn="ctr">
                      <a:noFill/>
                      <a:prstDash val="solid"/>
                    </a:lnT>
                    <a:lnB w="38100" cmpd="sng">
                      <a:noFill/>
                    </a:lnB>
                    <a:solidFill>
                      <a:schemeClr val="accent1"/>
                    </a:solidFill>
                  </a:tcPr>
                </a:tc>
                <a:tc>
                  <a:txBody>
                    <a:bodyPr/>
                    <a:lstStyle/>
                    <a:p>
                      <a:pPr marL="0" marR="0">
                        <a:lnSpc>
                          <a:spcPct val="107000"/>
                        </a:lnSpc>
                        <a:spcBef>
                          <a:spcPts val="0"/>
                        </a:spcBef>
                        <a:spcAft>
                          <a:spcPts val="0"/>
                        </a:spcAft>
                      </a:pPr>
                      <a:r>
                        <a:rPr lang="en-GB" sz="1200" b="0" cap="none" spc="0">
                          <a:solidFill>
                            <a:schemeClr val="bg1"/>
                          </a:solidFill>
                          <a:effectLst/>
                        </a:rPr>
                        <a:t>Dataset Considered</a:t>
                      </a:r>
                      <a:endParaRPr lang="en-US" sz="12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9738" marR="41028" marT="76721" marB="76721" anchor="ctr">
                    <a:lnL w="12700" cmpd="sng">
                      <a:noFill/>
                    </a:lnL>
                    <a:lnR w="12700" cmpd="sng">
                      <a:noFill/>
                    </a:lnR>
                    <a:lnT w="19050" cap="flat" cmpd="sng" algn="ctr">
                      <a:noFill/>
                      <a:prstDash val="solid"/>
                    </a:lnT>
                    <a:lnB w="38100" cmpd="sng">
                      <a:noFill/>
                    </a:lnB>
                    <a:solidFill>
                      <a:schemeClr val="accent1"/>
                    </a:solidFill>
                  </a:tcPr>
                </a:tc>
                <a:tc>
                  <a:txBody>
                    <a:bodyPr/>
                    <a:lstStyle/>
                    <a:p>
                      <a:pPr marL="0" marR="0">
                        <a:lnSpc>
                          <a:spcPct val="107000"/>
                        </a:lnSpc>
                        <a:spcBef>
                          <a:spcPts val="0"/>
                        </a:spcBef>
                        <a:spcAft>
                          <a:spcPts val="0"/>
                        </a:spcAft>
                      </a:pPr>
                      <a:r>
                        <a:rPr lang="en-GB" sz="1200" b="0" cap="none" spc="0">
                          <a:solidFill>
                            <a:schemeClr val="bg1"/>
                          </a:solidFill>
                          <a:effectLst/>
                        </a:rPr>
                        <a:t>Methodology</a:t>
                      </a:r>
                      <a:endParaRPr lang="en-US" sz="1200" b="0" cap="none" spc="0">
                        <a:solidFill>
                          <a:schemeClr val="bg1"/>
                        </a:solidFill>
                        <a:effectLst/>
                      </a:endParaRPr>
                    </a:p>
                    <a:p>
                      <a:pPr marL="0" marR="0">
                        <a:lnSpc>
                          <a:spcPct val="107000"/>
                        </a:lnSpc>
                        <a:spcBef>
                          <a:spcPts val="0"/>
                        </a:spcBef>
                        <a:spcAft>
                          <a:spcPts val="0"/>
                        </a:spcAft>
                      </a:pPr>
                      <a:r>
                        <a:rPr lang="en-GB" sz="1200" b="0" cap="none" spc="0">
                          <a:solidFill>
                            <a:schemeClr val="bg1"/>
                          </a:solidFill>
                          <a:effectLst/>
                        </a:rPr>
                        <a:t>Proposed</a:t>
                      </a:r>
                      <a:endParaRPr lang="en-US" sz="12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9738" marR="41028" marT="76721" marB="76721" anchor="ctr">
                    <a:lnL w="12700" cmpd="sng">
                      <a:noFill/>
                    </a:lnL>
                    <a:lnR w="12700" cmpd="sng">
                      <a:noFill/>
                    </a:lnR>
                    <a:lnT w="19050" cap="flat" cmpd="sng" algn="ctr">
                      <a:noFill/>
                      <a:prstDash val="solid"/>
                    </a:lnT>
                    <a:lnB w="38100" cmpd="sng">
                      <a:noFill/>
                    </a:lnB>
                    <a:solidFill>
                      <a:schemeClr val="accent1"/>
                    </a:solidFill>
                  </a:tcPr>
                </a:tc>
                <a:tc>
                  <a:txBody>
                    <a:bodyPr/>
                    <a:lstStyle/>
                    <a:p>
                      <a:pPr marL="0" marR="0">
                        <a:lnSpc>
                          <a:spcPct val="107000"/>
                        </a:lnSpc>
                        <a:spcBef>
                          <a:spcPts val="0"/>
                        </a:spcBef>
                        <a:spcAft>
                          <a:spcPts val="0"/>
                        </a:spcAft>
                      </a:pPr>
                      <a:r>
                        <a:rPr lang="en-GB" sz="1200" b="0" cap="none" spc="0">
                          <a:solidFill>
                            <a:schemeClr val="bg1"/>
                          </a:solidFill>
                          <a:effectLst/>
                        </a:rPr>
                        <a:t>pros/cons</a:t>
                      </a:r>
                      <a:endParaRPr lang="en-US" sz="12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9738" marR="41028" marT="76721" marB="76721" anchor="ctr">
                    <a:lnL w="12700" cmpd="sng">
                      <a:noFill/>
                    </a:lnL>
                    <a:lnR w="12700" cmpd="sng">
                      <a:noFill/>
                    </a:lnR>
                    <a:lnT w="19050" cap="flat" cmpd="sng" algn="ctr">
                      <a:noFill/>
                      <a:prstDash val="solid"/>
                    </a:lnT>
                    <a:lnB w="38100" cmpd="sng">
                      <a:noFill/>
                    </a:lnB>
                    <a:solidFill>
                      <a:schemeClr val="accent1"/>
                    </a:solidFill>
                  </a:tcPr>
                </a:tc>
                <a:tc>
                  <a:txBody>
                    <a:bodyPr/>
                    <a:lstStyle/>
                    <a:p>
                      <a:pPr marL="0" marR="0">
                        <a:lnSpc>
                          <a:spcPct val="107000"/>
                        </a:lnSpc>
                        <a:spcBef>
                          <a:spcPts val="0"/>
                        </a:spcBef>
                        <a:spcAft>
                          <a:spcPts val="0"/>
                        </a:spcAft>
                      </a:pPr>
                      <a:r>
                        <a:rPr lang="en-GB" sz="1200" b="0" cap="none" spc="0">
                          <a:solidFill>
                            <a:schemeClr val="bg1"/>
                          </a:solidFill>
                          <a:effectLst/>
                        </a:rPr>
                        <a:t>Future work possible</a:t>
                      </a:r>
                      <a:endParaRPr lang="en-US" sz="12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9738" marR="41028" marT="76721" marB="76721"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10000"/>
                  </a:ext>
                </a:extLst>
              </a:tr>
              <a:tr h="2281398">
                <a:tc>
                  <a:txBody>
                    <a:bodyPr/>
                    <a:lstStyle/>
                    <a:p>
                      <a:pPr marL="0" marR="0">
                        <a:lnSpc>
                          <a:spcPct val="107000"/>
                        </a:lnSpc>
                        <a:spcBef>
                          <a:spcPts val="0"/>
                        </a:spcBef>
                        <a:spcAft>
                          <a:spcPts val="0"/>
                        </a:spcAft>
                      </a:pPr>
                      <a:r>
                        <a:rPr lang="en-GB" sz="1200" cap="none" spc="0">
                          <a:solidFill>
                            <a:schemeClr val="tx1"/>
                          </a:solidFill>
                          <a:effectLst/>
                        </a:rPr>
                        <a:t>Determining vehicle speed based on video using convolutional Neural Network</a:t>
                      </a:r>
                      <a:endParaRPr lang="en-US" sz="12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9738" marR="41028" marT="76721" marB="76721">
                    <a:lnL w="38100" cap="flat" cmpd="sng" algn="ctr">
                      <a:noFill/>
                      <a:prstDash val="solid"/>
                    </a:lnL>
                    <a:lnR w="6350" cap="flat" cmpd="sng" algn="ctr">
                      <a:solidFill>
                        <a:schemeClr val="tx1">
                          <a:lumMod val="75000"/>
                          <a:lumOff val="25000"/>
                        </a:schemeClr>
                      </a:solidFill>
                      <a:prstDash val="solid"/>
                    </a:lnR>
                    <a:lnT w="38100" cmpd="sng">
                      <a:noFill/>
                    </a:lnT>
                    <a:lnB w="38100" cap="flat" cmpd="sng" algn="ctr">
                      <a:noFill/>
                      <a:prstDash val="solid"/>
                    </a:lnB>
                    <a:solidFill>
                      <a:srgbClr val="F2F2F2">
                        <a:alpha val="30196"/>
                      </a:srgbClr>
                    </a:solidFill>
                  </a:tcPr>
                </a:tc>
                <a:tc>
                  <a:txBody>
                    <a:bodyPr/>
                    <a:lstStyle/>
                    <a:p>
                      <a:pPr marL="0" marR="0">
                        <a:lnSpc>
                          <a:spcPct val="107000"/>
                        </a:lnSpc>
                        <a:spcBef>
                          <a:spcPts val="0"/>
                        </a:spcBef>
                        <a:spcAft>
                          <a:spcPts val="0"/>
                        </a:spcAft>
                      </a:pPr>
                      <a:r>
                        <a:rPr lang="en-GB" sz="1200" cap="none" spc="0" dirty="0">
                          <a:solidFill>
                            <a:schemeClr val="tx1"/>
                          </a:solidFill>
                          <a:effectLst/>
                        </a:rPr>
                        <a:t>Alexander Grents, Vitalii Varkentin, Nikolay Goryaev</a:t>
                      </a:r>
                      <a:endParaRPr lang="en-US" sz="12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9738" marR="41028" marT="76721" marB="76721">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38100" cap="flat" cmpd="sng" algn="ctr">
                      <a:noFill/>
                      <a:prstDash val="solid"/>
                    </a:lnB>
                    <a:solidFill>
                      <a:srgbClr val="F2F2F2">
                        <a:alpha val="30196"/>
                      </a:srgbClr>
                    </a:solidFill>
                  </a:tcPr>
                </a:tc>
                <a:tc>
                  <a:txBody>
                    <a:bodyPr/>
                    <a:lstStyle/>
                    <a:p>
                      <a:pPr marL="0" marR="0">
                        <a:lnSpc>
                          <a:spcPct val="107000"/>
                        </a:lnSpc>
                        <a:spcBef>
                          <a:spcPts val="0"/>
                        </a:spcBef>
                        <a:spcAft>
                          <a:spcPts val="0"/>
                        </a:spcAft>
                      </a:pPr>
                      <a:r>
                        <a:rPr lang="en-GB" sz="1200" cap="none" spc="0">
                          <a:solidFill>
                            <a:schemeClr val="tx1"/>
                          </a:solidFill>
                          <a:effectLst/>
                        </a:rPr>
                        <a:t>2020</a:t>
                      </a:r>
                      <a:endParaRPr lang="en-US" sz="12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9738" marR="41028" marT="76721" marB="76721">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38100" cap="flat" cmpd="sng" algn="ctr">
                      <a:noFill/>
                      <a:prstDash val="solid"/>
                    </a:lnB>
                    <a:solidFill>
                      <a:srgbClr val="F2F2F2">
                        <a:alpha val="30196"/>
                      </a:srgbClr>
                    </a:solidFill>
                  </a:tcPr>
                </a:tc>
                <a:tc>
                  <a:txBody>
                    <a:bodyPr/>
                    <a:lstStyle/>
                    <a:p>
                      <a:pPr marL="0" marR="0">
                        <a:lnSpc>
                          <a:spcPct val="107000"/>
                        </a:lnSpc>
                        <a:spcBef>
                          <a:spcPts val="0"/>
                        </a:spcBef>
                        <a:spcAft>
                          <a:spcPts val="0"/>
                        </a:spcAft>
                      </a:pPr>
                      <a:r>
                        <a:rPr lang="en-GB" sz="1200" cap="none" spc="0">
                          <a:solidFill>
                            <a:schemeClr val="tx1"/>
                          </a:solidFill>
                          <a:effectLst/>
                        </a:rPr>
                        <a:t>750 images from over 52,000 objects. </a:t>
                      </a:r>
                      <a:endParaRPr lang="en-US" sz="1200" cap="none" spc="0">
                        <a:solidFill>
                          <a:schemeClr val="tx1"/>
                        </a:solidFill>
                        <a:effectLst/>
                      </a:endParaRPr>
                    </a:p>
                    <a:p>
                      <a:pPr marL="0" marR="0">
                        <a:lnSpc>
                          <a:spcPct val="107000"/>
                        </a:lnSpc>
                        <a:spcBef>
                          <a:spcPts val="0"/>
                        </a:spcBef>
                        <a:spcAft>
                          <a:spcPts val="0"/>
                        </a:spcAft>
                      </a:pPr>
                      <a:r>
                        <a:rPr lang="en-GB" sz="1200" cap="none" spc="0">
                          <a:solidFill>
                            <a:schemeClr val="tx1"/>
                          </a:solidFill>
                          <a:effectLst/>
                        </a:rPr>
                        <a:t>The images were obtained from traffic cameras of Intersvyaz company in the city of Chelyabinsk. </a:t>
                      </a:r>
                      <a:endParaRPr lang="en-US" sz="1200" cap="none" spc="0">
                        <a:solidFill>
                          <a:schemeClr val="tx1"/>
                        </a:solidFill>
                        <a:effectLst/>
                      </a:endParaRPr>
                    </a:p>
                    <a:p>
                      <a:pPr marL="0" marR="0">
                        <a:lnSpc>
                          <a:spcPct val="107000"/>
                        </a:lnSpc>
                        <a:spcBef>
                          <a:spcPts val="0"/>
                        </a:spcBef>
                        <a:spcAft>
                          <a:spcPts val="0"/>
                        </a:spcAft>
                      </a:pPr>
                      <a:r>
                        <a:rPr lang="en-GB" sz="1200" cap="none" spc="0">
                          <a:solidFill>
                            <a:schemeClr val="tx1"/>
                          </a:solidFill>
                          <a:effectLst/>
                        </a:rPr>
                        <a:t>Categories:</a:t>
                      </a:r>
                      <a:endParaRPr lang="en-US" sz="1200" cap="none" spc="0">
                        <a:solidFill>
                          <a:schemeClr val="tx1"/>
                        </a:solidFill>
                        <a:effectLst/>
                      </a:endParaRPr>
                    </a:p>
                    <a:p>
                      <a:pPr marL="0" marR="0">
                        <a:lnSpc>
                          <a:spcPct val="107000"/>
                        </a:lnSpc>
                        <a:spcBef>
                          <a:spcPts val="0"/>
                        </a:spcBef>
                        <a:spcAft>
                          <a:spcPts val="0"/>
                        </a:spcAft>
                      </a:pPr>
                      <a:r>
                        <a:rPr lang="en-GB" sz="1200" cap="none" spc="0">
                          <a:solidFill>
                            <a:schemeClr val="tx1"/>
                          </a:solidFill>
                          <a:effectLst/>
                        </a:rPr>
                        <a:t>cars, buses, trolleybuses, trucks, minibuses, ambulances, firetrucks, vans, uncategorized</a:t>
                      </a:r>
                      <a:endParaRPr lang="en-US" sz="12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9738" marR="41028" marT="76721" marB="76721">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38100" cap="flat" cmpd="sng" algn="ctr">
                      <a:noFill/>
                      <a:prstDash val="solid"/>
                    </a:lnB>
                    <a:solidFill>
                      <a:srgbClr val="F2F2F2">
                        <a:alpha val="30196"/>
                      </a:srgbClr>
                    </a:solidFill>
                  </a:tcPr>
                </a:tc>
                <a:tc>
                  <a:txBody>
                    <a:bodyPr/>
                    <a:lstStyle/>
                    <a:p>
                      <a:pPr marL="0" marR="0">
                        <a:lnSpc>
                          <a:spcPct val="107000"/>
                        </a:lnSpc>
                        <a:spcBef>
                          <a:spcPts val="0"/>
                        </a:spcBef>
                        <a:spcAft>
                          <a:spcPts val="0"/>
                        </a:spcAft>
                      </a:pPr>
                      <a:r>
                        <a:rPr lang="en-GB" sz="1200" cap="none" spc="0">
                          <a:solidFill>
                            <a:schemeClr val="tx1"/>
                          </a:solidFill>
                          <a:effectLst/>
                        </a:rPr>
                        <a:t>Mask R-CNN architecture is used for vehicle detection. </a:t>
                      </a:r>
                      <a:endParaRPr lang="en-US" sz="1200" cap="none" spc="0">
                        <a:solidFill>
                          <a:schemeClr val="tx1"/>
                        </a:solidFill>
                        <a:effectLst/>
                      </a:endParaRPr>
                    </a:p>
                    <a:p>
                      <a:pPr marL="0" marR="0">
                        <a:lnSpc>
                          <a:spcPct val="107000"/>
                        </a:lnSpc>
                        <a:spcBef>
                          <a:spcPts val="0"/>
                        </a:spcBef>
                        <a:spcAft>
                          <a:spcPts val="0"/>
                        </a:spcAft>
                      </a:pPr>
                      <a:r>
                        <a:rPr lang="en-GB" sz="1200" cap="none" spc="0">
                          <a:solidFill>
                            <a:schemeClr val="tx1"/>
                          </a:solidFill>
                          <a:effectLst/>
                        </a:rPr>
                        <a:t>Masking was used on the road video so as to recognise vehicle accessible regions.  </a:t>
                      </a:r>
                      <a:endParaRPr lang="en-US" sz="1200" cap="none" spc="0">
                        <a:solidFill>
                          <a:schemeClr val="tx1"/>
                        </a:solidFill>
                        <a:effectLst/>
                      </a:endParaRPr>
                    </a:p>
                    <a:p>
                      <a:pPr marL="0" marR="0">
                        <a:lnSpc>
                          <a:spcPct val="107000"/>
                        </a:lnSpc>
                        <a:spcBef>
                          <a:spcPts val="0"/>
                        </a:spcBef>
                        <a:spcAft>
                          <a:spcPts val="0"/>
                        </a:spcAft>
                      </a:pPr>
                      <a:r>
                        <a:rPr lang="en-GB" sz="1200" cap="none" spc="0">
                          <a:solidFill>
                            <a:schemeClr val="tx1"/>
                          </a:solidFill>
                          <a:effectLst/>
                        </a:rPr>
                        <a:t>A rectangular region is selected, and speed of a vehicle crossing the region is calculated with the help of equations. </a:t>
                      </a:r>
                      <a:endParaRPr lang="en-US" sz="12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9738" marR="41028" marT="76721" marB="76721">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38100" cap="flat" cmpd="sng" algn="ctr">
                      <a:noFill/>
                      <a:prstDash val="solid"/>
                    </a:lnB>
                    <a:solidFill>
                      <a:srgbClr val="F2F2F2">
                        <a:alpha val="30196"/>
                      </a:srgbClr>
                    </a:solidFill>
                  </a:tcPr>
                </a:tc>
                <a:tc>
                  <a:txBody>
                    <a:bodyPr/>
                    <a:lstStyle/>
                    <a:p>
                      <a:pPr marL="0" marR="0">
                        <a:lnSpc>
                          <a:spcPct val="107000"/>
                        </a:lnSpc>
                        <a:spcBef>
                          <a:spcPts val="0"/>
                        </a:spcBef>
                        <a:spcAft>
                          <a:spcPts val="0"/>
                        </a:spcAft>
                      </a:pPr>
                      <a:r>
                        <a:rPr lang="en-GB" sz="1200" cap="none" spc="0">
                          <a:solidFill>
                            <a:schemeClr val="tx1"/>
                          </a:solidFill>
                          <a:effectLst/>
                        </a:rPr>
                        <a:t>Pros</a:t>
                      </a:r>
                      <a:endParaRPr lang="en-US" sz="1200" cap="none" spc="0">
                        <a:solidFill>
                          <a:schemeClr val="tx1"/>
                        </a:solidFill>
                        <a:effectLst/>
                      </a:endParaRPr>
                    </a:p>
                    <a:p>
                      <a:pPr marL="0" marR="0">
                        <a:lnSpc>
                          <a:spcPct val="107000"/>
                        </a:lnSpc>
                        <a:spcBef>
                          <a:spcPts val="0"/>
                        </a:spcBef>
                        <a:spcAft>
                          <a:spcPts val="0"/>
                        </a:spcAft>
                      </a:pPr>
                      <a:r>
                        <a:rPr lang="en-GB" sz="1200" cap="none" spc="0">
                          <a:solidFill>
                            <a:schemeClr val="tx1"/>
                          </a:solidFill>
                          <a:effectLst/>
                        </a:rPr>
                        <a:t>It is a straight-forward method.</a:t>
                      </a:r>
                      <a:endParaRPr lang="en-US" sz="1200" cap="none" spc="0">
                        <a:solidFill>
                          <a:schemeClr val="tx1"/>
                        </a:solidFill>
                        <a:effectLst/>
                      </a:endParaRPr>
                    </a:p>
                    <a:p>
                      <a:pPr marL="0" marR="0">
                        <a:lnSpc>
                          <a:spcPct val="107000"/>
                        </a:lnSpc>
                        <a:spcBef>
                          <a:spcPts val="0"/>
                        </a:spcBef>
                        <a:spcAft>
                          <a:spcPts val="0"/>
                        </a:spcAft>
                      </a:pPr>
                      <a:r>
                        <a:rPr lang="en-GB" sz="1200" cap="none" spc="0">
                          <a:solidFill>
                            <a:schemeClr val="tx1"/>
                          </a:solidFill>
                          <a:effectLst/>
                        </a:rPr>
                        <a:t>Cons</a:t>
                      </a:r>
                      <a:endParaRPr lang="en-US" sz="1200" cap="none" spc="0">
                        <a:solidFill>
                          <a:schemeClr val="tx1"/>
                        </a:solidFill>
                        <a:effectLst/>
                      </a:endParaRPr>
                    </a:p>
                    <a:p>
                      <a:pPr marL="0" marR="0">
                        <a:lnSpc>
                          <a:spcPct val="107000"/>
                        </a:lnSpc>
                        <a:spcBef>
                          <a:spcPts val="0"/>
                        </a:spcBef>
                        <a:spcAft>
                          <a:spcPts val="0"/>
                        </a:spcAft>
                      </a:pPr>
                      <a:r>
                        <a:rPr lang="en-GB" sz="1200" cap="none" spc="0">
                          <a:solidFill>
                            <a:schemeClr val="tx1"/>
                          </a:solidFill>
                          <a:effectLst/>
                        </a:rPr>
                        <a:t>The accuracy of this radar depends of the video camera resolution and frame rate. </a:t>
                      </a:r>
                      <a:endParaRPr lang="en-US" sz="12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9738" marR="41028" marT="76721" marB="76721">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38100" cap="flat" cmpd="sng" algn="ctr">
                      <a:noFill/>
                      <a:prstDash val="solid"/>
                    </a:lnB>
                    <a:solidFill>
                      <a:srgbClr val="F2F2F2">
                        <a:alpha val="30196"/>
                      </a:srgbClr>
                    </a:solidFill>
                  </a:tcPr>
                </a:tc>
                <a:tc>
                  <a:txBody>
                    <a:bodyPr/>
                    <a:lstStyle/>
                    <a:p>
                      <a:pPr marL="0" marR="0">
                        <a:lnSpc>
                          <a:spcPct val="107000"/>
                        </a:lnSpc>
                        <a:spcBef>
                          <a:spcPts val="0"/>
                        </a:spcBef>
                        <a:spcAft>
                          <a:spcPts val="0"/>
                        </a:spcAft>
                      </a:pPr>
                      <a:r>
                        <a:rPr lang="en-GB" sz="1200" cap="none" spc="0" dirty="0">
                          <a:solidFill>
                            <a:schemeClr val="tx1"/>
                          </a:solidFill>
                          <a:effectLst/>
                        </a:rPr>
                        <a:t>Vehicle going on the wrong lane/hard-shoulder can be caught by these speed radars. </a:t>
                      </a:r>
                      <a:endParaRPr lang="en-US" sz="12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9738" marR="41028" marT="76721" marB="76721">
                    <a:lnL w="6350" cap="flat" cmpd="sng" algn="ctr">
                      <a:solidFill>
                        <a:schemeClr val="tx1">
                          <a:lumMod val="75000"/>
                          <a:lumOff val="25000"/>
                        </a:schemeClr>
                      </a:solidFill>
                      <a:prstDash val="solid"/>
                    </a:lnL>
                    <a:lnR w="38100" cap="flat" cmpd="sng" algn="ctr">
                      <a:noFill/>
                      <a:prstDash val="solid"/>
                    </a:lnR>
                    <a:lnT w="38100" cmpd="sng">
                      <a:noFill/>
                    </a:lnT>
                    <a:lnB w="38100" cap="flat" cmpd="sng" algn="ctr">
                      <a:noFill/>
                      <a:prstDash val="solid"/>
                    </a:lnB>
                    <a:solidFill>
                      <a:srgbClr val="F2F2F2">
                        <a:alpha val="30196"/>
                      </a:srgb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2791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1665A6-74DB-4F44-A6EF-F01205E87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85800"/>
            <a:ext cx="10905066" cy="1485900"/>
          </a:xfrm>
          <a:noFill/>
        </p:spPr>
        <p:txBody>
          <a:bodyPr>
            <a:normAutofit/>
          </a:bodyPr>
          <a:lstStyle/>
          <a:p>
            <a:pPr algn="ctr"/>
            <a:r>
              <a:rPr lang="en-GB" dirty="0"/>
              <a:t>Literature Study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95940536"/>
              </p:ext>
            </p:extLst>
          </p:nvPr>
        </p:nvGraphicFramePr>
        <p:xfrm>
          <a:off x="1122972" y="2462961"/>
          <a:ext cx="9946059" cy="3227479"/>
        </p:xfrm>
        <a:graphic>
          <a:graphicData uri="http://schemas.openxmlformats.org/drawingml/2006/table">
            <a:tbl>
              <a:tblPr firstRow="1" firstCol="1" bandRow="1">
                <a:solidFill>
                  <a:srgbClr val="F2F2F2">
                    <a:alpha val="30196"/>
                  </a:srgbClr>
                </a:solidFill>
                <a:tableStyleId>{5C22544A-7EE6-4342-B048-85BDC9FD1C3A}</a:tableStyleId>
              </a:tblPr>
              <a:tblGrid>
                <a:gridCol w="999161">
                  <a:extLst>
                    <a:ext uri="{9D8B030D-6E8A-4147-A177-3AD203B41FA5}">
                      <a16:colId xmlns:a16="http://schemas.microsoft.com/office/drawing/2014/main" val="20000"/>
                    </a:ext>
                  </a:extLst>
                </a:gridCol>
                <a:gridCol w="991605">
                  <a:extLst>
                    <a:ext uri="{9D8B030D-6E8A-4147-A177-3AD203B41FA5}">
                      <a16:colId xmlns:a16="http://schemas.microsoft.com/office/drawing/2014/main" val="20001"/>
                    </a:ext>
                  </a:extLst>
                </a:gridCol>
                <a:gridCol w="898413">
                  <a:extLst>
                    <a:ext uri="{9D8B030D-6E8A-4147-A177-3AD203B41FA5}">
                      <a16:colId xmlns:a16="http://schemas.microsoft.com/office/drawing/2014/main" val="20002"/>
                    </a:ext>
                  </a:extLst>
                </a:gridCol>
                <a:gridCol w="936193">
                  <a:extLst>
                    <a:ext uri="{9D8B030D-6E8A-4147-A177-3AD203B41FA5}">
                      <a16:colId xmlns:a16="http://schemas.microsoft.com/office/drawing/2014/main" val="20003"/>
                    </a:ext>
                  </a:extLst>
                </a:gridCol>
                <a:gridCol w="2919679">
                  <a:extLst>
                    <a:ext uri="{9D8B030D-6E8A-4147-A177-3AD203B41FA5}">
                      <a16:colId xmlns:a16="http://schemas.microsoft.com/office/drawing/2014/main" val="20004"/>
                    </a:ext>
                  </a:extLst>
                </a:gridCol>
                <a:gridCol w="2108654">
                  <a:extLst>
                    <a:ext uri="{9D8B030D-6E8A-4147-A177-3AD203B41FA5}">
                      <a16:colId xmlns:a16="http://schemas.microsoft.com/office/drawing/2014/main" val="20005"/>
                    </a:ext>
                  </a:extLst>
                </a:gridCol>
                <a:gridCol w="1092354">
                  <a:extLst>
                    <a:ext uri="{9D8B030D-6E8A-4147-A177-3AD203B41FA5}">
                      <a16:colId xmlns:a16="http://schemas.microsoft.com/office/drawing/2014/main" val="20006"/>
                    </a:ext>
                  </a:extLst>
                </a:gridCol>
              </a:tblGrid>
              <a:tr h="527167">
                <a:tc>
                  <a:txBody>
                    <a:bodyPr/>
                    <a:lstStyle/>
                    <a:p>
                      <a:pPr marL="0" marR="0">
                        <a:lnSpc>
                          <a:spcPct val="107000"/>
                        </a:lnSpc>
                        <a:spcBef>
                          <a:spcPts val="0"/>
                        </a:spcBef>
                        <a:spcAft>
                          <a:spcPts val="0"/>
                        </a:spcAft>
                      </a:pPr>
                      <a:r>
                        <a:rPr lang="en-GB" sz="1100" b="0" cap="none" spc="0">
                          <a:solidFill>
                            <a:schemeClr val="bg1"/>
                          </a:solidFill>
                          <a:effectLst/>
                        </a:rPr>
                        <a:t>Title</a:t>
                      </a:r>
                      <a:endParaRPr lang="en-US" sz="11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4301" marR="29356" marT="72539" marB="72539" anchor="ctr">
                    <a:lnL w="19050" cap="flat" cmpd="sng" algn="ctr">
                      <a:noFill/>
                      <a:prstDash val="solid"/>
                    </a:lnL>
                    <a:lnR w="12700" cmpd="sng">
                      <a:noFill/>
                    </a:lnR>
                    <a:lnT w="19050" cap="flat" cmpd="sng" algn="ctr">
                      <a:noFill/>
                      <a:prstDash val="solid"/>
                    </a:lnT>
                    <a:lnB w="38100" cmpd="sng">
                      <a:noFill/>
                    </a:lnB>
                    <a:solidFill>
                      <a:schemeClr val="accent1"/>
                    </a:solidFill>
                  </a:tcPr>
                </a:tc>
                <a:tc>
                  <a:txBody>
                    <a:bodyPr/>
                    <a:lstStyle/>
                    <a:p>
                      <a:pPr marL="0" marR="0">
                        <a:lnSpc>
                          <a:spcPct val="107000"/>
                        </a:lnSpc>
                        <a:spcBef>
                          <a:spcPts val="0"/>
                        </a:spcBef>
                        <a:spcAft>
                          <a:spcPts val="0"/>
                        </a:spcAft>
                      </a:pPr>
                      <a:r>
                        <a:rPr lang="en-GB" sz="1100" b="0" cap="none" spc="0">
                          <a:solidFill>
                            <a:schemeClr val="bg1"/>
                          </a:solidFill>
                          <a:effectLst/>
                        </a:rPr>
                        <a:t>Authors</a:t>
                      </a:r>
                      <a:endParaRPr lang="en-US" sz="11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4301" marR="29356" marT="72539" marB="72539" anchor="ctr">
                    <a:lnL w="12700" cmpd="sng">
                      <a:noFill/>
                    </a:lnL>
                    <a:lnR w="12700" cmpd="sng">
                      <a:noFill/>
                    </a:lnR>
                    <a:lnT w="19050" cap="flat" cmpd="sng" algn="ctr">
                      <a:noFill/>
                      <a:prstDash val="solid"/>
                    </a:lnT>
                    <a:lnB w="38100" cmpd="sng">
                      <a:noFill/>
                    </a:lnB>
                    <a:solidFill>
                      <a:schemeClr val="accent1"/>
                    </a:solidFill>
                  </a:tcPr>
                </a:tc>
                <a:tc>
                  <a:txBody>
                    <a:bodyPr/>
                    <a:lstStyle/>
                    <a:p>
                      <a:pPr marL="0" marR="0">
                        <a:lnSpc>
                          <a:spcPct val="107000"/>
                        </a:lnSpc>
                        <a:spcBef>
                          <a:spcPts val="0"/>
                        </a:spcBef>
                        <a:spcAft>
                          <a:spcPts val="0"/>
                        </a:spcAft>
                      </a:pPr>
                      <a:r>
                        <a:rPr lang="en-GB" sz="1100" b="0" cap="none" spc="0">
                          <a:solidFill>
                            <a:schemeClr val="bg1"/>
                          </a:solidFill>
                          <a:effectLst/>
                        </a:rPr>
                        <a:t>Year of Publication</a:t>
                      </a:r>
                      <a:endParaRPr lang="en-US" sz="11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4301" marR="29356" marT="72539" marB="72539" anchor="ctr">
                    <a:lnL w="12700" cmpd="sng">
                      <a:noFill/>
                    </a:lnL>
                    <a:lnR w="12700" cmpd="sng">
                      <a:noFill/>
                    </a:lnR>
                    <a:lnT w="19050" cap="flat" cmpd="sng" algn="ctr">
                      <a:noFill/>
                      <a:prstDash val="solid"/>
                    </a:lnT>
                    <a:lnB w="38100" cmpd="sng">
                      <a:noFill/>
                    </a:lnB>
                    <a:solidFill>
                      <a:schemeClr val="accent1"/>
                    </a:solidFill>
                  </a:tcPr>
                </a:tc>
                <a:tc>
                  <a:txBody>
                    <a:bodyPr/>
                    <a:lstStyle/>
                    <a:p>
                      <a:pPr marL="0" marR="0">
                        <a:lnSpc>
                          <a:spcPct val="107000"/>
                        </a:lnSpc>
                        <a:spcBef>
                          <a:spcPts val="0"/>
                        </a:spcBef>
                        <a:spcAft>
                          <a:spcPts val="0"/>
                        </a:spcAft>
                      </a:pPr>
                      <a:r>
                        <a:rPr lang="en-GB" sz="1100" b="0" cap="none" spc="0">
                          <a:solidFill>
                            <a:schemeClr val="bg1"/>
                          </a:solidFill>
                          <a:effectLst/>
                        </a:rPr>
                        <a:t>Dataset Considered</a:t>
                      </a:r>
                      <a:endParaRPr lang="en-US" sz="11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4301" marR="29356" marT="72539" marB="72539" anchor="ctr">
                    <a:lnL w="12700" cmpd="sng">
                      <a:noFill/>
                    </a:lnL>
                    <a:lnR w="12700" cmpd="sng">
                      <a:noFill/>
                    </a:lnR>
                    <a:lnT w="19050" cap="flat" cmpd="sng" algn="ctr">
                      <a:noFill/>
                      <a:prstDash val="solid"/>
                    </a:lnT>
                    <a:lnB w="38100" cmpd="sng">
                      <a:noFill/>
                    </a:lnB>
                    <a:solidFill>
                      <a:schemeClr val="accent1"/>
                    </a:solidFill>
                  </a:tcPr>
                </a:tc>
                <a:tc>
                  <a:txBody>
                    <a:bodyPr/>
                    <a:lstStyle/>
                    <a:p>
                      <a:pPr marL="0" marR="0">
                        <a:lnSpc>
                          <a:spcPct val="107000"/>
                        </a:lnSpc>
                        <a:spcBef>
                          <a:spcPts val="0"/>
                        </a:spcBef>
                        <a:spcAft>
                          <a:spcPts val="0"/>
                        </a:spcAft>
                      </a:pPr>
                      <a:r>
                        <a:rPr lang="en-GB" sz="1100" b="0" cap="none" spc="0">
                          <a:solidFill>
                            <a:schemeClr val="bg1"/>
                          </a:solidFill>
                          <a:effectLst/>
                        </a:rPr>
                        <a:t>Methodology</a:t>
                      </a:r>
                      <a:endParaRPr lang="en-US" sz="1100" b="0" cap="none" spc="0">
                        <a:solidFill>
                          <a:schemeClr val="bg1"/>
                        </a:solidFill>
                        <a:effectLst/>
                      </a:endParaRPr>
                    </a:p>
                    <a:p>
                      <a:pPr marL="0" marR="0">
                        <a:lnSpc>
                          <a:spcPct val="107000"/>
                        </a:lnSpc>
                        <a:spcBef>
                          <a:spcPts val="0"/>
                        </a:spcBef>
                        <a:spcAft>
                          <a:spcPts val="0"/>
                        </a:spcAft>
                      </a:pPr>
                      <a:r>
                        <a:rPr lang="en-GB" sz="1100" b="0" cap="none" spc="0">
                          <a:solidFill>
                            <a:schemeClr val="bg1"/>
                          </a:solidFill>
                          <a:effectLst/>
                        </a:rPr>
                        <a:t>Proposed</a:t>
                      </a:r>
                      <a:endParaRPr lang="en-US" sz="11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4301" marR="29356" marT="72539" marB="72539" anchor="ctr">
                    <a:lnL w="12700" cmpd="sng">
                      <a:noFill/>
                    </a:lnL>
                    <a:lnR w="12700" cmpd="sng">
                      <a:noFill/>
                    </a:lnR>
                    <a:lnT w="19050" cap="flat" cmpd="sng" algn="ctr">
                      <a:noFill/>
                      <a:prstDash val="solid"/>
                    </a:lnT>
                    <a:lnB w="38100" cmpd="sng">
                      <a:noFill/>
                    </a:lnB>
                    <a:solidFill>
                      <a:schemeClr val="accent1"/>
                    </a:solidFill>
                  </a:tcPr>
                </a:tc>
                <a:tc>
                  <a:txBody>
                    <a:bodyPr/>
                    <a:lstStyle/>
                    <a:p>
                      <a:pPr marL="0" marR="0">
                        <a:lnSpc>
                          <a:spcPct val="107000"/>
                        </a:lnSpc>
                        <a:spcBef>
                          <a:spcPts val="0"/>
                        </a:spcBef>
                        <a:spcAft>
                          <a:spcPts val="0"/>
                        </a:spcAft>
                      </a:pPr>
                      <a:r>
                        <a:rPr lang="en-GB" sz="1100" b="0" cap="none" spc="0">
                          <a:solidFill>
                            <a:schemeClr val="bg1"/>
                          </a:solidFill>
                          <a:effectLst/>
                        </a:rPr>
                        <a:t>pros/cons</a:t>
                      </a:r>
                      <a:endParaRPr lang="en-US" sz="11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4301" marR="29356" marT="72539" marB="72539" anchor="ctr">
                    <a:lnL w="12700" cmpd="sng">
                      <a:noFill/>
                    </a:lnL>
                    <a:lnR w="12700" cmpd="sng">
                      <a:noFill/>
                    </a:lnR>
                    <a:lnT w="19050" cap="flat" cmpd="sng" algn="ctr">
                      <a:noFill/>
                      <a:prstDash val="solid"/>
                    </a:lnT>
                    <a:lnB w="38100" cmpd="sng">
                      <a:noFill/>
                    </a:lnB>
                    <a:solidFill>
                      <a:schemeClr val="accent1"/>
                    </a:solidFill>
                  </a:tcPr>
                </a:tc>
                <a:tc>
                  <a:txBody>
                    <a:bodyPr/>
                    <a:lstStyle/>
                    <a:p>
                      <a:pPr marL="0" marR="0">
                        <a:lnSpc>
                          <a:spcPct val="107000"/>
                        </a:lnSpc>
                        <a:spcBef>
                          <a:spcPts val="0"/>
                        </a:spcBef>
                        <a:spcAft>
                          <a:spcPts val="0"/>
                        </a:spcAft>
                      </a:pPr>
                      <a:r>
                        <a:rPr lang="en-GB" sz="1100" b="0" cap="none" spc="0">
                          <a:solidFill>
                            <a:schemeClr val="bg1"/>
                          </a:solidFill>
                          <a:effectLst/>
                        </a:rPr>
                        <a:t>Future work possible</a:t>
                      </a:r>
                      <a:endParaRPr lang="en-US" sz="11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4301" marR="29356" marT="72539" marB="72539"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10000"/>
                  </a:ext>
                </a:extLst>
              </a:tr>
              <a:tr h="2700312">
                <a:tc>
                  <a:txBody>
                    <a:bodyPr/>
                    <a:lstStyle/>
                    <a:p>
                      <a:pPr marL="0" marR="0">
                        <a:lnSpc>
                          <a:spcPct val="107000"/>
                        </a:lnSpc>
                        <a:spcBef>
                          <a:spcPts val="0"/>
                        </a:spcBef>
                        <a:spcAft>
                          <a:spcPts val="0"/>
                        </a:spcAft>
                      </a:pPr>
                      <a:r>
                        <a:rPr lang="en-GB" sz="1100" cap="none" spc="0">
                          <a:solidFill>
                            <a:schemeClr val="tx1"/>
                          </a:solidFill>
                          <a:effectLst/>
                        </a:rPr>
                        <a:t>Detection of Vehicle Position and Speed using Camera Calibration and Image Projection Methods</a:t>
                      </a:r>
                      <a:endParaRPr lang="en-US"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4301" marR="29356" marT="72539" marB="72539">
                    <a:lnL w="38100" cap="flat" cmpd="sng" algn="ctr">
                      <a:noFill/>
                      <a:prstDash val="solid"/>
                    </a:lnL>
                    <a:lnR w="6350" cap="flat" cmpd="sng" algn="ctr">
                      <a:solidFill>
                        <a:schemeClr val="tx1">
                          <a:lumMod val="75000"/>
                          <a:lumOff val="25000"/>
                        </a:schemeClr>
                      </a:solidFill>
                      <a:prstDash val="solid"/>
                    </a:lnR>
                    <a:lnT w="38100" cmpd="sng">
                      <a:noFill/>
                    </a:lnT>
                    <a:lnB w="38100" cap="flat" cmpd="sng" algn="ctr">
                      <a:noFill/>
                      <a:prstDash val="solid"/>
                    </a:lnB>
                    <a:solidFill>
                      <a:srgbClr val="F2F2F2">
                        <a:alpha val="30196"/>
                      </a:srgbClr>
                    </a:solidFill>
                  </a:tcPr>
                </a:tc>
                <a:tc>
                  <a:txBody>
                    <a:bodyPr/>
                    <a:lstStyle/>
                    <a:p>
                      <a:pPr marL="0" marR="0">
                        <a:lnSpc>
                          <a:spcPct val="107000"/>
                        </a:lnSpc>
                        <a:spcBef>
                          <a:spcPts val="0"/>
                        </a:spcBef>
                        <a:spcAft>
                          <a:spcPts val="0"/>
                        </a:spcAft>
                      </a:pPr>
                      <a:r>
                        <a:rPr lang="en-GB" sz="1100" cap="none" spc="0">
                          <a:solidFill>
                            <a:schemeClr val="tx1"/>
                          </a:solidFill>
                          <a:effectLst/>
                        </a:rPr>
                        <a:t>Alexander A S Gunawan, Deasy Aprilia Tanjung, Fergyanto E. Gunawan</a:t>
                      </a:r>
                      <a:endParaRPr lang="en-US"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4301" marR="29356" marT="72539" marB="72539">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38100" cap="flat" cmpd="sng" algn="ctr">
                      <a:noFill/>
                      <a:prstDash val="solid"/>
                    </a:lnB>
                    <a:solidFill>
                      <a:srgbClr val="F2F2F2">
                        <a:alpha val="30196"/>
                      </a:srgbClr>
                    </a:solidFill>
                  </a:tcPr>
                </a:tc>
                <a:tc>
                  <a:txBody>
                    <a:bodyPr/>
                    <a:lstStyle/>
                    <a:p>
                      <a:pPr marL="0" marR="0">
                        <a:lnSpc>
                          <a:spcPct val="107000"/>
                        </a:lnSpc>
                        <a:spcBef>
                          <a:spcPts val="0"/>
                        </a:spcBef>
                        <a:spcAft>
                          <a:spcPts val="0"/>
                        </a:spcAft>
                      </a:pPr>
                      <a:r>
                        <a:rPr lang="en-GB" sz="1100" cap="none" spc="0">
                          <a:solidFill>
                            <a:schemeClr val="tx1"/>
                          </a:solidFill>
                          <a:effectLst/>
                        </a:rPr>
                        <a:t>2019</a:t>
                      </a:r>
                      <a:endParaRPr lang="en-US"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4301" marR="29356" marT="72539" marB="72539">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38100" cap="flat" cmpd="sng" algn="ctr">
                      <a:noFill/>
                      <a:prstDash val="solid"/>
                    </a:lnB>
                    <a:solidFill>
                      <a:srgbClr val="F2F2F2">
                        <a:alpha val="30196"/>
                      </a:srgbClr>
                    </a:solidFill>
                  </a:tcPr>
                </a:tc>
                <a:tc>
                  <a:txBody>
                    <a:bodyPr/>
                    <a:lstStyle/>
                    <a:p>
                      <a:pPr marL="0" marR="0">
                        <a:lnSpc>
                          <a:spcPct val="107000"/>
                        </a:lnSpc>
                        <a:spcBef>
                          <a:spcPts val="0"/>
                        </a:spcBef>
                        <a:spcAft>
                          <a:spcPts val="0"/>
                        </a:spcAft>
                      </a:pPr>
                      <a:r>
                        <a:rPr lang="en-GB" sz="1100" cap="none" spc="0">
                          <a:solidFill>
                            <a:schemeClr val="tx1"/>
                          </a:solidFill>
                          <a:effectLst/>
                        </a:rPr>
                        <a:t>Dataset not mentioned</a:t>
                      </a:r>
                      <a:endParaRPr lang="en-US"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4301" marR="29356" marT="72539" marB="72539">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38100" cap="flat" cmpd="sng" algn="ctr">
                      <a:noFill/>
                      <a:prstDash val="solid"/>
                    </a:lnB>
                    <a:solidFill>
                      <a:srgbClr val="F2F2F2">
                        <a:alpha val="30196"/>
                      </a:srgbClr>
                    </a:solidFill>
                  </a:tcPr>
                </a:tc>
                <a:tc>
                  <a:txBody>
                    <a:bodyPr/>
                    <a:lstStyle/>
                    <a:p>
                      <a:pPr marL="0" marR="0">
                        <a:lnSpc>
                          <a:spcPct val="107000"/>
                        </a:lnSpc>
                        <a:spcBef>
                          <a:spcPts val="0"/>
                        </a:spcBef>
                        <a:spcAft>
                          <a:spcPts val="0"/>
                        </a:spcAft>
                      </a:pPr>
                      <a:r>
                        <a:rPr lang="en-GB" sz="1100" cap="none" spc="0">
                          <a:solidFill>
                            <a:schemeClr val="tx1"/>
                          </a:solidFill>
                          <a:effectLst/>
                        </a:rPr>
                        <a:t>Direct Linear Transformation is used for estimating the length of a segment of road. </a:t>
                      </a:r>
                      <a:endParaRPr lang="en-US" sz="1100" cap="none" spc="0">
                        <a:solidFill>
                          <a:schemeClr val="tx1"/>
                        </a:solidFill>
                        <a:effectLst/>
                      </a:endParaRPr>
                    </a:p>
                    <a:p>
                      <a:pPr marL="0" marR="0">
                        <a:lnSpc>
                          <a:spcPct val="107000"/>
                        </a:lnSpc>
                        <a:spcBef>
                          <a:spcPts val="0"/>
                        </a:spcBef>
                        <a:spcAft>
                          <a:spcPts val="0"/>
                        </a:spcAft>
                      </a:pPr>
                      <a:r>
                        <a:rPr lang="en-GB" sz="1100" cap="none" spc="0">
                          <a:solidFill>
                            <a:schemeClr val="tx1"/>
                          </a:solidFill>
                          <a:effectLst/>
                        </a:rPr>
                        <a:t>Vehicle position is detected using Background Subtraction and speed is determined by Mixture of Gaussian (MoG)</a:t>
                      </a:r>
                      <a:endParaRPr lang="en-US" sz="1100" cap="none" spc="0">
                        <a:solidFill>
                          <a:schemeClr val="tx1"/>
                        </a:solidFill>
                        <a:effectLst/>
                      </a:endParaRPr>
                    </a:p>
                    <a:p>
                      <a:pPr marL="0" marR="0">
                        <a:lnSpc>
                          <a:spcPct val="107000"/>
                        </a:lnSpc>
                        <a:spcBef>
                          <a:spcPts val="0"/>
                        </a:spcBef>
                        <a:spcAft>
                          <a:spcPts val="0"/>
                        </a:spcAft>
                      </a:pPr>
                      <a:r>
                        <a:rPr lang="en-GB" sz="1100" cap="none" spc="0">
                          <a:solidFill>
                            <a:schemeClr val="tx1"/>
                          </a:solidFill>
                          <a:effectLst/>
                        </a:rPr>
                        <a:t>Camera Calibration is used to calculate target position of vehicle in 3D space.</a:t>
                      </a:r>
                      <a:endParaRPr lang="en-US" sz="1100" cap="none" spc="0">
                        <a:solidFill>
                          <a:schemeClr val="tx1"/>
                        </a:solidFill>
                        <a:effectLst/>
                      </a:endParaRPr>
                    </a:p>
                    <a:p>
                      <a:pPr marL="0" marR="0">
                        <a:lnSpc>
                          <a:spcPct val="107000"/>
                        </a:lnSpc>
                        <a:spcBef>
                          <a:spcPts val="0"/>
                        </a:spcBef>
                        <a:spcAft>
                          <a:spcPts val="0"/>
                        </a:spcAft>
                      </a:pPr>
                      <a:r>
                        <a:rPr lang="en-GB" sz="1100" cap="none" spc="0">
                          <a:solidFill>
                            <a:schemeClr val="tx1"/>
                          </a:solidFill>
                          <a:effectLst/>
                        </a:rPr>
                        <a:t>Python libraries OpenCV and Kivy were used.  </a:t>
                      </a:r>
                      <a:endParaRPr lang="en-US"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4301" marR="29356" marT="72539" marB="72539">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38100" cap="flat" cmpd="sng" algn="ctr">
                      <a:noFill/>
                      <a:prstDash val="solid"/>
                    </a:lnB>
                    <a:solidFill>
                      <a:srgbClr val="F2F2F2">
                        <a:alpha val="30196"/>
                      </a:srgbClr>
                    </a:solidFill>
                  </a:tcPr>
                </a:tc>
                <a:tc>
                  <a:txBody>
                    <a:bodyPr/>
                    <a:lstStyle/>
                    <a:p>
                      <a:pPr marL="0" marR="0">
                        <a:lnSpc>
                          <a:spcPct val="107000"/>
                        </a:lnSpc>
                        <a:spcBef>
                          <a:spcPts val="0"/>
                        </a:spcBef>
                        <a:spcAft>
                          <a:spcPts val="0"/>
                        </a:spcAft>
                      </a:pPr>
                      <a:r>
                        <a:rPr lang="en-GB" sz="1100" cap="none" spc="0">
                          <a:solidFill>
                            <a:schemeClr val="tx1"/>
                          </a:solidFill>
                          <a:effectLst/>
                        </a:rPr>
                        <a:t>Pros</a:t>
                      </a:r>
                      <a:endParaRPr lang="en-US" sz="1100" cap="none" spc="0">
                        <a:solidFill>
                          <a:schemeClr val="tx1"/>
                        </a:solidFill>
                        <a:effectLst/>
                      </a:endParaRPr>
                    </a:p>
                    <a:p>
                      <a:pPr marL="0" marR="0">
                        <a:lnSpc>
                          <a:spcPct val="107000"/>
                        </a:lnSpc>
                        <a:spcBef>
                          <a:spcPts val="0"/>
                        </a:spcBef>
                        <a:spcAft>
                          <a:spcPts val="0"/>
                        </a:spcAft>
                      </a:pPr>
                      <a:r>
                        <a:rPr lang="en-GB" sz="1100" cap="none" spc="0">
                          <a:solidFill>
                            <a:schemeClr val="tx1"/>
                          </a:solidFill>
                          <a:effectLst/>
                        </a:rPr>
                        <a:t>High Accuracy (96% claimed)</a:t>
                      </a:r>
                      <a:endParaRPr lang="en-US" sz="1100" cap="none" spc="0">
                        <a:solidFill>
                          <a:schemeClr val="tx1"/>
                        </a:solidFill>
                        <a:effectLst/>
                      </a:endParaRPr>
                    </a:p>
                    <a:p>
                      <a:pPr marL="0" marR="0">
                        <a:lnSpc>
                          <a:spcPct val="107000"/>
                        </a:lnSpc>
                        <a:spcBef>
                          <a:spcPts val="0"/>
                        </a:spcBef>
                        <a:spcAft>
                          <a:spcPts val="0"/>
                        </a:spcAft>
                      </a:pPr>
                      <a:r>
                        <a:rPr lang="en-GB" sz="1100" cap="none" spc="0">
                          <a:solidFill>
                            <a:schemeClr val="tx1"/>
                          </a:solidFill>
                          <a:effectLst/>
                        </a:rPr>
                        <a:t>Length of segment of road is calculated through image. </a:t>
                      </a:r>
                      <a:endParaRPr lang="en-US" sz="1100" cap="none" spc="0">
                        <a:solidFill>
                          <a:schemeClr val="tx1"/>
                        </a:solidFill>
                        <a:effectLst/>
                      </a:endParaRPr>
                    </a:p>
                    <a:p>
                      <a:pPr marL="0" marR="0">
                        <a:lnSpc>
                          <a:spcPct val="107000"/>
                        </a:lnSpc>
                        <a:spcBef>
                          <a:spcPts val="0"/>
                        </a:spcBef>
                        <a:spcAft>
                          <a:spcPts val="0"/>
                        </a:spcAft>
                      </a:pPr>
                      <a:r>
                        <a:rPr lang="en-GB" sz="1100" cap="none" spc="0">
                          <a:solidFill>
                            <a:schemeClr val="tx1"/>
                          </a:solidFill>
                          <a:effectLst/>
                        </a:rPr>
                        <a:t> </a:t>
                      </a:r>
                      <a:endParaRPr lang="en-US" sz="1100" cap="none" spc="0">
                        <a:solidFill>
                          <a:schemeClr val="tx1"/>
                        </a:solidFill>
                        <a:effectLst/>
                      </a:endParaRPr>
                    </a:p>
                    <a:p>
                      <a:pPr marL="0" marR="0">
                        <a:lnSpc>
                          <a:spcPct val="107000"/>
                        </a:lnSpc>
                        <a:spcBef>
                          <a:spcPts val="0"/>
                        </a:spcBef>
                        <a:spcAft>
                          <a:spcPts val="0"/>
                        </a:spcAft>
                      </a:pPr>
                      <a:r>
                        <a:rPr lang="en-GB" sz="1100" cap="none" spc="0">
                          <a:solidFill>
                            <a:schemeClr val="tx1"/>
                          </a:solidFill>
                          <a:effectLst/>
                        </a:rPr>
                        <a:t>No need for manual measurements.</a:t>
                      </a:r>
                      <a:endParaRPr lang="en-US" sz="1100" cap="none" spc="0">
                        <a:solidFill>
                          <a:schemeClr val="tx1"/>
                        </a:solidFill>
                        <a:effectLst/>
                      </a:endParaRPr>
                    </a:p>
                    <a:p>
                      <a:pPr marL="0" marR="0">
                        <a:lnSpc>
                          <a:spcPct val="107000"/>
                        </a:lnSpc>
                        <a:spcBef>
                          <a:spcPts val="0"/>
                        </a:spcBef>
                        <a:spcAft>
                          <a:spcPts val="0"/>
                        </a:spcAft>
                      </a:pPr>
                      <a:r>
                        <a:rPr lang="en-GB" sz="1100" cap="none" spc="0">
                          <a:solidFill>
                            <a:schemeClr val="tx1"/>
                          </a:solidFill>
                          <a:effectLst/>
                        </a:rPr>
                        <a:t> </a:t>
                      </a:r>
                      <a:endParaRPr lang="en-US" sz="1100" cap="none" spc="0">
                        <a:solidFill>
                          <a:schemeClr val="tx1"/>
                        </a:solidFill>
                        <a:effectLst/>
                      </a:endParaRPr>
                    </a:p>
                    <a:p>
                      <a:pPr marL="0" marR="0">
                        <a:lnSpc>
                          <a:spcPct val="107000"/>
                        </a:lnSpc>
                        <a:spcBef>
                          <a:spcPts val="0"/>
                        </a:spcBef>
                        <a:spcAft>
                          <a:spcPts val="0"/>
                        </a:spcAft>
                      </a:pPr>
                      <a:r>
                        <a:rPr lang="en-GB" sz="1100" cap="none" spc="0">
                          <a:solidFill>
                            <a:schemeClr val="tx1"/>
                          </a:solidFill>
                          <a:effectLst/>
                        </a:rPr>
                        <a:t>Cons</a:t>
                      </a:r>
                      <a:endParaRPr lang="en-US" sz="1100" cap="none" spc="0">
                        <a:solidFill>
                          <a:schemeClr val="tx1"/>
                        </a:solidFill>
                        <a:effectLst/>
                      </a:endParaRPr>
                    </a:p>
                    <a:p>
                      <a:pPr marL="0" marR="0">
                        <a:lnSpc>
                          <a:spcPct val="107000"/>
                        </a:lnSpc>
                        <a:spcBef>
                          <a:spcPts val="0"/>
                        </a:spcBef>
                        <a:spcAft>
                          <a:spcPts val="0"/>
                        </a:spcAft>
                      </a:pPr>
                      <a:r>
                        <a:rPr lang="en-GB" sz="1100" cap="none" spc="0">
                          <a:solidFill>
                            <a:schemeClr val="tx1"/>
                          </a:solidFill>
                          <a:effectLst/>
                        </a:rPr>
                        <a:t>Best result is when camera is on top of the road. </a:t>
                      </a:r>
                      <a:endParaRPr lang="en-US" sz="1100" cap="none" spc="0">
                        <a:solidFill>
                          <a:schemeClr val="tx1"/>
                        </a:solidFill>
                        <a:effectLst/>
                      </a:endParaRPr>
                    </a:p>
                    <a:p>
                      <a:pPr marL="0" marR="0">
                        <a:lnSpc>
                          <a:spcPct val="107000"/>
                        </a:lnSpc>
                        <a:spcBef>
                          <a:spcPts val="0"/>
                        </a:spcBef>
                        <a:spcAft>
                          <a:spcPts val="0"/>
                        </a:spcAft>
                      </a:pPr>
                      <a:r>
                        <a:rPr lang="en-GB" sz="1100" cap="none" spc="0">
                          <a:solidFill>
                            <a:schemeClr val="tx1"/>
                          </a:solidFill>
                          <a:effectLst/>
                        </a:rPr>
                        <a:t> </a:t>
                      </a:r>
                      <a:endParaRPr lang="en-US" sz="1100" cap="none" spc="0">
                        <a:solidFill>
                          <a:schemeClr val="tx1"/>
                        </a:solidFill>
                        <a:effectLst/>
                      </a:endParaRPr>
                    </a:p>
                    <a:p>
                      <a:pPr marL="0" marR="0">
                        <a:lnSpc>
                          <a:spcPct val="107000"/>
                        </a:lnSpc>
                        <a:spcBef>
                          <a:spcPts val="0"/>
                        </a:spcBef>
                        <a:spcAft>
                          <a:spcPts val="0"/>
                        </a:spcAft>
                      </a:pPr>
                      <a:r>
                        <a:rPr lang="en-GB" sz="1100" cap="none" spc="0">
                          <a:solidFill>
                            <a:schemeClr val="tx1"/>
                          </a:solidFill>
                          <a:effectLst/>
                        </a:rPr>
                        <a:t>Does not support multi-vehicle traffic</a:t>
                      </a:r>
                      <a:endParaRPr lang="en-US"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4301" marR="29356" marT="72539" marB="72539">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38100" cap="flat" cmpd="sng" algn="ctr">
                      <a:noFill/>
                      <a:prstDash val="solid"/>
                    </a:lnB>
                    <a:solidFill>
                      <a:srgbClr val="F2F2F2">
                        <a:alpha val="30196"/>
                      </a:srgbClr>
                    </a:solidFill>
                  </a:tcPr>
                </a:tc>
                <a:tc>
                  <a:txBody>
                    <a:bodyPr/>
                    <a:lstStyle/>
                    <a:p>
                      <a:pPr marL="0" marR="0">
                        <a:lnSpc>
                          <a:spcPct val="107000"/>
                        </a:lnSpc>
                        <a:spcBef>
                          <a:spcPts val="0"/>
                        </a:spcBef>
                        <a:spcAft>
                          <a:spcPts val="0"/>
                        </a:spcAft>
                      </a:pPr>
                      <a:r>
                        <a:rPr lang="en-GB" sz="1100" cap="none" spc="0">
                          <a:solidFill>
                            <a:schemeClr val="tx1"/>
                          </a:solidFill>
                          <a:effectLst/>
                        </a:rPr>
                        <a:t>Multi veicle detection can be used.  </a:t>
                      </a:r>
                      <a:endParaRPr lang="en-US" sz="1100" cap="none" spc="0">
                        <a:solidFill>
                          <a:schemeClr val="tx1"/>
                        </a:solidFill>
                        <a:effectLst/>
                      </a:endParaRPr>
                    </a:p>
                    <a:p>
                      <a:pPr marL="0" marR="0">
                        <a:lnSpc>
                          <a:spcPct val="107000"/>
                        </a:lnSpc>
                        <a:spcBef>
                          <a:spcPts val="0"/>
                        </a:spcBef>
                        <a:spcAft>
                          <a:spcPts val="0"/>
                        </a:spcAft>
                      </a:pPr>
                      <a:r>
                        <a:rPr lang="en-GB" sz="1100" cap="none" spc="0">
                          <a:solidFill>
                            <a:schemeClr val="tx1"/>
                          </a:solidFill>
                          <a:effectLst/>
                        </a:rPr>
                        <a:t> </a:t>
                      </a:r>
                      <a:endParaRPr lang="en-US" sz="1100" cap="none" spc="0">
                        <a:solidFill>
                          <a:schemeClr val="tx1"/>
                        </a:solidFill>
                        <a:effectLst/>
                      </a:endParaRPr>
                    </a:p>
                    <a:p>
                      <a:pPr marL="0" marR="0">
                        <a:lnSpc>
                          <a:spcPct val="107000"/>
                        </a:lnSpc>
                        <a:spcBef>
                          <a:spcPts val="0"/>
                        </a:spcBef>
                        <a:spcAft>
                          <a:spcPts val="0"/>
                        </a:spcAft>
                      </a:pPr>
                      <a:r>
                        <a:rPr lang="en-GB" sz="1100" cap="none" spc="0">
                          <a:solidFill>
                            <a:schemeClr val="tx1"/>
                          </a:solidFill>
                          <a:effectLst/>
                        </a:rPr>
                        <a:t>Tailgating can be monitored.</a:t>
                      </a:r>
                      <a:endParaRPr lang="en-US"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4301" marR="29356" marT="72539" marB="72539">
                    <a:lnL w="6350" cap="flat" cmpd="sng" algn="ctr">
                      <a:solidFill>
                        <a:schemeClr val="tx1">
                          <a:lumMod val="75000"/>
                          <a:lumOff val="25000"/>
                        </a:schemeClr>
                      </a:solidFill>
                      <a:prstDash val="solid"/>
                    </a:lnL>
                    <a:lnR w="38100" cap="flat" cmpd="sng" algn="ctr">
                      <a:noFill/>
                      <a:prstDash val="solid"/>
                    </a:lnR>
                    <a:lnT w="38100" cmpd="sng">
                      <a:noFill/>
                    </a:lnT>
                    <a:lnB w="38100" cap="flat" cmpd="sng" algn="ctr">
                      <a:noFill/>
                      <a:prstDash val="solid"/>
                    </a:lnB>
                    <a:solidFill>
                      <a:srgbClr val="F2F2F2">
                        <a:alpha val="30196"/>
                      </a:srgb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6355987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756</TotalTime>
  <Words>997</Words>
  <Application>Microsoft Office PowerPoint</Application>
  <PresentationFormat>Widescreen</PresentationFormat>
  <Paragraphs>152</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Franklin Gothic Book</vt:lpstr>
      <vt:lpstr>Times New Roman</vt:lpstr>
      <vt:lpstr>Crop</vt:lpstr>
      <vt:lpstr>PowerPoint Presentation</vt:lpstr>
      <vt:lpstr>TRAFFIC SPEED DETECTION</vt:lpstr>
      <vt:lpstr>ABSTRACT</vt:lpstr>
      <vt:lpstr>Introduction </vt:lpstr>
      <vt:lpstr>PROBLEM STATEMENT</vt:lpstr>
      <vt:lpstr>PROBLEM DESCRIPTION</vt:lpstr>
      <vt:lpstr>MODEL FEATURES</vt:lpstr>
      <vt:lpstr>Literature Study</vt:lpstr>
      <vt:lpstr>Literature Study</vt:lpstr>
      <vt:lpstr>BASE PAPER</vt:lpstr>
      <vt:lpstr>PROJECT MODEL</vt:lpstr>
      <vt:lpstr>PROJECT MODEL – Object Tracking</vt:lpstr>
      <vt:lpstr>SPEED ESTIMATION</vt:lpstr>
      <vt:lpstr>SAVE VEHICLE DATA</vt:lpstr>
      <vt:lpstr>SCREEN SHOTS</vt:lpstr>
      <vt:lpstr>Project challenges and updates</vt:lpstr>
      <vt:lpstr>Project challenges and updates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SPEED RADAR</dc:title>
  <dc:creator>Dhananjay Menon</dc:creator>
  <cp:lastModifiedBy>NAYAN KUMAR</cp:lastModifiedBy>
  <cp:revision>41</cp:revision>
  <dcterms:created xsi:type="dcterms:W3CDTF">2021-03-24T17:23:58Z</dcterms:created>
  <dcterms:modified xsi:type="dcterms:W3CDTF">2024-04-04T09:34:27Z</dcterms:modified>
</cp:coreProperties>
</file>