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exend Light"/>
      <p:regular r:id="rId12"/>
      <p:bold r:id="rId13"/>
    </p:embeddedFon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Light-bold.fntdata"/><Relationship Id="rId12" Type="http://schemas.openxmlformats.org/officeDocument/2006/relationships/font" Target="fonts/Lexend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9f0a44f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9f0a44f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9f0a44f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9f0a44f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9f0a44f6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9f0a44f6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9f211e9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9f211e9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9f0a44f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9f0a44f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0" lang="en" sz="2960">
                <a:solidFill>
                  <a:srgbClr val="434343"/>
                </a:solidFill>
                <a:latin typeface="Lexend Light"/>
                <a:ea typeface="Lexend Light"/>
                <a:cs typeface="Lexend Light"/>
                <a:sym typeface="Lexend Light"/>
              </a:rPr>
              <a:t>Differentiating Casual and Member Riders for Designing a Targeted Conversion Strategy</a:t>
            </a:r>
            <a:endParaRPr b="0" sz="2960">
              <a:solidFill>
                <a:srgbClr val="434343"/>
              </a:solidFill>
              <a:latin typeface="Lexend Light"/>
              <a:ea typeface="Lexend Light"/>
              <a:cs typeface="Lexend Light"/>
              <a:sym typeface="Lexend Light"/>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700">
                <a:solidFill>
                  <a:srgbClr val="999999"/>
                </a:solidFill>
              </a:rPr>
              <a:t>December 2023</a:t>
            </a:r>
            <a:br>
              <a:rPr lang="en" sz="1700">
                <a:solidFill>
                  <a:srgbClr val="999999"/>
                </a:solidFill>
              </a:rPr>
            </a:br>
            <a:r>
              <a:rPr lang="en" sz="1700">
                <a:solidFill>
                  <a:srgbClr val="999999"/>
                </a:solidFill>
              </a:rPr>
              <a:t>Nayan Kadhre</a:t>
            </a:r>
            <a:endParaRPr sz="1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4294967295" type="ctrTitle"/>
          </p:nvPr>
        </p:nvSpPr>
        <p:spPr>
          <a:xfrm>
            <a:off x="1004150" y="245895"/>
            <a:ext cx="71367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2500">
                <a:solidFill>
                  <a:srgbClr val="434343"/>
                </a:solidFill>
                <a:latin typeface="Lexend Light"/>
                <a:ea typeface="Lexend Light"/>
                <a:cs typeface="Lexend Light"/>
                <a:sym typeface="Lexend Light"/>
              </a:rPr>
              <a:t>Goals for our discussion today:</a:t>
            </a:r>
            <a:endParaRPr b="0" sz="2500">
              <a:solidFill>
                <a:srgbClr val="434343"/>
              </a:solidFill>
              <a:latin typeface="Lexend Light"/>
              <a:ea typeface="Lexend Light"/>
              <a:cs typeface="Lexend Light"/>
              <a:sym typeface="Lexend Light"/>
            </a:endParaRPr>
          </a:p>
        </p:txBody>
      </p:sp>
      <p:pic>
        <p:nvPicPr>
          <p:cNvPr id="73" name="Google Shape;73;p14"/>
          <p:cNvPicPr preferRelativeResize="0"/>
          <p:nvPr/>
        </p:nvPicPr>
        <p:blipFill>
          <a:blip r:embed="rId3">
            <a:alphaModFix/>
          </a:blip>
          <a:stretch>
            <a:fillRect/>
          </a:stretch>
        </p:blipFill>
        <p:spPr>
          <a:xfrm>
            <a:off x="1062476" y="1226548"/>
            <a:ext cx="7019049" cy="26904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4294967295" type="ctrTitle"/>
          </p:nvPr>
        </p:nvSpPr>
        <p:spPr>
          <a:xfrm>
            <a:off x="1004150" y="182395"/>
            <a:ext cx="71367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2540">
                <a:solidFill>
                  <a:srgbClr val="434343"/>
                </a:solidFill>
                <a:latin typeface="Lexend Light"/>
                <a:ea typeface="Lexend Light"/>
                <a:cs typeface="Lexend Light"/>
                <a:sym typeface="Lexend Light"/>
              </a:rPr>
              <a:t>Key Insights from analysis of the historical bike share data:</a:t>
            </a:r>
            <a:endParaRPr b="0" sz="2540">
              <a:solidFill>
                <a:srgbClr val="434343"/>
              </a:solidFill>
              <a:latin typeface="Lexend Light"/>
              <a:ea typeface="Lexend Light"/>
              <a:cs typeface="Lexend Light"/>
              <a:sym typeface="Lexend Light"/>
            </a:endParaRPr>
          </a:p>
          <a:p>
            <a:pPr indent="0" lvl="0" marL="0" rtl="0" algn="ctr">
              <a:spcBef>
                <a:spcPts val="0"/>
              </a:spcBef>
              <a:spcAft>
                <a:spcPts val="0"/>
              </a:spcAft>
              <a:buSzPts val="990"/>
              <a:buNone/>
            </a:pPr>
            <a:r>
              <a:t/>
            </a:r>
            <a:endParaRPr b="0" sz="2500">
              <a:solidFill>
                <a:srgbClr val="434343"/>
              </a:solidFill>
              <a:latin typeface="Lexend Light"/>
              <a:ea typeface="Lexend Light"/>
              <a:cs typeface="Lexend Light"/>
              <a:sym typeface="Lexend Light"/>
            </a:endParaRPr>
          </a:p>
        </p:txBody>
      </p:sp>
      <p:pic>
        <p:nvPicPr>
          <p:cNvPr id="79" name="Google Shape;79;p15"/>
          <p:cNvPicPr preferRelativeResize="0"/>
          <p:nvPr/>
        </p:nvPicPr>
        <p:blipFill>
          <a:blip r:embed="rId3">
            <a:alphaModFix/>
          </a:blip>
          <a:stretch>
            <a:fillRect/>
          </a:stretch>
        </p:blipFill>
        <p:spPr>
          <a:xfrm>
            <a:off x="2116825" y="1322800"/>
            <a:ext cx="4910350" cy="3564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5381175" y="1366100"/>
            <a:ext cx="3450900" cy="3302700"/>
          </a:xfrm>
          <a:prstGeom prst="rect">
            <a:avLst/>
          </a:prstGeom>
        </p:spPr>
        <p:txBody>
          <a:bodyPr anchorCtr="0" anchor="t" bIns="91425" lIns="91425" spcFirstLastPara="1" rIns="91425" wrap="square" tIns="91425">
            <a:normAutofit/>
          </a:bodyPr>
          <a:lstStyle/>
          <a:p>
            <a:pPr indent="-304800" lvl="0" marL="457200" rtl="0" algn="l">
              <a:lnSpc>
                <a:spcPct val="105000"/>
              </a:lnSpc>
              <a:spcBef>
                <a:spcPts val="0"/>
              </a:spcBef>
              <a:spcAft>
                <a:spcPts val="0"/>
              </a:spcAft>
              <a:buClr>
                <a:srgbClr val="666666"/>
              </a:buClr>
              <a:buSzPts val="1200"/>
              <a:buChar char="●"/>
            </a:pPr>
            <a:r>
              <a:rPr b="1" lang="en" sz="1200">
                <a:solidFill>
                  <a:srgbClr val="4DB6AC"/>
                </a:solidFill>
              </a:rPr>
              <a:t>Member riders</a:t>
            </a:r>
            <a:r>
              <a:rPr lang="en" sz="1200">
                <a:solidFill>
                  <a:srgbClr val="666666"/>
                </a:solidFill>
              </a:rPr>
              <a:t> have a significantly </a:t>
            </a:r>
            <a:r>
              <a:rPr b="1" lang="en" sz="1200">
                <a:solidFill>
                  <a:srgbClr val="4DB6AC"/>
                </a:solidFill>
              </a:rPr>
              <a:t>shorter average ride length than casual riders</a:t>
            </a:r>
            <a:r>
              <a:rPr lang="en" sz="1200">
                <a:solidFill>
                  <a:srgbClr val="666666"/>
                </a:solidFill>
              </a:rPr>
              <a:t>. </a:t>
            </a:r>
            <a:br>
              <a:rPr lang="en" sz="1200">
                <a:solidFill>
                  <a:srgbClr val="666666"/>
                </a:solidFill>
              </a:rPr>
            </a:br>
            <a:br>
              <a:rPr lang="en" sz="1200">
                <a:solidFill>
                  <a:srgbClr val="666666"/>
                </a:solidFill>
              </a:rPr>
            </a:br>
            <a:endParaRPr sz="1200">
              <a:solidFill>
                <a:srgbClr val="666666"/>
              </a:solidFill>
            </a:endParaRPr>
          </a:p>
          <a:p>
            <a:pPr indent="-304800" lvl="0" marL="457200" rtl="0" algn="l">
              <a:lnSpc>
                <a:spcPct val="105000"/>
              </a:lnSpc>
              <a:spcBef>
                <a:spcPts val="0"/>
              </a:spcBef>
              <a:spcAft>
                <a:spcPts val="0"/>
              </a:spcAft>
              <a:buClr>
                <a:srgbClr val="666666"/>
              </a:buClr>
              <a:buSzPts val="1200"/>
              <a:buChar char="●"/>
            </a:pPr>
            <a:r>
              <a:rPr lang="en" sz="1200">
                <a:solidFill>
                  <a:srgbClr val="666666"/>
                </a:solidFill>
              </a:rPr>
              <a:t>The </a:t>
            </a:r>
            <a:r>
              <a:rPr b="1" lang="en" sz="1200">
                <a:solidFill>
                  <a:srgbClr val="4DB6AC"/>
                </a:solidFill>
              </a:rPr>
              <a:t>average ride length</a:t>
            </a:r>
            <a:r>
              <a:rPr lang="en" sz="1200">
                <a:solidFill>
                  <a:srgbClr val="666666"/>
                </a:solidFill>
              </a:rPr>
              <a:t> for both member and casual riders is </a:t>
            </a:r>
            <a:r>
              <a:rPr b="1" lang="en" sz="1200">
                <a:solidFill>
                  <a:srgbClr val="4DB6AC"/>
                </a:solidFill>
              </a:rPr>
              <a:t>highest on Sundays and Saturdays</a:t>
            </a:r>
            <a:r>
              <a:rPr lang="en" sz="1200">
                <a:solidFill>
                  <a:srgbClr val="666666"/>
                </a:solidFill>
              </a:rPr>
              <a:t>, and </a:t>
            </a:r>
            <a:r>
              <a:rPr b="1" lang="en" sz="1200">
                <a:solidFill>
                  <a:srgbClr val="4DB6AC"/>
                </a:solidFill>
              </a:rPr>
              <a:t>lowest on Tuesdays and Wednesdays</a:t>
            </a:r>
            <a:r>
              <a:rPr lang="en" sz="1200">
                <a:solidFill>
                  <a:srgbClr val="666666"/>
                </a:solidFill>
              </a:rPr>
              <a:t>.</a:t>
            </a:r>
            <a:br>
              <a:rPr lang="en" sz="1200">
                <a:solidFill>
                  <a:srgbClr val="666666"/>
                </a:solidFill>
              </a:rPr>
            </a:br>
            <a:br>
              <a:rPr lang="en" sz="1200">
                <a:solidFill>
                  <a:srgbClr val="666666"/>
                </a:solidFill>
              </a:rPr>
            </a:br>
            <a:endParaRPr b="1" sz="1200">
              <a:solidFill>
                <a:srgbClr val="666666"/>
              </a:solidFill>
            </a:endParaRPr>
          </a:p>
          <a:p>
            <a:pPr indent="-304800" lvl="0" marL="457200" rtl="0" algn="l">
              <a:lnSpc>
                <a:spcPct val="105000"/>
              </a:lnSpc>
              <a:spcBef>
                <a:spcPts val="0"/>
              </a:spcBef>
              <a:spcAft>
                <a:spcPts val="0"/>
              </a:spcAft>
              <a:buClr>
                <a:srgbClr val="666666"/>
              </a:buClr>
              <a:buSzPts val="1200"/>
              <a:buChar char="●"/>
            </a:pPr>
            <a:r>
              <a:rPr lang="en" sz="1200">
                <a:solidFill>
                  <a:srgbClr val="666666"/>
                </a:solidFill>
              </a:rPr>
              <a:t>There are </a:t>
            </a:r>
            <a:r>
              <a:rPr b="1" lang="en" sz="1200">
                <a:solidFill>
                  <a:srgbClr val="4DB6AC"/>
                </a:solidFill>
              </a:rPr>
              <a:t>significantly more member riders than casual riders.</a:t>
            </a:r>
            <a:r>
              <a:rPr lang="en" sz="1200">
                <a:solidFill>
                  <a:srgbClr val="666666"/>
                </a:solidFill>
              </a:rPr>
              <a:t> </a:t>
            </a:r>
            <a:endParaRPr sz="1200">
              <a:solidFill>
                <a:srgbClr val="666666"/>
              </a:solidFill>
            </a:endParaRPr>
          </a:p>
        </p:txBody>
      </p:sp>
      <p:pic>
        <p:nvPicPr>
          <p:cNvPr id="85" name="Google Shape;85;p16"/>
          <p:cNvPicPr preferRelativeResize="0"/>
          <p:nvPr/>
        </p:nvPicPr>
        <p:blipFill rotWithShape="1">
          <a:blip r:embed="rId3">
            <a:alphaModFix/>
          </a:blip>
          <a:srcRect b="0" l="0" r="0" t="0"/>
          <a:stretch/>
        </p:blipFill>
        <p:spPr>
          <a:xfrm>
            <a:off x="311700" y="1366099"/>
            <a:ext cx="4821553" cy="3302700"/>
          </a:xfrm>
          <a:prstGeom prst="rect">
            <a:avLst/>
          </a:prstGeom>
          <a:noFill/>
          <a:ln>
            <a:noFill/>
          </a:ln>
        </p:spPr>
      </p:pic>
      <p:sp>
        <p:nvSpPr>
          <p:cNvPr id="86" name="Google Shape;86;p16"/>
          <p:cNvSpPr txBox="1"/>
          <p:nvPr>
            <p:ph idx="4294967295" type="ctrTitle"/>
          </p:nvPr>
        </p:nvSpPr>
        <p:spPr>
          <a:xfrm>
            <a:off x="1004150" y="182395"/>
            <a:ext cx="71367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b="0" lang="en" sz="2546">
                <a:solidFill>
                  <a:srgbClr val="434343"/>
                </a:solidFill>
                <a:latin typeface="Lexend Light"/>
                <a:ea typeface="Lexend Light"/>
                <a:cs typeface="Lexend Light"/>
                <a:sym typeface="Lexend Light"/>
              </a:rPr>
              <a:t>Understanding Trends and Patterns that separate Casual Riders from Member Riders</a:t>
            </a:r>
            <a:endParaRPr b="0" sz="2500">
              <a:solidFill>
                <a:srgbClr val="434343"/>
              </a:solidFill>
              <a:latin typeface="Lexend Light"/>
              <a:ea typeface="Lexend Light"/>
              <a:cs typeface="Lexend Light"/>
              <a:sym typeface="Lexen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4294967295" type="ctrTitle"/>
          </p:nvPr>
        </p:nvSpPr>
        <p:spPr>
          <a:xfrm>
            <a:off x="1004150" y="182395"/>
            <a:ext cx="71367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b="0" lang="en" sz="2546">
                <a:solidFill>
                  <a:srgbClr val="434343"/>
                </a:solidFill>
                <a:latin typeface="Lexend Light"/>
                <a:ea typeface="Lexend Light"/>
                <a:cs typeface="Lexend Light"/>
                <a:sym typeface="Lexend Light"/>
              </a:rPr>
              <a:t>Understanding Trends and Patterns that separate Casual Riders from Member Riders</a:t>
            </a:r>
            <a:endParaRPr b="0" sz="2546">
              <a:solidFill>
                <a:srgbClr val="434343"/>
              </a:solidFill>
              <a:latin typeface="Lexend Light"/>
              <a:ea typeface="Lexend Light"/>
              <a:cs typeface="Lexend Light"/>
              <a:sym typeface="Lexend Light"/>
            </a:endParaRPr>
          </a:p>
          <a:p>
            <a:pPr indent="0" lvl="0" marL="0" rtl="0" algn="ctr">
              <a:spcBef>
                <a:spcPts val="0"/>
              </a:spcBef>
              <a:spcAft>
                <a:spcPts val="0"/>
              </a:spcAft>
              <a:buSzPts val="990"/>
              <a:buNone/>
            </a:pPr>
            <a:r>
              <a:t/>
            </a:r>
            <a:endParaRPr b="0" sz="2540">
              <a:solidFill>
                <a:srgbClr val="434343"/>
              </a:solidFill>
              <a:latin typeface="Lexend Light"/>
              <a:ea typeface="Lexend Light"/>
              <a:cs typeface="Lexend Light"/>
              <a:sym typeface="Lexend Light"/>
            </a:endParaRPr>
          </a:p>
          <a:p>
            <a:pPr indent="0" lvl="0" marL="0" rtl="0" algn="ctr">
              <a:spcBef>
                <a:spcPts val="0"/>
              </a:spcBef>
              <a:spcAft>
                <a:spcPts val="0"/>
              </a:spcAft>
              <a:buSzPts val="990"/>
              <a:buNone/>
            </a:pPr>
            <a:r>
              <a:t/>
            </a:r>
            <a:endParaRPr b="0" sz="2500">
              <a:solidFill>
                <a:srgbClr val="434343"/>
              </a:solidFill>
              <a:latin typeface="Lexend Light"/>
              <a:ea typeface="Lexend Light"/>
              <a:cs typeface="Lexend Light"/>
              <a:sym typeface="Lexend Light"/>
            </a:endParaRPr>
          </a:p>
        </p:txBody>
      </p:sp>
      <p:pic>
        <p:nvPicPr>
          <p:cNvPr id="92" name="Google Shape;92;p17"/>
          <p:cNvPicPr preferRelativeResize="0"/>
          <p:nvPr/>
        </p:nvPicPr>
        <p:blipFill rotWithShape="1">
          <a:blip r:embed="rId3">
            <a:alphaModFix/>
          </a:blip>
          <a:srcRect b="0" l="0" r="0" t="0"/>
          <a:stretch/>
        </p:blipFill>
        <p:spPr>
          <a:xfrm>
            <a:off x="311701" y="1366100"/>
            <a:ext cx="4260300" cy="3302700"/>
          </a:xfrm>
          <a:prstGeom prst="rect">
            <a:avLst/>
          </a:prstGeom>
          <a:noFill/>
          <a:ln>
            <a:noFill/>
          </a:ln>
        </p:spPr>
      </p:pic>
      <p:sp>
        <p:nvSpPr>
          <p:cNvPr id="93" name="Google Shape;93;p17"/>
          <p:cNvSpPr txBox="1"/>
          <p:nvPr>
            <p:ph idx="1" type="body"/>
          </p:nvPr>
        </p:nvSpPr>
        <p:spPr>
          <a:xfrm>
            <a:off x="5381175" y="1366100"/>
            <a:ext cx="3450900" cy="330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b="1" lang="en" sz="1200">
                <a:solidFill>
                  <a:srgbClr val="4DB6AC"/>
                </a:solidFill>
              </a:rPr>
              <a:t>Members </a:t>
            </a:r>
            <a:r>
              <a:rPr lang="en" sz="1200">
                <a:solidFill>
                  <a:srgbClr val="666666"/>
                </a:solidFill>
              </a:rPr>
              <a:t>have </a:t>
            </a:r>
            <a:r>
              <a:rPr b="1" lang="en" sz="1200">
                <a:solidFill>
                  <a:srgbClr val="4DB6AC"/>
                </a:solidFill>
              </a:rPr>
              <a:t>higher ridership on weekdays </a:t>
            </a:r>
            <a:r>
              <a:rPr lang="en" sz="1200">
                <a:solidFill>
                  <a:srgbClr val="666666"/>
                </a:solidFill>
              </a:rPr>
              <a:t>(</a:t>
            </a:r>
            <a:r>
              <a:rPr lang="en" sz="1200">
                <a:solidFill>
                  <a:srgbClr val="666666"/>
                </a:solidFill>
              </a:rPr>
              <a:t>Tuesdays, Wednesdays, Thursday) suggesting regular use for commutes or errands.</a:t>
            </a:r>
            <a:br>
              <a:rPr lang="en" sz="1200">
                <a:solidFill>
                  <a:srgbClr val="666666"/>
                </a:solidFill>
              </a:rPr>
            </a:b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4DB6AC"/>
                </a:solidFill>
              </a:rPr>
              <a:t>Casuals </a:t>
            </a:r>
            <a:r>
              <a:rPr lang="en" sz="1200">
                <a:solidFill>
                  <a:srgbClr val="666666"/>
                </a:solidFill>
              </a:rPr>
              <a:t>have a </a:t>
            </a:r>
            <a:r>
              <a:rPr b="1" lang="en" sz="1200">
                <a:solidFill>
                  <a:srgbClr val="4DB6AC"/>
                </a:solidFill>
              </a:rPr>
              <a:t>significantly higher ridership on weekends</a:t>
            </a:r>
            <a:r>
              <a:rPr lang="en" sz="1200">
                <a:solidFill>
                  <a:srgbClr val="666666"/>
                </a:solidFill>
              </a:rPr>
              <a:t> (Saturdays and Sundays). Weekday activity is lower but still present.</a:t>
            </a:r>
            <a:br>
              <a:rPr lang="en" sz="1200">
                <a:solidFill>
                  <a:srgbClr val="666666"/>
                </a:solidFill>
              </a:rPr>
            </a:b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4DB6AC"/>
                </a:solidFill>
              </a:rPr>
              <a:t>Where Members have high </a:t>
            </a:r>
            <a:r>
              <a:rPr b="1" lang="en" sz="1200">
                <a:solidFill>
                  <a:srgbClr val="4DB6AC"/>
                </a:solidFill>
              </a:rPr>
              <a:t>ridership the Casual have lower ridership and vise-versa.</a:t>
            </a:r>
            <a:r>
              <a:rPr lang="en" sz="1200">
                <a:solidFill>
                  <a:srgbClr val="666666"/>
                </a:solidFill>
              </a:rPr>
              <a:t> This provides insight into the kind of activities performed by both categories.</a:t>
            </a:r>
            <a:endParaRPr sz="12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1266325"/>
            <a:ext cx="8520600" cy="3302700"/>
          </a:xfrm>
          <a:prstGeom prst="rect">
            <a:avLst/>
          </a:prstGeom>
        </p:spPr>
        <p:txBody>
          <a:bodyPr anchorCtr="0" anchor="ctr" bIns="91425" lIns="91425" spcFirstLastPara="1" rIns="91425" wrap="square" tIns="91425">
            <a:normAutofit/>
          </a:bodyPr>
          <a:lstStyle/>
          <a:p>
            <a:pPr indent="-304800" lvl="0" marL="457200" rtl="0" algn="l">
              <a:lnSpc>
                <a:spcPct val="105000"/>
              </a:lnSpc>
              <a:spcBef>
                <a:spcPts val="0"/>
              </a:spcBef>
              <a:spcAft>
                <a:spcPts val="0"/>
              </a:spcAft>
              <a:buSzPts val="1200"/>
              <a:buChar char="●"/>
            </a:pPr>
            <a:r>
              <a:rPr b="1" lang="en" sz="1200">
                <a:solidFill>
                  <a:srgbClr val="4DB6AC"/>
                </a:solidFill>
              </a:rPr>
              <a:t>Q3 Exclusive Annual Membership Offer: </a:t>
            </a:r>
            <a:r>
              <a:rPr lang="en" sz="1200"/>
              <a:t>Introduce a new annual membership plan specifically designed for casual behavior, with Discounts, Event-Themed Plans offering limited-edition memberships linked to popular summer events, festivals, or seasonal </a:t>
            </a:r>
            <a:r>
              <a:rPr lang="en" sz="1200"/>
              <a:t>activities</a:t>
            </a:r>
            <a:r>
              <a:rPr lang="en" sz="1200"/>
              <a:t> while emphasizing the cost savings and ease of use compared to frequent single-ride and full day purchases.</a:t>
            </a:r>
            <a:br>
              <a:rPr lang="en" sz="1200"/>
            </a:br>
            <a:endParaRPr sz="1200"/>
          </a:p>
          <a:p>
            <a:pPr indent="-304800" lvl="0" marL="457200" rtl="0" algn="l">
              <a:lnSpc>
                <a:spcPct val="105000"/>
              </a:lnSpc>
              <a:spcBef>
                <a:spcPts val="0"/>
              </a:spcBef>
              <a:spcAft>
                <a:spcPts val="0"/>
              </a:spcAft>
              <a:buSzPts val="1200"/>
              <a:buChar char="●"/>
            </a:pPr>
            <a:r>
              <a:rPr b="1" lang="en" sz="1200">
                <a:solidFill>
                  <a:srgbClr val="4DB6AC"/>
                </a:solidFill>
              </a:rPr>
              <a:t>Partner for Additional Value and Visibility: </a:t>
            </a:r>
            <a:r>
              <a:rPr lang="en" sz="1200"/>
              <a:t>Expand reach and appeal by collaborating with local businesses and attractions. Highlight the convenience of accessing perks at nearby coffee shops, restaurants, or gyms close to docking stations along with offering targeted promotions during peak seasons.</a:t>
            </a:r>
            <a:br>
              <a:rPr lang="en" sz="1200"/>
            </a:br>
            <a:endParaRPr sz="1200"/>
          </a:p>
          <a:p>
            <a:pPr indent="-304800" lvl="0" marL="457200" rtl="0" algn="l">
              <a:lnSpc>
                <a:spcPct val="105000"/>
              </a:lnSpc>
              <a:spcBef>
                <a:spcPts val="0"/>
              </a:spcBef>
              <a:spcAft>
                <a:spcPts val="0"/>
              </a:spcAft>
              <a:buSzPts val="1200"/>
              <a:buChar char="●"/>
            </a:pPr>
            <a:r>
              <a:rPr b="1" lang="en" sz="1200">
                <a:solidFill>
                  <a:srgbClr val="4DB6AC"/>
                </a:solidFill>
              </a:rPr>
              <a:t>Create a Rewarding Membership Experience:</a:t>
            </a:r>
            <a:r>
              <a:rPr lang="en" sz="1200"/>
              <a:t> </a:t>
            </a:r>
            <a:r>
              <a:rPr lang="en" sz="1200"/>
              <a:t>Introduce</a:t>
            </a:r>
            <a:r>
              <a:rPr lang="en" sz="1200"/>
              <a:t> Cyclistic Loyalty Points System for members based on the number of rides or ride lengths redeemable for bike discounts, merchandise or entry to fun exclusive member riding events. Introduce Members-Only Perks providing access to dedicated stations, priority bike rentals, or special discounts at partner businesses near popular routes.</a:t>
            </a:r>
            <a:endParaRPr sz="1200"/>
          </a:p>
        </p:txBody>
      </p:sp>
      <p:sp>
        <p:nvSpPr>
          <p:cNvPr id="99" name="Google Shape;99;p18"/>
          <p:cNvSpPr txBox="1"/>
          <p:nvPr>
            <p:ph type="title"/>
          </p:nvPr>
        </p:nvSpPr>
        <p:spPr>
          <a:xfrm>
            <a:off x="311700" y="2460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3673"/>
              <a:buNone/>
            </a:pPr>
            <a:r>
              <a:rPr b="0" lang="en" sz="2940">
                <a:solidFill>
                  <a:srgbClr val="434343"/>
                </a:solidFill>
                <a:latin typeface="Lexend Light"/>
                <a:ea typeface="Lexend Light"/>
                <a:cs typeface="Lexend Light"/>
                <a:sym typeface="Lexend Light"/>
              </a:rPr>
              <a:t>Marketing Strategy Recommendations to convert Casual to Member Riders</a:t>
            </a:r>
            <a:endParaRPr b="0" sz="2940">
              <a:solidFill>
                <a:srgbClr val="434343"/>
              </a:solidFill>
              <a:latin typeface="Lexend Light"/>
              <a:ea typeface="Lexend Light"/>
              <a:cs typeface="Lexend Light"/>
              <a:sym typeface="Lexend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