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32918400" cy="43891200"/>
  <p:notesSz cx="7559675" cy="10691495"/>
  <p:embeddedFontLst>
    <p:embeddedFont>
      <p:font typeface="Book Antiqua" panose="02040602050305030304"/>
      <p:regular r:id="rId8"/>
      <p:bold r:id="rId9"/>
      <p:italic r:id="rId10"/>
      <p:boldItalic r:id="rId11"/>
    </p:embeddedFont>
    <p:embeddedFont>
      <p:font typeface="Cambria" panose="02040503050406030204"/>
      <p:regular r:id="rId12"/>
      <p:bold r:id="rId13"/>
      <p:italic r:id="rId14"/>
      <p:boldItalic r:id="rId15"/>
    </p:embeddedFont>
    <p:embeddedFont>
      <p:font typeface="Bookman Old Style" panose="02050604050505020204"/>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3824" userDrawn="1">
          <p15:clr>
            <a:srgbClr val="000000"/>
          </p15:clr>
        </p15:guide>
        <p15:guide id="2" pos="10398"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BD0A82E-FB63-4187-BB8A-BE4FD3A52D5B}"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0471533-729A-4A05-A06A-2DBB11EED2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30" d="100"/>
          <a:sy n="30" d="100"/>
        </p:scale>
        <p:origin x="-450" y="-72"/>
      </p:cViewPr>
      <p:guideLst>
        <p:guide orient="horz" pos="13824"/>
        <p:guide pos="103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11.fntdata"/><Relationship Id="rId17" Type="http://schemas.openxmlformats.org/officeDocument/2006/relationships/font" Target="fonts/font10.fntdata"/><Relationship Id="rId16" Type="http://schemas.openxmlformats.org/officeDocument/2006/relationships/font" Target="fonts/font9.fntdata"/><Relationship Id="rId15" Type="http://schemas.openxmlformats.org/officeDocument/2006/relationships/font" Target="fonts/font8.fntdata"/><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6" name="Google Shape;56;p1:notes"/>
          <p:cNvSpPr>
            <a:spLocks noGrp="1" noRot="1" noChangeAspect="1"/>
          </p:cNvSpPr>
          <p:nvPr>
            <p:ph type="sldImg" idx="2"/>
          </p:nvPr>
        </p:nvSpPr>
        <p:spPr>
          <a:xfrm>
            <a:off x="2276475" y="801688"/>
            <a:ext cx="30083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 name="Google Shape;38;p12"/>
          <p:cNvSpPr txBox="1">
            <a:spLocks noGrp="1"/>
          </p:cNvSpPr>
          <p:nvPr>
            <p:ph type="body" idx="1"/>
          </p:nvPr>
        </p:nvSpPr>
        <p:spPr>
          <a:xfrm>
            <a:off x="1645920" y="1027044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9" name="Google Shape;39;p12"/>
          <p:cNvSpPr txBox="1">
            <a:spLocks noGrp="1"/>
          </p:cNvSpPr>
          <p:nvPr>
            <p:ph type="body" idx="2"/>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 name="Google Shape;42;p13"/>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3" name="Google Shape;43;p13"/>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4" name="Google Shape;44;p13"/>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5" name="Google Shape;45;p13"/>
          <p:cNvSpPr txBox="1">
            <a:spLocks noGrp="1"/>
          </p:cNvSpPr>
          <p:nvPr>
            <p:ph type="body" idx="4"/>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8" name="Google Shape;48;p14"/>
          <p:cNvSpPr txBox="1">
            <a:spLocks noGrp="1"/>
          </p:cNvSpPr>
          <p:nvPr>
            <p:ph type="body" idx="1"/>
          </p:nvPr>
        </p:nvSpPr>
        <p:spPr>
          <a:xfrm>
            <a:off x="164592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9" name="Google Shape;49;p14"/>
          <p:cNvSpPr txBox="1">
            <a:spLocks noGrp="1"/>
          </p:cNvSpPr>
          <p:nvPr>
            <p:ph type="body" idx="2"/>
          </p:nvPr>
        </p:nvSpPr>
        <p:spPr>
          <a:xfrm>
            <a:off x="1166256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0" name="Google Shape;50;p14"/>
          <p:cNvSpPr txBox="1">
            <a:spLocks noGrp="1"/>
          </p:cNvSpPr>
          <p:nvPr>
            <p:ph type="body" idx="3"/>
          </p:nvPr>
        </p:nvSpPr>
        <p:spPr>
          <a:xfrm>
            <a:off x="2167920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14"/>
          <p:cNvSpPr txBox="1">
            <a:spLocks noGrp="1"/>
          </p:cNvSpPr>
          <p:nvPr>
            <p:ph type="body" idx="4"/>
          </p:nvPr>
        </p:nvSpPr>
        <p:spPr>
          <a:xfrm>
            <a:off x="2167920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4"/>
          <p:cNvSpPr txBox="1">
            <a:spLocks noGrp="1"/>
          </p:cNvSpPr>
          <p:nvPr>
            <p:ph type="body" idx="5"/>
          </p:nvPr>
        </p:nvSpPr>
        <p:spPr>
          <a:xfrm>
            <a:off x="1166256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3" name="Google Shape;53;p14"/>
          <p:cNvSpPr txBox="1">
            <a:spLocks noGrp="1"/>
          </p:cNvSpPr>
          <p:nvPr>
            <p:ph type="body" idx="6"/>
          </p:nvPr>
        </p:nvSpPr>
        <p:spPr>
          <a:xfrm>
            <a:off x="164592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7"/>
        <p:cNvGrpSpPr/>
        <p:nvPr/>
      </p:nvGrpSpPr>
      <p:grpSpPr>
        <a:xfrm>
          <a:off x="0" y="0"/>
          <a:ext cx="0" cy="0"/>
          <a:chOff x="0" y="0"/>
          <a:chExt cx="0" cy="0"/>
        </a:xfrm>
      </p:grpSpPr>
      <p:sp>
        <p:nvSpPr>
          <p:cNvPr id="8" name="Google Shape;8;p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 name="Google Shape;9;p4"/>
          <p:cNvSpPr txBox="1">
            <a:spLocks noGrp="1"/>
          </p:cNvSpPr>
          <p:nvPr>
            <p:ph type="subTitle" idx="1"/>
          </p:nvPr>
        </p:nvSpPr>
        <p:spPr>
          <a:xfrm>
            <a:off x="1645920" y="10270440"/>
            <a:ext cx="29626200" cy="2545632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0"/>
        <p:cNvGrpSpPr/>
        <p:nvPr/>
      </p:nvGrpSpPr>
      <p:grpSpPr>
        <a:xfrm>
          <a:off x="0" y="0"/>
          <a:ext cx="0" cy="0"/>
          <a:chOff x="0" y="0"/>
          <a:chExt cx="0" cy="0"/>
        </a:xfrm>
      </p:grpSpPr>
      <p:sp>
        <p:nvSpPr>
          <p:cNvPr id="11" name="Google Shape;11;p5"/>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5"/>
          <p:cNvSpPr txBox="1">
            <a:spLocks noGrp="1"/>
          </p:cNvSpPr>
          <p:nvPr>
            <p:ph type="body" idx="1"/>
          </p:nvPr>
        </p:nvSpPr>
        <p:spPr>
          <a:xfrm>
            <a:off x="1645920" y="10270440"/>
            <a:ext cx="2962620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3"/>
        <p:cNvGrpSpPr/>
        <p:nvPr/>
      </p:nvGrpSpPr>
      <p:grpSpPr>
        <a:xfrm>
          <a:off x="0" y="0"/>
          <a:ext cx="0" cy="0"/>
          <a:chOff x="0" y="0"/>
          <a:chExt cx="0" cy="0"/>
        </a:xfrm>
      </p:grpSpPr>
      <p:sp>
        <p:nvSpPr>
          <p:cNvPr id="14" name="Google Shape;14;p6"/>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6"/>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6"/>
          <p:cNvSpPr txBox="1">
            <a:spLocks noGrp="1"/>
          </p:cNvSpPr>
          <p:nvPr>
            <p:ph type="body" idx="2"/>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19"/>
        <p:cNvGrpSpPr/>
        <p:nvPr/>
      </p:nvGrpSpPr>
      <p:grpSpPr>
        <a:xfrm>
          <a:off x="0" y="0"/>
          <a:ext cx="0" cy="0"/>
          <a:chOff x="0" y="0"/>
          <a:chExt cx="0" cy="0"/>
        </a:xfrm>
      </p:grpSpPr>
      <p:sp>
        <p:nvSpPr>
          <p:cNvPr id="20" name="Google Shape;20;p8"/>
          <p:cNvSpPr txBox="1">
            <a:spLocks noGrp="1"/>
          </p:cNvSpPr>
          <p:nvPr>
            <p:ph type="subTitle" idx="1"/>
          </p:nvPr>
        </p:nvSpPr>
        <p:spPr>
          <a:xfrm>
            <a:off x="1645920" y="1751040"/>
            <a:ext cx="29626200" cy="3397536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 name="Google Shape;23;p9"/>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4" name="Google Shape;24;p9"/>
          <p:cNvSpPr txBox="1">
            <a:spLocks noGrp="1"/>
          </p:cNvSpPr>
          <p:nvPr>
            <p:ph type="body" idx="2"/>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5" name="Google Shape;25;p9"/>
          <p:cNvSpPr txBox="1">
            <a:spLocks noGrp="1"/>
          </p:cNvSpPr>
          <p:nvPr>
            <p:ph type="body" idx="3"/>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 name="Google Shape;28;p10"/>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9" name="Google Shape;29;p10"/>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0" name="Google Shape;30;p10"/>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 name="Google Shape;33;p11"/>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4" name="Google Shape;34;p11"/>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5" name="Google Shape;35;p11"/>
          <p:cNvSpPr txBox="1">
            <a:spLocks noGrp="1"/>
          </p:cNvSpPr>
          <p:nvPr>
            <p:ph type="body" idx="3"/>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jpe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
          <p:cNvSpPr/>
          <p:nvPr/>
        </p:nvSpPr>
        <p:spPr>
          <a:xfrm>
            <a:off x="762120" y="1007700"/>
            <a:ext cx="31469700" cy="9469200"/>
          </a:xfrm>
          <a:prstGeom prst="rect">
            <a:avLst/>
          </a:prstGeom>
          <a:gradFill>
            <a:gsLst>
              <a:gs pos="0">
                <a:srgbClr val="D9EAD3"/>
              </a:gs>
              <a:gs pos="100000">
                <a:srgbClr val="B3B3B3"/>
              </a:gs>
            </a:gsLst>
            <a:path path="circle">
              <a:fillToRect l="50000" t="50000" r="50000" b="50000"/>
            </a:path>
            <a:tileRect/>
          </a:gradFill>
          <a:ln w="9525" cap="flat" cmpd="sng">
            <a:solidFill>
              <a:srgbClr val="F59240"/>
            </a:solidFill>
            <a:prstDash val="solid"/>
            <a:round/>
            <a:headEnd type="none" w="sm" len="sm"/>
            <a:tailEnd type="none" w="sm" len="sm"/>
          </a:ln>
        </p:spPr>
        <p:txBody>
          <a:bodyPr spcFirstLastPara="1" wrap="square" lIns="438825" tIns="219600" rIns="438825" bIns="2196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IN" sz="4000" b="1"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t> </a:t>
            </a:r>
            <a:br>
              <a:rPr lang="en-IN" sz="4000" b="0" i="0" u="none" strike="noStrike" cap="none" dirty="0">
                <a:solidFill>
                  <a:schemeClr val="dk1"/>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br>
            <a:endParaRPr sz="4000" b="0" i="0" u="none" strike="noStrike" cap="none" dirty="0">
              <a:solidFill>
                <a:schemeClr val="dk1"/>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0"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0"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0"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IN" sz="4000" b="0" i="0" u="none" strike="noStrike" cap="none" dirty="0">
                <a:solidFill>
                  <a:srgbClr val="000000"/>
                </a:solidFill>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IN" sz="4000" b="0" i="0" u="none" strike="noStrike" cap="none" dirty="0" smtClean="0">
                <a:solidFill>
                  <a:srgbClr val="000000"/>
                </a:solidFill>
                <a:latin typeface="Times New Roman" panose="02020603050405020304" pitchFamily="18" charset="0"/>
                <a:ea typeface="Cambria" panose="02040503050406030204"/>
                <a:cs typeface="Times New Roman" panose="02020603050405020304" pitchFamily="18" charset="0"/>
                <a:sym typeface="Cambria" panose="02040503050406030204"/>
              </a:rPr>
              <a:t>                                        Guided </a:t>
            </a:r>
            <a:r>
              <a:rPr lang="en-IN" sz="4000" b="0" i="0" u="none" strike="noStrike" cap="none" dirty="0">
                <a:solidFill>
                  <a:srgbClr val="000000"/>
                </a:solidFill>
                <a:latin typeface="Times New Roman" panose="02020603050405020304" pitchFamily="18" charset="0"/>
                <a:ea typeface="Cambria" panose="02040503050406030204"/>
                <a:cs typeface="Times New Roman" panose="02020603050405020304" pitchFamily="18" charset="0"/>
                <a:sym typeface="Cambria" panose="02040503050406030204"/>
              </a:rPr>
              <a:t>by</a:t>
            </a:r>
            <a:br>
              <a:rPr lang="en-IN" sz="4000" b="0" i="0" u="none" strike="noStrike" cap="none" dirty="0">
                <a:solidFill>
                  <a:schemeClr val="dk1"/>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br>
            <a:r>
              <a:rPr lang="en-IN" sz="4000" b="0" i="0" u="none" strike="noStrike" cap="none" dirty="0">
                <a:solidFill>
                  <a:schemeClr val="dk1"/>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t>                                        </a:t>
            </a:r>
            <a:r>
              <a:rPr lang="en-IN" sz="4000" b="0" i="0" u="none" strike="noStrike" cap="none" dirty="0" smtClean="0">
                <a:solidFill>
                  <a:schemeClr val="dk1"/>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t>                                 </a:t>
            </a:r>
            <a:r>
              <a:rPr lang="en-IN" sz="4000" b="1" i="0" u="none" strike="noStrike" cap="none" dirty="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t> </a:t>
            </a:r>
            <a:r>
              <a:rPr lang="en-IN" sz="4000" b="1" i="0" u="none" strike="noStrike" cap="none" dirty="0" smtClean="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t>       </a:t>
            </a:r>
            <a:r>
              <a:rPr lang="en-US" altLang="en-IN" sz="4000" b="1" i="0" u="none" strike="noStrike" cap="none" dirty="0" smtClean="0">
                <a:solidFill>
                  <a:srgbClr val="000000"/>
                </a:solidFill>
                <a:latin typeface="Times New Roman" panose="02020603050405020304" pitchFamily="18" charset="0"/>
                <a:ea typeface="Book Antiqua" panose="02040602050305030304"/>
                <a:cs typeface="Times New Roman" panose="02020603050405020304" pitchFamily="18" charset="0"/>
                <a:sym typeface="Book Antiqua" panose="02040602050305030304"/>
              </a:rPr>
              <a:t>Mr. Mitul Ghediya</a:t>
            </a:r>
            <a:br>
              <a:rPr lang="en-IN" sz="4000" b="1" i="0" u="none" strike="noStrike" cap="none" dirty="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br>
            <a:r>
              <a:rPr lang="en-IN" sz="4000" b="1" i="0" u="none" strike="noStrike" cap="none" dirty="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IN" sz="4000" b="1" i="0" u="none" strike="noStrike" cap="none" dirty="0"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IN" sz="4400" b="1" i="0" u="none" strike="noStrike" cap="none" dirty="0" smtClean="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Silver </a:t>
            </a:r>
            <a:r>
              <a:rPr lang="en-IN" sz="4400" b="1" i="0" u="none" strike="noStrike" cap="none"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Oak College Of Engineering and Technology, </a:t>
            </a:r>
            <a:endParaRPr sz="4400" b="1" i="0" u="none" strike="noStrike" cap="none"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marR="0" lvl="0" indent="0" algn="ctr" rtl="0">
              <a:lnSpc>
                <a:spcPct val="100000"/>
              </a:lnSpc>
              <a:spcBef>
                <a:spcPts val="0"/>
              </a:spcBef>
              <a:spcAft>
                <a:spcPts val="0"/>
              </a:spcAft>
              <a:buClr>
                <a:srgbClr val="000000"/>
              </a:buClr>
              <a:buSzPts val="4400"/>
              <a:buFont typeface="Arial" panose="020B0604020202020204"/>
              <a:buNone/>
            </a:pPr>
            <a:r>
              <a:rPr lang="en-IN" sz="4400" b="1" i="0" u="none" strike="noStrike" cap="none"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t>
            </a:r>
            <a:r>
              <a:rPr lang="en-IN" sz="4400" b="1" i="0" u="none" strike="noStrike" cap="none" dirty="0" smtClean="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College </a:t>
            </a:r>
            <a:r>
              <a:rPr lang="en-IN" sz="4400" b="1" i="0" u="none" strike="noStrike" cap="none"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of Technology, SOU</a:t>
            </a:r>
            <a:endParaRPr sz="4400" b="1" i="0" u="none" strike="noStrike" cap="none"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60" name="Google Shape;60;p1"/>
          <p:cNvSpPr/>
          <p:nvPr/>
        </p:nvSpPr>
        <p:spPr>
          <a:xfrm>
            <a:off x="762120" y="105919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INTRODUCTION</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
          <p:cNvSpPr/>
          <p:nvPr/>
        </p:nvSpPr>
        <p:spPr>
          <a:xfrm>
            <a:off x="762000" y="11658600"/>
            <a:ext cx="15695930" cy="2587625"/>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lvl="0" algn="dist" rtl="0">
              <a:lnSpc>
                <a:spcPct val="100000"/>
              </a:lnSpc>
              <a:spcBef>
                <a:spcPts val="0"/>
              </a:spcBef>
              <a:spcAft>
                <a:spcPts val="0"/>
              </a:spcAft>
              <a:buSzPts val="3000"/>
              <a:buNone/>
            </a:pPr>
            <a:r>
              <a:rPr lang="en-IN" sz="3600">
                <a:latin typeface="Times New Roman" panose="02020603050405020304"/>
                <a:ea typeface="Times New Roman" panose="02020603050405020304"/>
                <a:cs typeface="Times New Roman" panose="02020603050405020304"/>
                <a:sym typeface="Times New Roman" panose="02020603050405020304"/>
              </a:rPr>
              <a:t>WhatsApp statuses are temporary and disappear after 24 hours. Users may want to save these statuses, whether images or videos, for future reference or to share them with others. However, WhatsApp does not provide a built-in feature to save statuses directly, leading to frustration among users who wish to keep or share this content.</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62" name="Google Shape;62;p1"/>
          <p:cNvSpPr/>
          <p:nvPr/>
        </p:nvSpPr>
        <p:spPr>
          <a:xfrm>
            <a:off x="16764120" y="10591920"/>
            <a:ext cx="154677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SYSTEM FLOW with Experiments and Results</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3" name="Google Shape;63;p1"/>
          <p:cNvSpPr/>
          <p:nvPr/>
        </p:nvSpPr>
        <p:spPr>
          <a:xfrm>
            <a:off x="762120" y="1606308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GOALS &amp; OBJECTIVES</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 name="Google Shape;64;p1"/>
          <p:cNvSpPr/>
          <p:nvPr/>
        </p:nvSpPr>
        <p:spPr>
          <a:xfrm>
            <a:off x="762000" y="17252315"/>
            <a:ext cx="15772765" cy="478282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R="0" lvl="0" algn="just" rtl="0">
              <a:lnSpc>
                <a:spcPct val="100000"/>
              </a:lnSpc>
              <a:spcBef>
                <a:spcPts val="0"/>
              </a:spcBef>
              <a:spcAft>
                <a:spcPts val="0"/>
              </a:spcAft>
              <a:buSzPts val="3000"/>
            </a:pPr>
            <a:r>
              <a:rPr lang="en-IN" sz="3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primary goal of the WhatsApp Status Saver Downloader Android app is to provide users with a convenient and user-friendly solution to save, view, and share WhatsApp statuses. The app aims to simplify the process of downloading both image and video statuses, offering separate sections for easy navigation. Additionally, it seeks to ensure privacy by requiring minimal permissions, allowing users to save and share content directly from the '.statuses' folder without the need for login or collection of personal data. Ultimately, the app enhances the WhatsApp experience while prioritizing user control and security.</a:t>
            </a:r>
            <a:endParaRPr lang="en-IN" sz="3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algn="just" rtl="0">
              <a:lnSpc>
                <a:spcPct val="150000"/>
              </a:lnSpc>
              <a:spcBef>
                <a:spcPts val="0"/>
              </a:spcBef>
              <a:spcAft>
                <a:spcPts val="0"/>
              </a:spcAft>
              <a:buClr>
                <a:schemeClr val="dk1"/>
              </a:buClr>
              <a:buSzPts val="2000"/>
              <a:buFont typeface="Noto Sans Symbols"/>
              <a:buNone/>
            </a:pPr>
            <a:endParaRPr lang="en-US" sz="36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514350" marR="0" lvl="0" indent="-323215"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5" name="Google Shape;65;p1"/>
          <p:cNvSpPr/>
          <p:nvPr/>
        </p:nvSpPr>
        <p:spPr>
          <a:xfrm>
            <a:off x="685920" y="2253349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TECHNIQUES USED</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
          <p:cNvSpPr/>
          <p:nvPr/>
        </p:nvSpPr>
        <p:spPr>
          <a:xfrm>
            <a:off x="685920" y="28810315"/>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ALGORITHM USED</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7" name="Google Shape;67;p1"/>
          <p:cNvSpPr/>
          <p:nvPr/>
        </p:nvSpPr>
        <p:spPr>
          <a:xfrm>
            <a:off x="685800" y="30023435"/>
            <a:ext cx="15696565" cy="3771265"/>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R="0" lvl="0" algn="just" rtl="0">
              <a:lnSpc>
                <a:spcPct val="100000"/>
              </a:lnSpc>
              <a:spcBef>
                <a:spcPts val="0"/>
              </a:spcBef>
              <a:spcAft>
                <a:spcPts val="0"/>
              </a:spcAft>
              <a:buClr>
                <a:srgbClr val="000000"/>
              </a:buClr>
              <a:buSzPts val="3000"/>
              <a:buNone/>
            </a:pP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File I/O Operations</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(for accessing and saving statuses from the '.statuses' folder to the device storage).</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0"/>
              </a:spcBef>
              <a:spcAft>
                <a:spcPts val="0"/>
              </a:spcAft>
              <a:buClr>
                <a:srgbClr val="000000"/>
              </a:buClr>
              <a:buSzPts val="3000"/>
              <a:buNone/>
            </a:pP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 Media Playback Algorithms</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(for previewing video statuses within the app).</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0"/>
              </a:spcBef>
              <a:spcAft>
                <a:spcPts val="0"/>
              </a:spcAft>
              <a:buClr>
                <a:srgbClr val="000000"/>
              </a:buClr>
              <a:buSzPts val="3000"/>
              <a:buNone/>
            </a:pP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RecyclerView Adapter Pattern</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(to efficiently display and scroll through statuses).</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0"/>
              </a:spcBef>
              <a:spcAft>
                <a:spcPts val="0"/>
              </a:spcAft>
              <a:buClr>
                <a:srgbClr val="000000"/>
              </a:buClr>
              <a:buSzPts val="3000"/>
              <a:buNone/>
            </a:pP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Navigation Algorithms</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(for handling user navigation between sections like image statuses and video statuses).</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215900" marR="0" lvl="0" indent="-25400" algn="l" rtl="0">
              <a:lnSpc>
                <a:spcPct val="100000"/>
              </a:lnSpc>
              <a:spcBef>
                <a:spcPts val="0"/>
              </a:spcBef>
              <a:spcAft>
                <a:spcPts val="0"/>
              </a:spcAft>
              <a:buClr>
                <a:srgbClr val="000000"/>
              </a:buClr>
              <a:buSzPts val="3000"/>
              <a:buFont typeface="Noto Sans Symbols"/>
              <a:buNone/>
            </a:pPr>
            <a:endParaRPr sz="3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15900" marR="0" lvl="0" indent="-25400" algn="l" rtl="0">
              <a:lnSpc>
                <a:spcPct val="100000"/>
              </a:lnSpc>
              <a:spcBef>
                <a:spcPts val="0"/>
              </a:spcBef>
              <a:spcAft>
                <a:spcPts val="0"/>
              </a:spcAft>
              <a:buClr>
                <a:srgbClr val="000000"/>
              </a:buClr>
              <a:buSzPts val="3000"/>
              <a:buFont typeface="Noto Sans Symbols"/>
              <a:buNone/>
            </a:pPr>
            <a:endParaRPr sz="3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1"/>
          <p:cNvSpPr/>
          <p:nvPr/>
        </p:nvSpPr>
        <p:spPr>
          <a:xfrm>
            <a:off x="16764120" y="2301228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IMPLEMENTATION  </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1" name="Google Shape;71;p1"/>
          <p:cNvSpPr/>
          <p:nvPr/>
        </p:nvSpPr>
        <p:spPr>
          <a:xfrm flipH="1">
            <a:off x="17753760" y="22326480"/>
            <a:ext cx="8044200" cy="471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IN" sz="2500" b="0" i="0" u="none" strike="noStrike" cap="none">
                <a:solidFill>
                  <a:srgbClr val="000000"/>
                </a:solidFill>
                <a:latin typeface="Arial" panose="020B0604020202020204"/>
                <a:ea typeface="Arial" panose="020B0604020202020204"/>
                <a:cs typeface="Arial" panose="020B0604020202020204"/>
                <a:sym typeface="Arial" panose="020B0604020202020204"/>
              </a:rPr>
              <a:t>Fig 1. Algorithm to execute the MWM</a:t>
            </a:r>
            <a:endParaRPr sz="25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2" name="Google Shape;72;p1"/>
          <p:cNvSpPr/>
          <p:nvPr/>
        </p:nvSpPr>
        <p:spPr>
          <a:xfrm flipH="1">
            <a:off x="25326340" y="22326600"/>
            <a:ext cx="6263005" cy="47117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IN" sz="2500" b="0" i="0" u="none" strike="noStrike" cap="none">
                <a:solidFill>
                  <a:srgbClr val="000000"/>
                </a:solidFill>
                <a:latin typeface="Arial" panose="020B0604020202020204"/>
                <a:ea typeface="Arial" panose="020B0604020202020204"/>
                <a:cs typeface="Arial" panose="020B0604020202020204"/>
                <a:sym typeface="Arial" panose="020B0604020202020204"/>
              </a:rPr>
              <a:t>Fig 2 </a:t>
            </a:r>
            <a:r>
              <a:rPr lang="en-US" altLang="en-IN" sz="2500" b="0" i="0" u="none" strike="noStrike" cap="none">
                <a:solidFill>
                  <a:srgbClr val="000000"/>
                </a:solidFill>
                <a:latin typeface="Arial" panose="020B0604020202020204"/>
                <a:ea typeface="Arial" panose="020B0604020202020204"/>
                <a:cs typeface="Arial" panose="020B0604020202020204"/>
                <a:sym typeface="Arial" panose="020B0604020202020204"/>
              </a:rPr>
              <a:t>Screeenshots of working app</a:t>
            </a:r>
            <a:endParaRPr lang="en-US" altLang="en-IN" sz="2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
          <p:cNvSpPr/>
          <p:nvPr/>
        </p:nvSpPr>
        <p:spPr>
          <a:xfrm>
            <a:off x="16763485" y="3453118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CONCLUSION</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
          <p:cNvSpPr/>
          <p:nvPr/>
        </p:nvSpPr>
        <p:spPr>
          <a:xfrm>
            <a:off x="16764000" y="24080470"/>
            <a:ext cx="15573375" cy="2249805"/>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571500" marR="0" lvl="0" indent="-571500" algn="just" rtl="0">
              <a:lnSpc>
                <a:spcPct val="100000"/>
              </a:lnSpc>
              <a:spcBef>
                <a:spcPts val="0"/>
              </a:spcBef>
              <a:spcAft>
                <a:spcPts val="0"/>
              </a:spcAft>
              <a:buClr>
                <a:srgbClr val="000000"/>
              </a:buClr>
              <a:buSzPts val="3000"/>
              <a:buFont typeface="Arial" panose="020B0604020202020204" pitchFamily="34" charset="0"/>
              <a:buChar char="•"/>
            </a:pPr>
            <a:r>
              <a:rPr lang="en-IN" sz="4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sz="36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Implement by publishing Aaplication on playstore</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571500" marR="0" lvl="0" indent="-571500" algn="just" rtl="0">
              <a:lnSpc>
                <a:spcPct val="100000"/>
              </a:lnSpc>
              <a:spcBef>
                <a:spcPts val="0"/>
              </a:spcBef>
              <a:spcAft>
                <a:spcPts val="0"/>
              </a:spcAft>
              <a:buClr>
                <a:srgbClr val="000000"/>
              </a:buClr>
              <a:buSzPts val="3000"/>
              <a:buFont typeface="Arial" panose="020B0604020202020204" pitchFamily="34" charset="0"/>
              <a:buChar char="•"/>
            </a:pPr>
            <a:r>
              <a:rPr lang="en-IN" sz="36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 computer with internet having purchased play console </a:t>
            </a:r>
            <a:endParaRPr lang="en-IN" sz="36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71500" marR="0" lvl="0" indent="-571500" algn="just" rtl="0">
              <a:lnSpc>
                <a:spcPct val="100000"/>
              </a:lnSpc>
              <a:spcBef>
                <a:spcPts val="0"/>
              </a:spcBef>
              <a:spcAft>
                <a:spcPts val="0"/>
              </a:spcAft>
              <a:buClr>
                <a:srgbClr val="000000"/>
              </a:buClr>
              <a:buSzPts val="3000"/>
              <a:buFont typeface="Arial" panose="020B0604020202020204" pitchFamily="34" charset="0"/>
              <a:buChar char="•"/>
            </a:pPr>
            <a:r>
              <a:rPr lang="en-IN" sz="36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Add image below of your implementation</a:t>
            </a:r>
            <a:endParaRPr lang="en-IN" sz="36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5" name="Google Shape;75;p1"/>
          <p:cNvSpPr/>
          <p:nvPr/>
        </p:nvSpPr>
        <p:spPr>
          <a:xfrm>
            <a:off x="16764000" y="35357435"/>
            <a:ext cx="15573375" cy="452374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algn="just" rtl="0">
              <a:lnSpc>
                <a:spcPct val="100000"/>
              </a:lnSpc>
              <a:spcBef>
                <a:spcPts val="0"/>
              </a:spcBef>
              <a:spcAft>
                <a:spcPts val="0"/>
              </a:spcAft>
              <a:buClr>
                <a:srgbClr val="000000"/>
              </a:buClr>
              <a:buSzPts val="3000"/>
              <a:buFont typeface="Arial" panose="020B0604020202020204"/>
              <a:buNone/>
            </a:pPr>
            <a:r>
              <a:rPr lang="en-IN" sz="3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conclusion, the WhatsApp Status Saver Downloader Android app, developed using Kotlin, offers users a seamless way to download, view, and share WhatsApp statuses. With its intuitive interface, the app categorizes statuses into image and video sections, making it easy to navigate and manage content. Users can effortlessly save statuses to their device gallery and share them across different platforms, including WhatsApp, without the need for login or unnecessary permissions. This app provides a simple yet powerful tool for enhancing the WhatsApp experience while maintaining user privacy and security.</a:t>
            </a:r>
            <a:endParaRPr lang="en-IN" sz="3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
          <p:cNvSpPr/>
          <p:nvPr/>
        </p:nvSpPr>
        <p:spPr>
          <a:xfrm>
            <a:off x="16764120" y="40892615"/>
            <a:ext cx="15573300" cy="20109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algn="just" rtl="0">
              <a:lnSpc>
                <a:spcPct val="100000"/>
              </a:lnSpc>
              <a:spcBef>
                <a:spcPts val="0"/>
              </a:spcBef>
              <a:spcAft>
                <a:spcPts val="0"/>
              </a:spcAft>
              <a:buClr>
                <a:srgbClr val="000000"/>
              </a:buClr>
              <a:buSzPts val="3000"/>
              <a:buFont typeface="Arial" panose="020B0604020202020204"/>
              <a:buNone/>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Official WhatsApp documentation.</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algn="just" rtl="0">
              <a:lnSpc>
                <a:spcPct val="100000"/>
              </a:lnSpc>
              <a:spcBef>
                <a:spcPts val="0"/>
              </a:spcBef>
              <a:spcAft>
                <a:spcPts val="0"/>
              </a:spcAft>
              <a:buClr>
                <a:srgbClr val="000000"/>
              </a:buClr>
              <a:buSzPts val="3000"/>
              <a:buFont typeface="Arial" panose="020B0604020202020204"/>
              <a:buNone/>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Android developer documentation on file handling and media access.</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algn="just" rtl="0">
              <a:lnSpc>
                <a:spcPct val="100000"/>
              </a:lnSpc>
              <a:spcBef>
                <a:spcPts val="0"/>
              </a:spcBef>
              <a:spcAft>
                <a:spcPts val="0"/>
              </a:spcAft>
              <a:buClr>
                <a:srgbClr val="000000"/>
              </a:buClr>
              <a:buSzPts val="3000"/>
              <a:buFont typeface="Arial" panose="020B0604020202020204"/>
              <a:buNone/>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Glide library documentation.</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
          <p:cNvSpPr/>
          <p:nvPr/>
        </p:nvSpPr>
        <p:spPr>
          <a:xfrm>
            <a:off x="16763485" y="30678755"/>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a:solidFill>
                  <a:srgbClr val="95B3D7"/>
                </a:solidFill>
                <a:latin typeface="Times New Roman" panose="02020603050405020304"/>
                <a:ea typeface="Times New Roman" panose="02020603050405020304"/>
                <a:cs typeface="Times New Roman" panose="02020603050405020304"/>
                <a:sym typeface="Times New Roman" panose="02020603050405020304"/>
              </a:rPr>
              <a:t>FUTURE SCOPE</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8" name="Google Shape;78;p1"/>
          <p:cNvSpPr/>
          <p:nvPr/>
        </p:nvSpPr>
        <p:spPr>
          <a:xfrm>
            <a:off x="16764000" y="31588710"/>
            <a:ext cx="15573375" cy="2609215"/>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571500" marR="0" lvl="0" indent="-571500" algn="just" rtl="0">
              <a:lnSpc>
                <a:spcPct val="100000"/>
              </a:lnSpc>
              <a:spcBef>
                <a:spcPts val="0"/>
              </a:spcBef>
              <a:spcAft>
                <a:spcPts val="0"/>
              </a:spcAft>
              <a:buClr>
                <a:srgbClr val="000000"/>
              </a:buClr>
              <a:buSzPts val="3000"/>
              <a:buFont typeface="Arial" panose="020B0604020202020204" pitchFamily="34" charset="0"/>
              <a:buChar char="•"/>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Cloud backup options for saved statuses.</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571500" marR="0" lvl="0" indent="-571500" algn="just" rtl="0">
              <a:lnSpc>
                <a:spcPct val="100000"/>
              </a:lnSpc>
              <a:spcBef>
                <a:spcPts val="0"/>
              </a:spcBef>
              <a:spcAft>
                <a:spcPts val="0"/>
              </a:spcAft>
              <a:buClr>
                <a:srgbClr val="000000"/>
              </a:buClr>
              <a:buSzPts val="3000"/>
              <a:buFont typeface="Arial" panose="020B0604020202020204" pitchFamily="34" charset="0"/>
              <a:buChar char="•"/>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Scheduled auto-saving of all new statuses.</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571500" marR="0" lvl="0" indent="-571500" algn="just" rtl="0">
              <a:lnSpc>
                <a:spcPct val="100000"/>
              </a:lnSpc>
              <a:spcBef>
                <a:spcPts val="0"/>
              </a:spcBef>
              <a:spcAft>
                <a:spcPts val="0"/>
              </a:spcAft>
              <a:buClr>
                <a:srgbClr val="000000"/>
              </a:buClr>
              <a:buSzPts val="3000"/>
              <a:buFont typeface="Arial" panose="020B0604020202020204" pitchFamily="34" charset="0"/>
              <a:buChar char="•"/>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Additional media management features like deleting saved statuses after a set time.</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79" name="Google Shape;79;p1"/>
          <p:cNvSpPr/>
          <p:nvPr/>
        </p:nvSpPr>
        <p:spPr>
          <a:xfrm>
            <a:off x="685800" y="23672800"/>
            <a:ext cx="15696565" cy="4408805"/>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R="0" lvl="0" algn="just" rtl="0">
              <a:lnSpc>
                <a:spcPct val="100000"/>
              </a:lnSpc>
              <a:spcBef>
                <a:spcPts val="0"/>
              </a:spcBef>
              <a:spcAft>
                <a:spcPts val="0"/>
              </a:spcAft>
              <a:buSzPts val="3000"/>
            </a:pP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 Programming Language:</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Kotlin</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0"/>
              </a:spcBef>
              <a:spcAft>
                <a:spcPts val="0"/>
              </a:spcAft>
              <a:buSzPts val="3000"/>
            </a:pP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 IDE:</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Android Studio</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0"/>
              </a:spcBef>
              <a:spcAft>
                <a:spcPts val="0"/>
              </a:spcAft>
              <a:buSzPts val="3000"/>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Database:</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No database, uses device storage</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0"/>
              </a:spcBef>
              <a:spcAft>
                <a:spcPts val="0"/>
              </a:spcAft>
              <a:buSzPts val="3000"/>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Design Patterns:</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MVVM (Model-View-ViewModel)</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00000"/>
              </a:lnSpc>
              <a:spcBef>
                <a:spcPts val="0"/>
              </a:spcBef>
              <a:spcAft>
                <a:spcPts val="0"/>
              </a:spcAft>
              <a:buSzPts val="3000"/>
            </a:pP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IN" sz="3600" i="0" u="none" strike="noStrike" cap="none">
                <a:latin typeface="Times New Roman" panose="02020603050405020304"/>
                <a:ea typeface="Times New Roman" panose="02020603050405020304"/>
                <a:cs typeface="Times New Roman" panose="02020603050405020304"/>
                <a:sym typeface="Times New Roman" panose="02020603050405020304"/>
              </a:rPr>
              <a:t>Third-party Libraries: </a:t>
            </a:r>
            <a:r>
              <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rPr>
              <a:t>Glide for image loading, ViewModel, LiveData for managing UI-related data lifecycle.</a:t>
            </a:r>
            <a:endParaRPr lang="en-IN" sz="3600" b="0" i="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215900" marR="0" lvl="0" indent="-25400" algn="l" rtl="0">
              <a:lnSpc>
                <a:spcPct val="200000"/>
              </a:lnSpc>
              <a:spcBef>
                <a:spcPts val="0"/>
              </a:spcBef>
              <a:spcAft>
                <a:spcPts val="0"/>
              </a:spcAft>
              <a:buClr>
                <a:srgbClr val="000000"/>
              </a:buClr>
              <a:buSzPts val="3000"/>
              <a:buFont typeface="Noto Sans Symbols"/>
              <a:buNone/>
            </a:pPr>
            <a:endParaRPr sz="3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
          <p:cNvSpPr/>
          <p:nvPr/>
        </p:nvSpPr>
        <p:spPr>
          <a:xfrm>
            <a:off x="16764120" y="40066595"/>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REFERENCES</a:t>
            </a:r>
            <a:endParaRPr sz="3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93" name="Google Shape;93;p1"/>
          <p:cNvGraphicFramePr/>
          <p:nvPr/>
        </p:nvGraphicFramePr>
        <p:xfrm>
          <a:off x="780810" y="982498"/>
          <a:ext cx="31451075" cy="3589500"/>
        </p:xfrm>
        <a:graphic>
          <a:graphicData uri="http://schemas.openxmlformats.org/drawingml/2006/table">
            <a:tbl>
              <a:tblPr firstRow="1" bandRow="1">
                <a:noFill/>
                <a:tableStyleId>{6BD0A82E-FB63-4187-BB8A-BE4FD3A52D5B}</a:tableStyleId>
              </a:tblPr>
              <a:tblGrid>
                <a:gridCol w="5674900"/>
                <a:gridCol w="25776175"/>
              </a:tblGrid>
              <a:tr h="3589500">
                <a:tc>
                  <a:txBody>
                    <a:bodyPr/>
                    <a:lstStyle/>
                    <a:p>
                      <a:pPr marL="0" marR="0" lvl="0" indent="0" algn="ctr" rtl="0">
                        <a:lnSpc>
                          <a:spcPct val="100000"/>
                        </a:lnSpc>
                        <a:spcBef>
                          <a:spcPts val="0"/>
                        </a:spcBef>
                        <a:spcAft>
                          <a:spcPts val="0"/>
                        </a:spcAft>
                        <a:buClr>
                          <a:srgbClr val="000000"/>
                        </a:buClr>
                        <a:buSzPts val="11500"/>
                        <a:buFont typeface="Arial" panose="020B0604020202020204"/>
                        <a:buNone/>
                      </a:pPr>
                      <a:r>
                        <a:rPr lang="en-IN" sz="11500" u="none" strike="noStrike" cap="none" dirty="0">
                          <a:solidFill>
                            <a:srgbClr val="95B3D7"/>
                          </a:solidFill>
                          <a:latin typeface="Cambria" panose="02040503050406030204"/>
                          <a:ea typeface="Cambria" panose="02040503050406030204"/>
                          <a:cs typeface="Cambria" panose="02040503050406030204"/>
                          <a:sym typeface="Cambria" panose="02040503050406030204"/>
                        </a:rPr>
                        <a:t>COT</a:t>
                      </a:r>
                      <a:r>
                        <a:rPr lang="en-IN" sz="11500" b="1" u="none" strike="noStrike" cap="none" dirty="0">
                          <a:solidFill>
                            <a:srgbClr val="95B3D7"/>
                          </a:solidFill>
                          <a:latin typeface="Cambria" panose="02040503050406030204"/>
                          <a:ea typeface="Cambria" panose="02040503050406030204"/>
                          <a:cs typeface="Cambria" panose="02040503050406030204"/>
                          <a:sym typeface="Cambria" panose="02040503050406030204"/>
                        </a:rPr>
                        <a:t>-P1       </a:t>
                      </a:r>
                      <a:endParaRPr sz="11500" b="1" u="none" strike="noStrike" cap="none" dirty="0">
                        <a:solidFill>
                          <a:srgbClr val="95B3D7"/>
                        </a:solidFill>
                        <a:latin typeface="Cambria" panose="02040503050406030204"/>
                        <a:ea typeface="Cambria" panose="02040503050406030204"/>
                        <a:cs typeface="Cambria" panose="02040503050406030204"/>
                        <a:sym typeface="Cambria" panose="02040503050406030204"/>
                      </a:endParaRPr>
                    </a:p>
                  </a:txBody>
                  <a:tcPr marL="91450" marR="91450" marT="45725" marB="45725" anchor="ctr">
                    <a:lnR w="12700" cap="flat" cmpd="sng">
                      <a:solidFill>
                        <a:schemeClr val="dk1"/>
                      </a:solidFill>
                      <a:prstDash val="solid"/>
                      <a:round/>
                      <a:headEnd type="none" w="sm" len="sm"/>
                      <a:tailEnd type="none" w="sm" len="sm"/>
                    </a:lnR>
                    <a:solidFill>
                      <a:srgbClr val="4A452A"/>
                    </a:solidFill>
                  </a:tcPr>
                </a:tc>
                <a:tc>
                  <a:txBody>
                    <a:bodyPr/>
                    <a:lstStyle/>
                    <a:p>
                      <a:pPr marL="0" marR="0" lvl="0" indent="0" algn="ctr" rtl="0">
                        <a:lnSpc>
                          <a:spcPct val="100000"/>
                        </a:lnSpc>
                        <a:spcBef>
                          <a:spcPts val="0"/>
                        </a:spcBef>
                        <a:spcAft>
                          <a:spcPts val="0"/>
                        </a:spcAft>
                        <a:buClr>
                          <a:srgbClr val="000000"/>
                        </a:buClr>
                        <a:buSzPts val="8800"/>
                        <a:buFont typeface="Arial" panose="020B0604020202020204"/>
                        <a:buNone/>
                      </a:pPr>
                      <a:r>
                        <a:rPr lang="en-US" altLang="en-IN" sz="8800" u="none" strike="noStrike" cap="none" dirty="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WhatsApp Status Downloader</a:t>
                      </a:r>
                      <a:endParaRPr lang="en-US" altLang="en-IN" sz="8800" b="1" u="none" strike="noStrike" cap="none" dirty="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r>
            </a:tbl>
          </a:graphicData>
        </a:graphic>
      </p:graphicFrame>
      <p:graphicFrame>
        <p:nvGraphicFramePr>
          <p:cNvPr id="95" name="Google Shape;95;p1"/>
          <p:cNvGraphicFramePr/>
          <p:nvPr>
            <p:custDataLst>
              <p:tags r:id="rId1"/>
            </p:custDataLst>
          </p:nvPr>
        </p:nvGraphicFramePr>
        <p:xfrm>
          <a:off x="14925675" y="5041900"/>
          <a:ext cx="16127730" cy="1737360"/>
        </p:xfrm>
        <a:graphic>
          <a:graphicData uri="http://schemas.openxmlformats.org/drawingml/2006/table">
            <a:tbl>
              <a:tblPr>
                <a:noFill/>
                <a:tableStyleId>{70471533-729A-4A05-A06A-2DBB11EED29A}</a:tableStyleId>
              </a:tblPr>
              <a:tblGrid>
                <a:gridCol w="15919450"/>
                <a:gridCol w="208280"/>
              </a:tblGrid>
              <a:tr h="944880">
                <a:tc>
                  <a:txBody>
                    <a:bodyPr/>
                    <a:lstStyle/>
                    <a:p>
                      <a:pPr marL="0" lvl="0" indent="0" algn="l" rtl="0">
                        <a:spcBef>
                          <a:spcPts val="0"/>
                        </a:spcBef>
                        <a:spcAft>
                          <a:spcPts val="0"/>
                        </a:spcAft>
                        <a:buNone/>
                      </a:pPr>
                      <a:r>
                        <a:rPr lang="en-GB" sz="4000" b="1" dirty="0" smtClean="0">
                          <a:latin typeface="Times New Roman" panose="02020603050405020304" pitchFamily="18" charset="0"/>
                          <a:cs typeface="Times New Roman" panose="02020603050405020304" pitchFamily="18" charset="0"/>
                        </a:rPr>
                        <a:t>1</a:t>
                      </a:r>
                      <a:r>
                        <a:rPr lang="en-GB" sz="4800" b="1" dirty="0" smtClean="0">
                          <a:latin typeface="Times New Roman" panose="02020603050405020304" pitchFamily="18" charset="0"/>
                          <a:cs typeface="Times New Roman" panose="02020603050405020304" pitchFamily="18" charset="0"/>
                        </a:rPr>
                        <a:t>. </a:t>
                      </a:r>
                      <a:r>
                        <a:rPr lang="en-US" altLang="en-GB" sz="4000" b="1" dirty="0" smtClean="0">
                          <a:latin typeface="Times New Roman" panose="02020603050405020304" pitchFamily="18" charset="0"/>
                          <a:cs typeface="Times New Roman" panose="02020603050405020304" pitchFamily="18" charset="0"/>
                        </a:rPr>
                        <a:t>Rushikesh Prakashbhai Mistri</a:t>
                      </a:r>
                      <a:r>
                        <a:rPr lang="en-GB" sz="4000" b="1" dirty="0" smtClean="0">
                          <a:latin typeface="Times New Roman" panose="02020603050405020304" pitchFamily="18" charset="0"/>
                          <a:cs typeface="Times New Roman" panose="02020603050405020304" pitchFamily="18" charset="0"/>
                        </a:rPr>
                        <a:t> (</a:t>
                      </a:r>
                      <a:r>
                        <a:rPr lang="en-US" altLang="en-GB" sz="4000" b="1" dirty="0" smtClean="0">
                          <a:latin typeface="Times New Roman" panose="02020603050405020304" pitchFamily="18" charset="0"/>
                          <a:cs typeface="Times New Roman" panose="02020603050405020304" pitchFamily="18" charset="0"/>
                          <a:sym typeface="+mn-ea"/>
                        </a:rPr>
                        <a:t>2304070100130)</a:t>
                      </a:r>
                      <a:endParaRPr lang="en-US" altLang="en-GB" sz="4000" b="1" dirty="0" smtClean="0">
                        <a:latin typeface="Times New Roman" panose="02020603050405020304" pitchFamily="18" charset="0"/>
                        <a:cs typeface="Times New Roman" panose="02020603050405020304" pitchFamily="18" charset="0"/>
                        <a:sym typeface="+mn-ea"/>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endParaRPr b="1" dirty="0"/>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tr>
              <a:tr h="792480">
                <a:tc>
                  <a:txBody>
                    <a:bodyPr/>
                    <a:lstStyle/>
                    <a:p>
                      <a:pPr marL="0" lvl="0" indent="0" algn="l" rtl="0">
                        <a:spcBef>
                          <a:spcPts val="0"/>
                        </a:spcBef>
                        <a:spcAft>
                          <a:spcPts val="0"/>
                        </a:spcAft>
                        <a:buNone/>
                      </a:pPr>
                      <a:r>
                        <a:rPr lang="en-GB" sz="4000" b="1" noProof="0" dirty="0" smtClean="0">
                          <a:ln>
                            <a:noFill/>
                          </a:ln>
                          <a:effectLst/>
                          <a:uLnTx/>
                          <a:uFillTx/>
                          <a:latin typeface="Times New Roman" panose="02020603050405020304" pitchFamily="18" charset="0"/>
                          <a:cs typeface="Times New Roman" panose="02020603050405020304" pitchFamily="18" charset="0"/>
                          <a:sym typeface="Arial" panose="020B0604020202020204"/>
                        </a:rPr>
                        <a:t>2. </a:t>
                      </a:r>
                      <a:r>
                        <a:rPr lang="en-US" altLang="en-GB" sz="4000" b="1" noProof="0" dirty="0" smtClean="0">
                          <a:ln>
                            <a:noFill/>
                          </a:ln>
                          <a:effectLst/>
                          <a:uLnTx/>
                          <a:uFillTx/>
                          <a:latin typeface="Times New Roman" panose="02020603050405020304" pitchFamily="18" charset="0"/>
                          <a:cs typeface="Times New Roman" panose="02020603050405020304" pitchFamily="18" charset="0"/>
                          <a:sym typeface="Arial" panose="020B0604020202020204"/>
                        </a:rPr>
                        <a:t>Abhishek Dineshbhai Bhavsar</a:t>
                      </a:r>
                      <a:r>
                        <a:rPr lang="en-GB" sz="4000" b="1" noProof="0" dirty="0" smtClean="0">
                          <a:ln>
                            <a:noFill/>
                          </a:ln>
                          <a:effectLst/>
                          <a:uLnTx/>
                          <a:uFillTx/>
                          <a:latin typeface="Times New Roman" panose="02020603050405020304" pitchFamily="18" charset="0"/>
                          <a:cs typeface="Times New Roman" panose="02020603050405020304" pitchFamily="18" charset="0"/>
                          <a:sym typeface="Arial" panose="020B0604020202020204"/>
                        </a:rPr>
                        <a:t> (</a:t>
                      </a:r>
                      <a:r>
                        <a:rPr lang="en-US" altLang="en-GB" sz="4000" b="1" dirty="0" smtClean="0">
                          <a:latin typeface="Times New Roman" panose="02020603050405020304" pitchFamily="18" charset="0"/>
                          <a:cs typeface="Times New Roman" panose="02020603050405020304" pitchFamily="18" charset="0"/>
                          <a:sym typeface="+mn-ea"/>
                        </a:rPr>
                        <a:t>2304070100009</a:t>
                      </a:r>
                      <a:r>
                        <a:rPr lang="en-GB" sz="4000" b="1" noProof="0" dirty="0" smtClean="0">
                          <a:ln>
                            <a:noFill/>
                          </a:ln>
                          <a:effectLst/>
                          <a:uLnTx/>
                          <a:uFillTx/>
                          <a:latin typeface="Times New Roman" panose="02020603050405020304" pitchFamily="18" charset="0"/>
                          <a:cs typeface="Times New Roman" panose="02020603050405020304" pitchFamily="18" charset="0"/>
                          <a:sym typeface="Arial" panose="020B0604020202020204"/>
                        </a:rPr>
                        <a:t>)</a:t>
                      </a:r>
                      <a:endParaRPr kumimoji="0" lang="en-GB" sz="40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a:p>
                      <a:pPr marL="0" lvl="0" indent="0" algn="l" rtl="0">
                        <a:spcBef>
                          <a:spcPts val="0"/>
                        </a:spcBef>
                        <a:spcAft>
                          <a:spcPts val="0"/>
                        </a:spcAft>
                        <a:buNone/>
                      </a:pPr>
                      <a:endParaRPr sz="4000" b="1" dirty="0">
                        <a:latin typeface="Times New Roman" panose="02020603050405020304" pitchFamily="18" charset="0"/>
                        <a:cs typeface="Times New Roman" panose="02020603050405020304"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GB" sz="40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72" y="5244918"/>
            <a:ext cx="11540360" cy="3678363"/>
          </a:xfrm>
          <a:prstGeom prst="rect">
            <a:avLst/>
          </a:prstGeom>
        </p:spPr>
      </p:pic>
      <p:pic>
        <p:nvPicPr>
          <p:cNvPr id="2" name="Picture 1"/>
          <p:cNvPicPr>
            <a:picLocks noChangeAspect="1"/>
          </p:cNvPicPr>
          <p:nvPr/>
        </p:nvPicPr>
        <p:blipFill>
          <a:blip r:embed="rId3"/>
          <a:stretch>
            <a:fillRect/>
          </a:stretch>
        </p:blipFill>
        <p:spPr>
          <a:xfrm>
            <a:off x="16764000" y="26344245"/>
            <a:ext cx="15572740" cy="4334510"/>
          </a:xfrm>
          <a:prstGeom prst="rect">
            <a:avLst/>
          </a:prstGeom>
        </p:spPr>
      </p:pic>
      <p:pic>
        <p:nvPicPr>
          <p:cNvPr id="5" name="image3.png" descr="DataFlow"/>
          <p:cNvPicPr preferRelativeResize="0"/>
          <p:nvPr/>
        </p:nvPicPr>
        <p:blipFill>
          <a:blip r:embed="rId4"/>
          <a:srcRect/>
          <a:stretch>
            <a:fillRect/>
          </a:stretch>
        </p:blipFill>
        <p:spPr>
          <a:xfrm>
            <a:off x="17044035" y="11384915"/>
            <a:ext cx="8436610" cy="10656570"/>
          </a:xfrm>
          <a:prstGeom prst="rect">
            <a:avLst/>
          </a:prstGeom>
        </p:spPr>
      </p:pic>
      <p:pic>
        <p:nvPicPr>
          <p:cNvPr id="4" name="Picture 3"/>
          <p:cNvPicPr/>
          <p:nvPr/>
        </p:nvPicPr>
        <p:blipFill>
          <a:blip r:embed="rId5"/>
          <a:stretch>
            <a:fillRect/>
          </a:stretch>
        </p:blipFill>
        <p:spPr>
          <a:xfrm>
            <a:off x="25896570" y="11546205"/>
            <a:ext cx="2491105" cy="4834890"/>
          </a:xfrm>
          <a:prstGeom prst="rect">
            <a:avLst/>
          </a:prstGeom>
        </p:spPr>
      </p:pic>
      <p:sp>
        <p:nvSpPr>
          <p:cNvPr id="6" name="Text Box 5"/>
          <p:cNvSpPr txBox="1"/>
          <p:nvPr/>
        </p:nvSpPr>
        <p:spPr>
          <a:xfrm>
            <a:off x="25896411" y="14838046"/>
            <a:ext cx="5080000" cy="354330"/>
          </a:xfrm>
          <a:prstGeom prst="rect">
            <a:avLst/>
          </a:prstGeom>
        </p:spPr>
        <p:txBody>
          <a:bodyPr>
            <a:spAutoFit/>
          </a:bodyPr>
          <a:p>
            <a:pPr algn="ctr" defTabSz="266700">
              <a:lnSpc>
                <a:spcPct val="107000"/>
              </a:lnSpc>
              <a:spcAft>
                <a:spcPts val="800"/>
              </a:spcAft>
            </a:pPr>
            <a:r>
              <a:rPr lang="en-US" altLang="zh-CN" sz="1600">
                <a:latin typeface="Times New Roman" panose="02020603050405020304"/>
                <a:ea typeface="Times New Roman" panose="02020603050405020304"/>
              </a:rPr>
              <a:t>	</a:t>
            </a:r>
            <a:endParaRPr lang="en-US" altLang="zh-CN" sz="1600">
              <a:latin typeface="Times New Roman" panose="02020603050405020304"/>
              <a:ea typeface="Times New Roman" panose="02020603050405020304"/>
            </a:endParaRPr>
          </a:p>
        </p:txBody>
      </p:sp>
      <p:pic>
        <p:nvPicPr>
          <p:cNvPr id="7" name="Picture 6"/>
          <p:cNvPicPr/>
          <p:nvPr/>
        </p:nvPicPr>
        <p:blipFill>
          <a:blip r:embed="rId6"/>
          <a:stretch>
            <a:fillRect/>
          </a:stretch>
        </p:blipFill>
        <p:spPr>
          <a:xfrm>
            <a:off x="25896570" y="16694150"/>
            <a:ext cx="2491740" cy="5082540"/>
          </a:xfrm>
          <a:prstGeom prst="rect">
            <a:avLst/>
          </a:prstGeom>
        </p:spPr>
      </p:pic>
      <p:pic>
        <p:nvPicPr>
          <p:cNvPr id="8" name="Picture 7"/>
          <p:cNvPicPr/>
          <p:nvPr/>
        </p:nvPicPr>
        <p:blipFill>
          <a:blip r:embed="rId7"/>
          <a:stretch>
            <a:fillRect/>
          </a:stretch>
        </p:blipFill>
        <p:spPr>
          <a:xfrm>
            <a:off x="29333825" y="11571605"/>
            <a:ext cx="2475865" cy="4810125"/>
          </a:xfrm>
          <a:prstGeom prst="rect">
            <a:avLst/>
          </a:prstGeom>
        </p:spPr>
      </p:pic>
      <p:sp>
        <p:nvSpPr>
          <p:cNvPr id="9" name="Text Box 8"/>
          <p:cNvSpPr txBox="1"/>
          <p:nvPr/>
        </p:nvSpPr>
        <p:spPr>
          <a:xfrm>
            <a:off x="25896411" y="21776690"/>
            <a:ext cx="5080000" cy="692785"/>
          </a:xfrm>
          <a:prstGeom prst="rect">
            <a:avLst/>
          </a:prstGeom>
        </p:spPr>
        <p:txBody>
          <a:bodyPr>
            <a:spAutoFit/>
          </a:bodyPr>
          <a:p>
            <a:endParaRPr lang="en-US" altLang="zh-CN" sz="2200"/>
          </a:p>
          <a:p>
            <a:pPr defTabSz="266700">
              <a:lnSpc>
                <a:spcPct val="107000"/>
              </a:lnSpc>
              <a:spcAft>
                <a:spcPts val="800"/>
              </a:spcAft>
            </a:pPr>
            <a:r>
              <a:rPr lang="en-US" altLang="zh-CN" sz="1600">
                <a:latin typeface="Times New Roman" panose="02020603050405020304"/>
                <a:ea typeface="Times New Roman" panose="02020603050405020304"/>
              </a:rPr>
              <a:t>	</a:t>
            </a:r>
            <a:endParaRPr lang="en-US" altLang="zh-CN" sz="1600">
              <a:latin typeface="Times New Roman" panose="02020603050405020304"/>
              <a:ea typeface="Times New Roman" panose="02020603050405020304"/>
            </a:endParaRPr>
          </a:p>
        </p:txBody>
      </p:sp>
      <p:pic>
        <p:nvPicPr>
          <p:cNvPr id="10" name="Picture 9"/>
          <p:cNvPicPr/>
          <p:nvPr/>
        </p:nvPicPr>
        <p:blipFill>
          <a:blip r:embed="rId8"/>
          <a:stretch>
            <a:fillRect/>
          </a:stretch>
        </p:blipFill>
        <p:spPr>
          <a:xfrm>
            <a:off x="29333825" y="16694785"/>
            <a:ext cx="2475865" cy="5082540"/>
          </a:xfrm>
          <a:prstGeom prst="rect">
            <a:avLst/>
          </a:prstGeom>
        </p:spPr>
      </p:pic>
      <p:sp>
        <p:nvSpPr>
          <p:cNvPr id="11" name="Google Shape;77;p1"/>
          <p:cNvSpPr/>
          <p:nvPr/>
        </p:nvSpPr>
        <p:spPr>
          <a:xfrm>
            <a:off x="685920" y="34197925"/>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r>
              <a:rPr lang="en-US" alt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rPr>
              <a:t>CLASS DIAGRAM</a:t>
            </a:r>
            <a:endParaRPr lang="en-US" altLang="en-IN" sz="3600" b="1" i="0" u="none" strike="noStrike" cap="none">
              <a:solidFill>
                <a:srgbClr val="95B3D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 name="image7.png" descr="Activity diagram (1)"/>
          <p:cNvPicPr preferRelativeResize="0"/>
          <p:nvPr/>
        </p:nvPicPr>
        <p:blipFill>
          <a:blip r:embed="rId9"/>
          <a:srcRect/>
          <a:stretch>
            <a:fillRect/>
          </a:stretch>
        </p:blipFill>
        <p:spPr>
          <a:xfrm>
            <a:off x="4307840" y="35231070"/>
            <a:ext cx="8681085" cy="8658225"/>
          </a:xfrm>
          <a:prstGeom prst="rect">
            <a:avLst/>
          </a:prstGeom>
        </p:spPr>
      </p:pic>
    </p:spTree>
  </p:cSld>
  <p:clrMapOvr>
    <a:masterClrMapping/>
  </p:clrMapOvr>
</p:sld>
</file>

<file path=ppt/tags/tag1.xml><?xml version="1.0" encoding="utf-8"?>
<p:tagLst xmlns:p="http://schemas.openxmlformats.org/presentationml/2006/main">
  <p:tag name="TABLE_ENDDRAG_ORIGIN_RECT" val="1269*134"/>
  <p:tag name="TABLE_ENDDRAG_RECT" val="1175*397*1269*134"/>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3414</Words>
  <Application>WPS Presentation</Application>
  <PresentationFormat>Custom</PresentationFormat>
  <Paragraphs>82</Paragraphs>
  <Slides>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vt:i4>
      </vt:variant>
    </vt:vector>
  </HeadingPairs>
  <TitlesOfParts>
    <vt:vector size="16" baseType="lpstr">
      <vt:lpstr>Arial</vt:lpstr>
      <vt:lpstr>SimSun</vt:lpstr>
      <vt:lpstr>Wingdings</vt:lpstr>
      <vt:lpstr>Arial</vt:lpstr>
      <vt:lpstr>Times New Roman</vt:lpstr>
      <vt:lpstr>Book Antiqua</vt:lpstr>
      <vt:lpstr>Cambria</vt:lpstr>
      <vt:lpstr>Bookman Old Style</vt:lpstr>
      <vt:lpstr>Times New Roman</vt:lpstr>
      <vt:lpstr>Noto Sans Symbols</vt:lpstr>
      <vt:lpstr>Segoe Print</vt:lpstr>
      <vt:lpstr>Calibri</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dc:creator>
  <cp:lastModifiedBy>German Manufacturer</cp:lastModifiedBy>
  <cp:revision>4</cp:revision>
  <dcterms:created xsi:type="dcterms:W3CDTF">2024-10-16T15:11:28Z</dcterms:created>
  <dcterms:modified xsi:type="dcterms:W3CDTF">2024-10-16T16:22:24Z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4EB3439E086546B0BEBBBE8ABC0361CB_12</vt:lpwstr>
  </property>
  <property fmtid="{D5CDD505-2E9C-101B-9397-08002B2CF9AE}" pid="3" name="KSOProductBuildVer">
    <vt:lpwstr>1033-12.2.0.18283</vt:lpwstr>
  </property>
</Properties>
</file>