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6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60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1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44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4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4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6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3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5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1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9550-BA0E-8DD6-5F90-2243884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heavy" spc="-3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Leads Score Case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05AB-7B5C-F42E-05AB-51F830FE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43080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Submitted by</a:t>
            </a:r>
          </a:p>
          <a:p>
            <a:pPr marL="0" indent="0">
              <a:buNone/>
            </a:pPr>
            <a:r>
              <a:rPr lang="en-US" dirty="0"/>
              <a:t>Nayantara Singh</a:t>
            </a:r>
          </a:p>
          <a:p>
            <a:pPr marL="0" indent="0">
              <a:buNone/>
            </a:pPr>
            <a:r>
              <a:rPr lang="en-US" dirty="0"/>
              <a:t> (My entire group was absent and did not help as they were busy with prior engagements).</a:t>
            </a:r>
          </a:p>
          <a:p>
            <a:pPr marL="0" indent="0">
              <a:buNone/>
            </a:pPr>
            <a:r>
              <a:rPr lang="en-US" dirty="0"/>
              <a:t>I request you to kindly consider that I have been working on this project very hard and my marks should not suffer because of others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78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203" y="143255"/>
            <a:ext cx="4133088" cy="3285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30808" y="143255"/>
            <a:ext cx="9566275" cy="6571615"/>
            <a:chOff x="1130808" y="143255"/>
            <a:chExt cx="9566275" cy="65716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9" y="143255"/>
              <a:ext cx="4206240" cy="3285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08" y="3636264"/>
              <a:ext cx="4373880" cy="3078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3787" y="3636264"/>
              <a:ext cx="4773168" cy="3078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36" y="274320"/>
            <a:ext cx="4562856" cy="31196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2832" y="207263"/>
            <a:ext cx="9629140" cy="6483350"/>
            <a:chOff x="1322832" y="207263"/>
            <a:chExt cx="9629140" cy="6483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372" y="207263"/>
              <a:ext cx="4927091" cy="3119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832" y="3570731"/>
              <a:ext cx="4480560" cy="3119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3570731"/>
              <a:ext cx="4453128" cy="3080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5835" y="226821"/>
            <a:ext cx="3145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90" dirty="0"/>
              <a:t>MODE</a:t>
            </a:r>
            <a:r>
              <a:rPr sz="3200" spc="-235" dirty="0"/>
              <a:t>L</a:t>
            </a:r>
            <a:r>
              <a:rPr sz="3200" spc="-15" dirty="0"/>
              <a:t> </a:t>
            </a:r>
            <a:r>
              <a:rPr sz="3200" spc="-220" dirty="0"/>
              <a:t>BUILDING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572513" y="1609471"/>
            <a:ext cx="9022080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10" dirty="0">
                <a:latin typeface="Calibri"/>
                <a:cs typeface="Calibri"/>
              </a:rPr>
              <a:t> built.</a:t>
            </a:r>
            <a:endParaRPr sz="28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20100"/>
              </a:lnSpc>
              <a:spcBef>
                <a:spcPts val="1590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Recursive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(RFE)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relevant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variables.</a:t>
            </a:r>
            <a:endParaRPr sz="2800" dirty="0">
              <a:latin typeface="Calibri"/>
              <a:cs typeface="Calibri"/>
            </a:endParaRPr>
          </a:p>
          <a:p>
            <a:pPr marL="356870" marR="758190" indent="-344805">
              <a:lnSpc>
                <a:spcPct val="120000"/>
              </a:lnSpc>
              <a:spcBef>
                <a:spcPts val="1610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25" dirty="0">
                <a:latin typeface="Calibri"/>
                <a:cs typeface="Calibri"/>
              </a:rPr>
              <a:t>Variables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dropped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p-value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score.</a:t>
            </a:r>
            <a:endParaRPr sz="2800" dirty="0">
              <a:latin typeface="Calibri"/>
              <a:cs typeface="Calibri"/>
            </a:endParaRPr>
          </a:p>
          <a:p>
            <a:pPr marL="356870" marR="509270" indent="-344805">
              <a:lnSpc>
                <a:spcPct val="120000"/>
              </a:lnSpc>
              <a:spcBef>
                <a:spcPts val="1600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threshold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chosen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VIF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0.05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p-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MOD</a:t>
            </a:r>
            <a:r>
              <a:rPr spc="-295" dirty="0"/>
              <a:t>E</a:t>
            </a:r>
            <a:r>
              <a:rPr spc="-229" dirty="0"/>
              <a:t>L</a:t>
            </a:r>
            <a:r>
              <a:rPr spc="25" dirty="0"/>
              <a:t> </a:t>
            </a:r>
            <a:r>
              <a:rPr spc="-120" dirty="0"/>
              <a:t>EVALU</a:t>
            </a:r>
            <a:r>
              <a:rPr spc="-140" dirty="0"/>
              <a:t>A</a:t>
            </a:r>
            <a:r>
              <a:rPr spc="-254" dirty="0"/>
              <a:t>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2798" y="1159890"/>
            <a:ext cx="833437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18159" indent="-344805">
              <a:lnSpc>
                <a:spcPct val="110000"/>
              </a:lnSpc>
              <a:spcBef>
                <a:spcPts val="100"/>
              </a:spcBef>
              <a:buClr>
                <a:srgbClr val="8EC0C1"/>
              </a:buClr>
              <a:buSzPct val="89583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confusion</a:t>
            </a:r>
            <a:r>
              <a:rPr sz="2400" spc="-5" dirty="0">
                <a:latin typeface="Calibri"/>
                <a:cs typeface="Calibri"/>
              </a:rPr>
              <a:t> matrix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created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model.</a:t>
            </a:r>
          </a:p>
          <a:p>
            <a:pPr marL="356870" marR="958850" indent="-344805">
              <a:lnSpc>
                <a:spcPct val="110000"/>
              </a:lnSpc>
              <a:spcBef>
                <a:spcPts val="1595"/>
              </a:spcBef>
              <a:buClr>
                <a:srgbClr val="8EC0C1"/>
              </a:buClr>
              <a:buSzPct val="89583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goal was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cut-off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balance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sensitivity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specificity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model.</a:t>
            </a:r>
          </a:p>
          <a:p>
            <a:pPr marL="356870" indent="-344805">
              <a:lnSpc>
                <a:spcPct val="100000"/>
              </a:lnSpc>
              <a:spcBef>
                <a:spcPts val="1895"/>
              </a:spcBef>
              <a:buClr>
                <a:srgbClr val="8EC0C1"/>
              </a:buClr>
              <a:buSzPct val="89583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The optimal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cut-off</a:t>
            </a:r>
            <a:r>
              <a:rPr sz="2400" spc="-10" dirty="0">
                <a:latin typeface="Calibri"/>
                <a:cs typeface="Calibri"/>
              </a:rPr>
              <a:t> point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0.35.</a:t>
            </a:r>
            <a:endParaRPr sz="24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10000"/>
              </a:lnSpc>
              <a:spcBef>
                <a:spcPts val="1600"/>
              </a:spcBef>
              <a:buClr>
                <a:srgbClr val="8EC0C1"/>
              </a:buClr>
              <a:buSzPct val="89583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After determining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optimal cut-off </a:t>
            </a:r>
            <a:r>
              <a:rPr sz="2400" spc="-10" dirty="0">
                <a:latin typeface="Calibri"/>
                <a:cs typeface="Calibri"/>
              </a:rPr>
              <a:t>point,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accuracy, </a:t>
            </a:r>
            <a:r>
              <a:rPr sz="2400" spc="-20" dirty="0">
                <a:latin typeface="Calibri"/>
                <a:cs typeface="Calibri"/>
              </a:rPr>
              <a:t> specificity,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sensitivity of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15" dirty="0">
                <a:latin typeface="Calibri"/>
                <a:cs typeface="Calibri"/>
              </a:rPr>
              <a:t>were checked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 dirty="0">
              <a:latin typeface="Calibri"/>
              <a:cs typeface="Calibri"/>
            </a:endParaRPr>
          </a:p>
          <a:p>
            <a:pPr marL="356870" marR="584835" indent="-344805">
              <a:lnSpc>
                <a:spcPct val="110000"/>
              </a:lnSpc>
              <a:spcBef>
                <a:spcPts val="1600"/>
              </a:spcBef>
              <a:buClr>
                <a:srgbClr val="8EC0C1"/>
              </a:buClr>
              <a:buSzPct val="89583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accuracy,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specificity,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sensitivity</a:t>
            </a:r>
            <a:r>
              <a:rPr sz="2400" spc="-15" dirty="0">
                <a:latin typeface="Calibri"/>
                <a:cs typeface="Calibri"/>
              </a:rPr>
              <a:t> 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approximately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80%, 81%,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81%,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respectively.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709" y="724915"/>
            <a:ext cx="4486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PRECISI</a:t>
            </a:r>
            <a:r>
              <a:rPr sz="3200" spc="-110" dirty="0"/>
              <a:t>O</a:t>
            </a:r>
            <a:r>
              <a:rPr sz="3200" spc="-390" dirty="0"/>
              <a:t>N</a:t>
            </a:r>
            <a:r>
              <a:rPr sz="3200" spc="-35" dirty="0"/>
              <a:t> </a:t>
            </a:r>
            <a:r>
              <a:rPr sz="3200" spc="-220" dirty="0"/>
              <a:t>AND</a:t>
            </a:r>
            <a:r>
              <a:rPr sz="3200" dirty="0"/>
              <a:t> </a:t>
            </a:r>
            <a:r>
              <a:rPr sz="3200" spc="-110" dirty="0"/>
              <a:t>RECALL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511553" y="1515643"/>
            <a:ext cx="8822055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73150" indent="-344805">
              <a:lnSpc>
                <a:spcPct val="110100"/>
              </a:lnSpc>
              <a:spcBef>
                <a:spcPts val="100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precision-recall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curve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plotted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evaluate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endParaRPr sz="2800" dirty="0">
              <a:latin typeface="Calibri"/>
              <a:cs typeface="Calibri"/>
            </a:endParaRPr>
          </a:p>
          <a:p>
            <a:pPr marL="356870" marR="143510" indent="-344805">
              <a:lnSpc>
                <a:spcPct val="110000"/>
              </a:lnSpc>
              <a:spcBef>
                <a:spcPts val="1595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cut-off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0.42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curve.</a:t>
            </a:r>
            <a:endParaRPr sz="2800" dirty="0">
              <a:latin typeface="Calibri"/>
              <a:cs typeface="Calibri"/>
            </a:endParaRPr>
          </a:p>
          <a:p>
            <a:pPr marL="356870" marR="525145" indent="-344805">
              <a:lnSpc>
                <a:spcPct val="110000"/>
              </a:lnSpc>
              <a:spcBef>
                <a:spcPts val="1610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cut-off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0.42,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dataset.</a:t>
            </a:r>
            <a:endParaRPr sz="28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10100"/>
              </a:lnSpc>
              <a:spcBef>
                <a:spcPts val="1595"/>
              </a:spcBef>
              <a:buClr>
                <a:srgbClr val="8EC0C1"/>
              </a:buClr>
              <a:buSzPct val="89285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precision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recall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74%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76%,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respectively.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0596" y="534415"/>
            <a:ext cx="238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RO</a:t>
            </a:r>
            <a:r>
              <a:rPr spc="-254" dirty="0"/>
              <a:t>C</a:t>
            </a:r>
            <a:r>
              <a:rPr spc="-5" dirty="0"/>
              <a:t> </a:t>
            </a:r>
            <a:r>
              <a:rPr spc="-300" dirty="0"/>
              <a:t>C</a:t>
            </a:r>
            <a:r>
              <a:rPr spc="-220" dirty="0"/>
              <a:t>URVE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708" y="1360932"/>
            <a:ext cx="6054851" cy="43647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8101" y="185165"/>
            <a:ext cx="4434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/>
              <a:t>O</a:t>
            </a:r>
            <a:r>
              <a:rPr sz="3200" spc="-85" dirty="0"/>
              <a:t>P</a:t>
            </a:r>
            <a:r>
              <a:rPr sz="3200" spc="-160" dirty="0"/>
              <a:t>TIMAL</a:t>
            </a:r>
            <a:r>
              <a:rPr sz="3200" spc="-20" dirty="0"/>
              <a:t> </a:t>
            </a:r>
            <a:r>
              <a:rPr sz="3200" spc="-190" dirty="0"/>
              <a:t>CUTOF</a:t>
            </a:r>
            <a:r>
              <a:rPr sz="3200" spc="-160" dirty="0"/>
              <a:t>F</a:t>
            </a:r>
            <a:r>
              <a:rPr sz="3200" dirty="0"/>
              <a:t> </a:t>
            </a:r>
            <a:r>
              <a:rPr sz="3200" spc="114" dirty="0"/>
              <a:t>P</a:t>
            </a:r>
            <a:r>
              <a:rPr sz="3200" spc="-280" dirty="0"/>
              <a:t>O</a:t>
            </a:r>
            <a:r>
              <a:rPr sz="3200" spc="-125" dirty="0"/>
              <a:t>I</a:t>
            </a:r>
            <a:r>
              <a:rPr sz="3200" spc="-245" dirty="0"/>
              <a:t>NT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1159763"/>
            <a:ext cx="5001768" cy="3950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4658" y="5343550"/>
            <a:ext cx="928687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From</a:t>
            </a:r>
            <a:r>
              <a:rPr sz="2000" b="1" spc="-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Arial"/>
                <a:cs typeface="Arial"/>
              </a:rPr>
              <a:t>curve</a:t>
            </a:r>
            <a:r>
              <a:rPr sz="2000" b="1" spc="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Arial"/>
                <a:cs typeface="Arial"/>
              </a:rPr>
              <a:t>above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08080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can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infer</a:t>
            </a:r>
            <a:r>
              <a:rPr sz="2000" b="1" spc="-3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0.35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optimum</a:t>
            </a:r>
            <a:r>
              <a:rPr sz="2000" b="1" spc="-2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point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to take</a:t>
            </a:r>
            <a:r>
              <a:rPr sz="2000" b="1" spc="-3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it</a:t>
            </a:r>
            <a:r>
              <a:rPr sz="2000" b="1" spc="-2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cutoff</a:t>
            </a:r>
            <a:r>
              <a:rPr sz="2000" b="1" spc="-5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  <a:p>
            <a:pPr marL="354965" marR="101981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This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an optimal</a:t>
            </a:r>
            <a:r>
              <a:rPr sz="2000" b="1" spc="-3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cut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off</a:t>
            </a:r>
            <a:r>
              <a:rPr sz="2000" b="1" spc="-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point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Arial"/>
                <a:cs typeface="Arial"/>
              </a:rPr>
              <a:t>i.e.,</a:t>
            </a:r>
            <a:r>
              <a:rPr sz="2000" b="1" spc="-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a point</a:t>
            </a:r>
            <a:r>
              <a:rPr sz="2000" b="1" spc="-2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8080"/>
                </a:solidFill>
                <a:latin typeface="Arial"/>
                <a:cs typeface="Arial"/>
              </a:rPr>
              <a:t>where</a:t>
            </a:r>
            <a:r>
              <a:rPr sz="2000" b="1" spc="-4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008080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get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balanced </a:t>
            </a:r>
            <a:r>
              <a:rPr sz="2000" b="1" spc="-54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Arial"/>
                <a:cs typeface="Arial"/>
              </a:rPr>
              <a:t>sensitivity</a:t>
            </a:r>
            <a:r>
              <a:rPr sz="2000" b="1" spc="-35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80"/>
                </a:solidFill>
                <a:latin typeface="Arial"/>
                <a:cs typeface="Arial"/>
              </a:rPr>
              <a:t>and </a:t>
            </a:r>
            <a:r>
              <a:rPr sz="2000" b="1" spc="-15" dirty="0">
                <a:solidFill>
                  <a:srgbClr val="008080"/>
                </a:solidFill>
                <a:latin typeface="Arial"/>
                <a:cs typeface="Arial"/>
              </a:rPr>
              <a:t>specificity.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210" y="144907"/>
            <a:ext cx="4932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/>
              <a:t>PRECISION</a:t>
            </a:r>
            <a:r>
              <a:rPr sz="3200" spc="-70" dirty="0"/>
              <a:t> </a:t>
            </a:r>
            <a:r>
              <a:rPr sz="3200" spc="-110" dirty="0"/>
              <a:t>RECALL</a:t>
            </a:r>
            <a:r>
              <a:rPr sz="3200" spc="-50" dirty="0"/>
              <a:t> </a:t>
            </a:r>
            <a:r>
              <a:rPr sz="3200" spc="-210" dirty="0"/>
              <a:t>CURVE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1136903"/>
            <a:ext cx="6063996" cy="41559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9911" y="5699556"/>
            <a:ext cx="942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suggests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0.42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later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699" y="16269"/>
            <a:ext cx="9496425" cy="13658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420"/>
              </a:spcBef>
            </a:pPr>
            <a:r>
              <a:rPr sz="4400" spc="-295" dirty="0"/>
              <a:t>FINDI</a:t>
            </a:r>
            <a:r>
              <a:rPr sz="4400" spc="-415" dirty="0"/>
              <a:t>N</a:t>
            </a:r>
            <a:r>
              <a:rPr sz="4400" spc="-90" dirty="0"/>
              <a:t>GS</a:t>
            </a:r>
            <a:r>
              <a:rPr sz="4400" dirty="0"/>
              <a:t> </a:t>
            </a:r>
            <a:r>
              <a:rPr sz="4400" spc="-190" dirty="0"/>
              <a:t>A</a:t>
            </a:r>
            <a:r>
              <a:rPr sz="4400" spc="-204" dirty="0"/>
              <a:t>N</a:t>
            </a:r>
            <a:r>
              <a:rPr sz="4400" spc="-520" dirty="0"/>
              <a:t>D</a:t>
            </a:r>
            <a:r>
              <a:rPr sz="4400" dirty="0"/>
              <a:t> </a:t>
            </a:r>
            <a:r>
              <a:rPr sz="4400" spc="-335" dirty="0"/>
              <a:t>RECOMM</a:t>
            </a:r>
            <a:r>
              <a:rPr sz="4400" spc="-285" dirty="0"/>
              <a:t>E</a:t>
            </a:r>
            <a:r>
              <a:rPr sz="4400" spc="-300" dirty="0"/>
              <a:t>NDATIO</a:t>
            </a:r>
            <a:r>
              <a:rPr sz="4400" spc="-360" dirty="0"/>
              <a:t>N</a:t>
            </a:r>
            <a:r>
              <a:rPr sz="4400" spc="-5" dirty="0"/>
              <a:t>S</a:t>
            </a:r>
            <a:endParaRPr sz="4400" dirty="0"/>
          </a:p>
          <a:p>
            <a:pPr marL="38100" marR="3048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chemeClr val="tx1"/>
                </a:solidFill>
                <a:latin typeface="Calibri"/>
                <a:cs typeface="Calibri"/>
              </a:rPr>
              <a:t>variabl</a:t>
            </a:r>
            <a:r>
              <a:rPr sz="2700" spc="-262" baseline="24691" dirty="0">
                <a:solidFill>
                  <a:schemeClr val="tx1"/>
                </a:solidFill>
                <a:latin typeface="Lucida Sans Unicode"/>
                <a:cs typeface="Lucida Sans Unicode"/>
              </a:rPr>
              <a:t>◤</a:t>
            </a:r>
            <a:r>
              <a:rPr sz="2000" spc="-175" dirty="0">
                <a:solidFill>
                  <a:schemeClr val="tx1"/>
                </a:solidFill>
                <a:latin typeface="Calibri"/>
                <a:cs typeface="Calibri"/>
              </a:rPr>
              <a:t>es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most</a:t>
            </a:r>
            <a:r>
              <a:rPr sz="20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significant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determining</a:t>
            </a:r>
            <a:r>
              <a:rPr sz="20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whether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lead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 potential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buyer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or </a:t>
            </a:r>
            <a:r>
              <a:rPr sz="2000" spc="-43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are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listed</a:t>
            </a:r>
            <a:r>
              <a:rPr sz="20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below.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998" y="1676400"/>
            <a:ext cx="90811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Factors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Website.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Working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Professional.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sales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team.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-10" dirty="0">
                <a:latin typeface="Calibri"/>
                <a:cs typeface="Calibri"/>
              </a:rPr>
              <a:t> source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was:</a:t>
            </a:r>
            <a:endParaRPr sz="2000" dirty="0">
              <a:latin typeface="Calibri"/>
              <a:cs typeface="Calibri"/>
            </a:endParaRPr>
          </a:p>
          <a:p>
            <a:pPr marL="727075" lvl="1" indent="-257810">
              <a:lnSpc>
                <a:spcPct val="100000"/>
              </a:lnSpc>
              <a:buAutoNum type="alphaLcParenR"/>
              <a:tabLst>
                <a:tab pos="727710" algn="l"/>
              </a:tabLst>
            </a:pPr>
            <a:r>
              <a:rPr sz="2000" spc="-15" dirty="0">
                <a:latin typeface="Calibri"/>
                <a:cs typeface="Calibri"/>
              </a:rPr>
              <a:t>Welingak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Website</a:t>
            </a:r>
            <a:endParaRPr sz="2000" dirty="0">
              <a:latin typeface="Calibri"/>
              <a:cs typeface="Calibri"/>
            </a:endParaRPr>
          </a:p>
          <a:p>
            <a:pPr marL="737870" lvl="1" indent="-2686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738505" algn="l"/>
              </a:tabLst>
            </a:pPr>
            <a:r>
              <a:rPr sz="2000" spc="-15" dirty="0">
                <a:latin typeface="Calibri"/>
                <a:cs typeface="Calibri"/>
              </a:rPr>
              <a:t>Reference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falling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mentioned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dirty="0">
                <a:latin typeface="Calibri"/>
                <a:cs typeface="Calibri"/>
              </a:rPr>
              <a:t> them.</a:t>
            </a: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whom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Olark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chat.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client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not</a:t>
            </a:r>
            <a:r>
              <a:rPr sz="2000" spc="-5" dirty="0">
                <a:latin typeface="Calibri"/>
                <a:cs typeface="Calibri"/>
              </a:rPr>
              <a:t> mentioned</a:t>
            </a:r>
            <a:r>
              <a:rPr sz="2000" dirty="0">
                <a:latin typeface="Calibri"/>
                <a:cs typeface="Calibri"/>
              </a:rPr>
              <a:t> “What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matters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most”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" dirty="0">
                <a:latin typeface="Calibri"/>
                <a:cs typeface="Calibri"/>
              </a:rPr>
              <a:t> choosing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spc="-10" dirty="0">
                <a:latin typeface="Calibri"/>
                <a:cs typeface="Calibri"/>
              </a:rPr>
              <a:t>course.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9522" y="2743911"/>
            <a:ext cx="60210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455" dirty="0"/>
              <a:t>THANK</a:t>
            </a:r>
            <a:r>
              <a:rPr sz="8800" spc="-65" dirty="0"/>
              <a:t> </a:t>
            </a:r>
            <a:r>
              <a:rPr sz="8800" spc="-875" dirty="0"/>
              <a:t>YOU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0591" y="291160"/>
            <a:ext cx="5772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PROBLE</a:t>
            </a:r>
            <a:r>
              <a:rPr sz="4400" spc="-265" dirty="0"/>
              <a:t>M</a:t>
            </a:r>
            <a:r>
              <a:rPr sz="4400" spc="-5" dirty="0"/>
              <a:t> </a:t>
            </a:r>
            <a:r>
              <a:rPr sz="4400" spc="-155" dirty="0"/>
              <a:t>STATEMENT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41500" y="1497329"/>
            <a:ext cx="9071610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389890" indent="-344805">
              <a:lnSpc>
                <a:spcPct val="100000"/>
              </a:lnSpc>
              <a:spcBef>
                <a:spcPts val="100"/>
              </a:spcBef>
              <a:buClr>
                <a:srgbClr val="8EC0C1"/>
              </a:buClr>
              <a:buSzPct val="88888"/>
              <a:buAutoNum type="arabicPeriod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offers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industries.</a:t>
            </a:r>
            <a:endParaRPr sz="1800" dirty="0">
              <a:latin typeface="Calibri"/>
              <a:cs typeface="Calibri"/>
            </a:endParaRPr>
          </a:p>
          <a:p>
            <a:pPr marL="357505" marR="496570" indent="-344805">
              <a:lnSpc>
                <a:spcPct val="100000"/>
              </a:lnSpc>
              <a:spcBef>
                <a:spcPts val="1605"/>
              </a:spcBef>
              <a:buClr>
                <a:srgbClr val="8EC0C1"/>
              </a:buClr>
              <a:buSzPct val="88888"/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-5" dirty="0">
                <a:latin typeface="Calibri"/>
                <a:cs typeface="Calibri"/>
              </a:rPr>
              <a:t> engines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Google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attract </a:t>
            </a:r>
            <a:r>
              <a:rPr sz="1800" spc="-10" dirty="0">
                <a:latin typeface="Calibri"/>
                <a:cs typeface="Calibri"/>
              </a:rPr>
              <a:t>potential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customers.</a:t>
            </a:r>
            <a:endParaRPr sz="1800" dirty="0">
              <a:latin typeface="Calibri"/>
              <a:cs typeface="Calibri"/>
            </a:endParaRPr>
          </a:p>
          <a:p>
            <a:pPr marL="357505" indent="-344805">
              <a:lnSpc>
                <a:spcPct val="100000"/>
              </a:lnSpc>
              <a:spcBef>
                <a:spcPts val="1600"/>
              </a:spcBef>
              <a:buClr>
                <a:srgbClr val="8EC0C1"/>
              </a:buClr>
              <a:buSzPct val="88888"/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browse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watch</a:t>
            </a:r>
            <a:endParaRPr sz="1800" dirty="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videos.</a:t>
            </a:r>
          </a:p>
          <a:p>
            <a:pPr marL="357505" marR="11430" indent="-344805">
              <a:lnSpc>
                <a:spcPct val="100000"/>
              </a:lnSpc>
              <a:spcBef>
                <a:spcPts val="1595"/>
              </a:spcBef>
              <a:buClr>
                <a:srgbClr val="8EC0C1"/>
              </a:buClr>
              <a:buSzPct val="88888"/>
              <a:buAutoNum type="arabicPeriod" startAt="4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dirty="0">
                <a:latin typeface="Calibri"/>
                <a:cs typeface="Calibri"/>
              </a:rPr>
              <a:t> 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email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customers.</a:t>
            </a:r>
            <a:endParaRPr sz="1800" dirty="0">
              <a:latin typeface="Calibri"/>
              <a:cs typeface="Calibri"/>
            </a:endParaRPr>
          </a:p>
          <a:p>
            <a:pPr marL="357505" indent="-344805">
              <a:lnSpc>
                <a:spcPct val="100000"/>
              </a:lnSpc>
              <a:spcBef>
                <a:spcPts val="1610"/>
              </a:spcBef>
              <a:buClr>
                <a:srgbClr val="8EC0C1"/>
              </a:buClr>
              <a:buSzPct val="88888"/>
              <a:buAutoNum type="arabicPeriod" startAt="4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company's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approximately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30%,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endParaRPr sz="1800" dirty="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customers.</a:t>
            </a:r>
            <a:endParaRPr sz="1800" dirty="0">
              <a:latin typeface="Calibri"/>
              <a:cs typeface="Calibri"/>
            </a:endParaRPr>
          </a:p>
          <a:p>
            <a:pPr marL="357505" marR="90805" indent="-344805">
              <a:lnSpc>
                <a:spcPct val="100000"/>
              </a:lnSpc>
              <a:spcBef>
                <a:spcPts val="1595"/>
              </a:spcBef>
              <a:buClr>
                <a:srgbClr val="8EC0C1"/>
              </a:buClr>
              <a:buSzPct val="88888"/>
              <a:buAutoNum type="arabicPeriod" startAt="6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X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"Hot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Leads."</a:t>
            </a:r>
            <a:endParaRPr sz="1800" dirty="0">
              <a:latin typeface="Calibri"/>
              <a:cs typeface="Calibri"/>
            </a:endParaRPr>
          </a:p>
          <a:p>
            <a:pPr marL="357505" indent="-344805">
              <a:lnSpc>
                <a:spcPct val="100000"/>
              </a:lnSpc>
              <a:spcBef>
                <a:spcPts val="1600"/>
              </a:spcBef>
              <a:buClr>
                <a:srgbClr val="8EC0C1"/>
              </a:buClr>
              <a:buSzPct val="88888"/>
              <a:buAutoNum type="arabicPeriod" startAt="6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believes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 dirty="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dirty="0">
                <a:latin typeface="Calibri"/>
                <a:cs typeface="Calibri"/>
              </a:rPr>
              <a:t> its lead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efficient.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7386" y="214376"/>
            <a:ext cx="2882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OBJECTIVE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34872" y="995641"/>
            <a:ext cx="9491345" cy="544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35890" indent="-344805">
              <a:lnSpc>
                <a:spcPct val="120100"/>
              </a:lnSpc>
              <a:spcBef>
                <a:spcPts val="100"/>
              </a:spcBef>
              <a:buClr>
                <a:srgbClr val="8EC0C1"/>
              </a:buClr>
              <a:buSzPct val="89285"/>
              <a:buAutoNum type="arabicPeriod"/>
              <a:tabLst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15" dirty="0">
                <a:latin typeface="Calibri"/>
                <a:cs typeface="Calibri"/>
              </a:rPr>
              <a:t>Education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promising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their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business.</a:t>
            </a:r>
            <a:endParaRPr sz="2800" dirty="0">
              <a:latin typeface="Calibri"/>
              <a:cs typeface="Calibri"/>
            </a:endParaRPr>
          </a:p>
          <a:p>
            <a:pPr marL="356870" marR="377825" indent="-344805">
              <a:lnSpc>
                <a:spcPct val="120000"/>
              </a:lnSpc>
              <a:spcBef>
                <a:spcPts val="1595"/>
              </a:spcBef>
              <a:buClr>
                <a:srgbClr val="8EC0C1"/>
              </a:buClr>
              <a:buSzPct val="89285"/>
              <a:buAutoNum type="arabicPeriod"/>
              <a:tabLst>
                <a:tab pos="357505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endParaRPr sz="2800" dirty="0">
              <a:latin typeface="Calibri"/>
              <a:cs typeface="Calibri"/>
            </a:endParaRPr>
          </a:p>
          <a:p>
            <a:pPr marL="356870" marR="340995" indent="-344805">
              <a:lnSpc>
                <a:spcPct val="120000"/>
              </a:lnSpc>
              <a:spcBef>
                <a:spcPts val="1610"/>
              </a:spcBef>
              <a:buClr>
                <a:srgbClr val="8EC0C1"/>
              </a:buClr>
              <a:buSzPct val="89285"/>
              <a:buAutoNum type="arabicPeriod"/>
              <a:tabLst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"hot"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conversion.</a:t>
            </a:r>
            <a:endParaRPr sz="2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270"/>
              </a:spcBef>
              <a:buClr>
                <a:srgbClr val="8EC0C1"/>
              </a:buClr>
              <a:buSzPct val="89285"/>
              <a:buAutoNum type="arabicPeriod"/>
              <a:tabLst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Once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deployed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future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use.</a:t>
            </a:r>
            <a:endParaRPr sz="28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20000"/>
              </a:lnSpc>
              <a:spcBef>
                <a:spcPts val="1600"/>
              </a:spcBef>
              <a:buClr>
                <a:srgbClr val="8EC0C1"/>
              </a:buClr>
              <a:buSzPct val="89285"/>
              <a:buAutoNum type="arabicPeriod"/>
              <a:tabLst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Education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focus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efforts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revenue.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7132" y="182321"/>
            <a:ext cx="35928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APPROACH</a:t>
            </a:r>
            <a:r>
              <a:rPr spc="-60" dirty="0"/>
              <a:t> </a:t>
            </a:r>
            <a:r>
              <a:rPr spc="-21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1072" y="844041"/>
            <a:ext cx="90354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350" spc="-5" dirty="0">
                <a:latin typeface="Calibri"/>
                <a:cs typeface="Calibri"/>
              </a:rPr>
              <a:t>1.	</a:t>
            </a:r>
            <a:r>
              <a:rPr sz="1500" spc="-5" dirty="0">
                <a:latin typeface="Calibri"/>
                <a:cs typeface="Calibri"/>
              </a:rPr>
              <a:t>Duplicate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handling: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duplicate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remove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avoid</a:t>
            </a:r>
            <a:r>
              <a:rPr sz="1500" spc="-10" dirty="0">
                <a:latin typeface="Calibri"/>
                <a:cs typeface="Calibri"/>
              </a:rPr>
              <a:t> errors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analysis.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275715"/>
            <a:ext cx="9779000" cy="503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81965" indent="-344805">
              <a:lnSpc>
                <a:spcPct val="100000"/>
              </a:lnSpc>
              <a:spcBef>
                <a:spcPts val="100"/>
              </a:spcBef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Handling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missing </a:t>
            </a:r>
            <a:r>
              <a:rPr sz="1500" spc="-5" dirty="0">
                <a:latin typeface="Calibri"/>
                <a:cs typeface="Calibri"/>
              </a:rPr>
              <a:t>values: Check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missing </a:t>
            </a:r>
            <a:r>
              <a:rPr sz="1500" spc="-5" dirty="0">
                <a:latin typeface="Calibri"/>
                <a:cs typeface="Calibri"/>
              </a:rPr>
              <a:t>values </a:t>
            </a:r>
            <a:r>
              <a:rPr sz="1500" dirty="0">
                <a:latin typeface="Calibri"/>
                <a:cs typeface="Calibri"/>
              </a:rPr>
              <a:t>and handle them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spc="-10" dirty="0">
                <a:latin typeface="Calibri"/>
                <a:cs typeface="Calibri"/>
              </a:rPr>
              <a:t>appropriate </a:t>
            </a:r>
            <a:r>
              <a:rPr sz="1500" spc="-5" dirty="0">
                <a:latin typeface="Calibri"/>
                <a:cs typeface="Calibri"/>
              </a:rPr>
              <a:t>techniques </a:t>
            </a:r>
            <a:r>
              <a:rPr sz="1500" spc="-15" dirty="0">
                <a:latin typeface="Calibri"/>
                <a:cs typeface="Calibri"/>
              </a:rPr>
              <a:t>like </a:t>
            </a:r>
            <a:r>
              <a:rPr sz="1500" spc="-5" dirty="0">
                <a:latin typeface="Calibri"/>
                <a:cs typeface="Calibri"/>
              </a:rPr>
              <a:t>dropping 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imputing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dropping: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0" dirty="0">
                <a:latin typeface="Calibri"/>
                <a:cs typeface="Calibri"/>
              </a:rPr>
              <a:t> contains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large</a:t>
            </a:r>
            <a:r>
              <a:rPr sz="1500" dirty="0">
                <a:latin typeface="Calibri"/>
                <a:cs typeface="Calibri"/>
              </a:rPr>
              <a:t> number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missing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useful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analysis,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drop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column.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Imputation: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 </a:t>
            </a:r>
            <a:r>
              <a:rPr sz="1500" spc="-15" dirty="0">
                <a:latin typeface="Calibri"/>
                <a:cs typeface="Calibri"/>
              </a:rPr>
              <a:t>necessary,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impute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missing values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appropriate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techniques.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Outlier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handling: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Identify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handle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outliers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techniques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1%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Winsorization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removal.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Univariate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analysis:</a:t>
            </a:r>
            <a:r>
              <a:rPr sz="1500" spc="-10" dirty="0">
                <a:latin typeface="Calibri"/>
                <a:cs typeface="Calibri"/>
              </a:rPr>
              <a:t> Analyze </a:t>
            </a:r>
            <a:r>
              <a:rPr sz="1500" spc="-5" dirty="0">
                <a:latin typeface="Calibri"/>
                <a:cs typeface="Calibri"/>
              </a:rPr>
              <a:t>variables </a:t>
            </a:r>
            <a:r>
              <a:rPr sz="1500" dirty="0">
                <a:latin typeface="Calibri"/>
                <a:cs typeface="Calibri"/>
              </a:rPr>
              <a:t>individually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techniques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distribution.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10" dirty="0">
                <a:latin typeface="Calibri"/>
                <a:cs typeface="Calibri"/>
              </a:rPr>
              <a:t>Feature </a:t>
            </a:r>
            <a:r>
              <a:rPr sz="1500" spc="-5" dirty="0">
                <a:latin typeface="Calibri"/>
                <a:cs typeface="Calibri"/>
              </a:rPr>
              <a:t>scaling: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Scale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common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scale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better</a:t>
            </a:r>
            <a:r>
              <a:rPr sz="1500" spc="-5" dirty="0">
                <a:latin typeface="Calibri"/>
                <a:cs typeface="Calibri"/>
              </a:rPr>
              <a:t> analysis.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10" dirty="0">
                <a:latin typeface="Calibri"/>
                <a:cs typeface="Calibri"/>
              </a:rPr>
              <a:t>Dummy</a:t>
            </a:r>
            <a:r>
              <a:rPr sz="1500" spc="-5" dirty="0">
                <a:latin typeface="Calibri"/>
                <a:cs typeface="Calibri"/>
              </a:rPr>
              <a:t> variables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encoding: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categorical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numerical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dummy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variables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encoding.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Logistic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regression: Use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logistic regression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classification technique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make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predictions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based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10" dirty="0">
                <a:latin typeface="Calibri"/>
                <a:cs typeface="Calibri"/>
              </a:rPr>
              <a:t>Validation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model.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Model </a:t>
            </a:r>
            <a:r>
              <a:rPr sz="1500" spc="-10" dirty="0">
                <a:latin typeface="Calibri"/>
                <a:cs typeface="Calibri"/>
              </a:rPr>
              <a:t>presentation: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Present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conclusions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analysis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model.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EC0C1"/>
              </a:buClr>
              <a:buFont typeface="Calibri"/>
              <a:buAutoNum type="arabicPeriod" startAt="2"/>
            </a:pPr>
            <a:endParaRPr sz="13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8EC0C1"/>
              </a:buClr>
              <a:buSzPct val="90000"/>
              <a:buAutoNum type="arabicPeriod" startAt="2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Conclusion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recommendations: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Draw</a:t>
            </a:r>
            <a:r>
              <a:rPr sz="1500" spc="-5" dirty="0">
                <a:latin typeface="Calibri"/>
                <a:cs typeface="Calibri"/>
              </a:rPr>
              <a:t> conclusions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make</a:t>
            </a:r>
            <a:r>
              <a:rPr sz="1500" spc="-5" dirty="0">
                <a:latin typeface="Calibri"/>
                <a:cs typeface="Calibri"/>
              </a:rPr>
              <a:t> recommendations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analysis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endParaRPr sz="15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341" y="417703"/>
            <a:ext cx="443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60" dirty="0"/>
              <a:t> </a:t>
            </a:r>
            <a:r>
              <a:rPr spc="-70" dirty="0"/>
              <a:t>PREPARATION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499109" indent="-344805">
              <a:lnSpc>
                <a:spcPct val="120000"/>
              </a:lnSpc>
              <a:spcBef>
                <a:spcPts val="100"/>
              </a:spcBef>
              <a:buClr>
                <a:srgbClr val="8EC0C1"/>
              </a:buClr>
              <a:buSzPct val="89583"/>
              <a:buAutoNum type="arabicPeriod"/>
              <a:tabLst>
                <a:tab pos="430530" algn="l"/>
                <a:tab pos="431165" algn="l"/>
              </a:tabLst>
            </a:pPr>
            <a:r>
              <a:rPr spc="-20" dirty="0"/>
              <a:t>Initially, </a:t>
            </a:r>
            <a:r>
              <a:rPr spc="-15" dirty="0"/>
              <a:t>we</a:t>
            </a:r>
            <a:r>
              <a:rPr spc="10" dirty="0"/>
              <a:t> </a:t>
            </a:r>
            <a:r>
              <a:rPr spc="-5" dirty="0"/>
              <a:t>identified</a:t>
            </a:r>
            <a:r>
              <a:rPr dirty="0"/>
              <a:t> </a:t>
            </a:r>
            <a:r>
              <a:rPr spc="-10" dirty="0"/>
              <a:t>redundant</a:t>
            </a:r>
            <a:r>
              <a:rPr spc="15" dirty="0"/>
              <a:t> </a:t>
            </a:r>
            <a:r>
              <a:rPr spc="-5" dirty="0"/>
              <a:t>variables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5" dirty="0"/>
              <a:t>removed</a:t>
            </a:r>
            <a:r>
              <a:rPr spc="15" dirty="0"/>
              <a:t> </a:t>
            </a:r>
            <a:r>
              <a:rPr dirty="0"/>
              <a:t>them</a:t>
            </a:r>
            <a:r>
              <a:rPr spc="-5" dirty="0"/>
              <a:t> </a:t>
            </a:r>
            <a:r>
              <a:rPr spc="-10" dirty="0"/>
              <a:t>from</a:t>
            </a:r>
            <a:r>
              <a:rPr spc="5" dirty="0"/>
              <a:t> </a:t>
            </a:r>
            <a:r>
              <a:rPr dirty="0"/>
              <a:t>the </a:t>
            </a:r>
            <a:r>
              <a:rPr spc="-525" dirty="0"/>
              <a:t> </a:t>
            </a:r>
            <a:r>
              <a:rPr spc="-10" dirty="0"/>
              <a:t>dataset.</a:t>
            </a:r>
          </a:p>
          <a:p>
            <a:pPr marL="430530" marR="535305" indent="-344805">
              <a:lnSpc>
                <a:spcPct val="120000"/>
              </a:lnSpc>
              <a:spcBef>
                <a:spcPts val="1600"/>
              </a:spcBef>
              <a:buClr>
                <a:srgbClr val="8EC0C1"/>
              </a:buClr>
              <a:buSzPct val="89583"/>
              <a:buAutoNum type="arabicPeriod"/>
              <a:tabLst>
                <a:tab pos="430530" algn="l"/>
                <a:tab pos="431165" algn="l"/>
              </a:tabLst>
            </a:pPr>
            <a:r>
              <a:rPr spc="-45" dirty="0"/>
              <a:t>We</a:t>
            </a:r>
            <a:r>
              <a:rPr dirty="0"/>
              <a:t> </a:t>
            </a:r>
            <a:r>
              <a:rPr spc="-15" dirty="0"/>
              <a:t>converted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"Select"</a:t>
            </a:r>
            <a:r>
              <a:rPr spc="-15" dirty="0"/>
              <a:t> </a:t>
            </a:r>
            <a:r>
              <a:rPr spc="-5" dirty="0"/>
              <a:t>variable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20" dirty="0"/>
              <a:t> </a:t>
            </a:r>
            <a:r>
              <a:rPr spc="-5" dirty="0"/>
              <a:t>null </a:t>
            </a:r>
            <a:r>
              <a:rPr spc="-10" dirty="0"/>
              <a:t>values,</a:t>
            </a:r>
            <a:r>
              <a:rPr spc="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it </a:t>
            </a:r>
            <a:r>
              <a:rPr spc="-10" dirty="0"/>
              <a:t>represented</a:t>
            </a:r>
            <a:r>
              <a:rPr spc="5" dirty="0"/>
              <a:t> </a:t>
            </a:r>
            <a:r>
              <a:rPr dirty="0"/>
              <a:t>the </a:t>
            </a:r>
            <a:r>
              <a:rPr spc="-525" dirty="0"/>
              <a:t> </a:t>
            </a:r>
            <a:r>
              <a:rPr dirty="0"/>
              <a:t>absence</a:t>
            </a:r>
            <a:r>
              <a:rPr spc="-5" dirty="0"/>
              <a:t> of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25" dirty="0"/>
              <a:t>entry.</a:t>
            </a:r>
          </a:p>
          <a:p>
            <a:pPr marL="73660">
              <a:lnSpc>
                <a:spcPct val="100000"/>
              </a:lnSpc>
              <a:spcBef>
                <a:spcPts val="45"/>
              </a:spcBef>
              <a:buClr>
                <a:srgbClr val="8EC0C1"/>
              </a:buClr>
              <a:buFont typeface="Calibri"/>
              <a:buAutoNum type="arabicPeriod"/>
            </a:pPr>
            <a:endParaRPr sz="1750"/>
          </a:p>
          <a:p>
            <a:pPr marL="430530" indent="-344805">
              <a:lnSpc>
                <a:spcPct val="100000"/>
              </a:lnSpc>
              <a:buClr>
                <a:srgbClr val="8EC0C1"/>
              </a:buClr>
              <a:buSzPct val="89583"/>
              <a:buAutoNum type="arabicPeriod"/>
              <a:tabLst>
                <a:tab pos="430530" algn="l"/>
                <a:tab pos="431165" algn="l"/>
              </a:tabLst>
            </a:pPr>
            <a:r>
              <a:rPr spc="-45" dirty="0"/>
              <a:t>We</a:t>
            </a:r>
            <a:r>
              <a:rPr spc="5" dirty="0"/>
              <a:t> </a:t>
            </a:r>
            <a:r>
              <a:rPr dirty="0"/>
              <a:t>then</a:t>
            </a:r>
            <a:r>
              <a:rPr spc="-15" dirty="0"/>
              <a:t> </a:t>
            </a:r>
            <a:r>
              <a:rPr spc="-10" dirty="0"/>
              <a:t>checked</a:t>
            </a:r>
            <a:r>
              <a:rPr dirty="0"/>
              <a:t> the</a:t>
            </a:r>
            <a:r>
              <a:rPr spc="-5" dirty="0"/>
              <a:t> </a:t>
            </a:r>
            <a:r>
              <a:rPr spc="-10" dirty="0"/>
              <a:t>percentage</a:t>
            </a:r>
            <a:r>
              <a:rPr spc="-5" dirty="0"/>
              <a:t> of</a:t>
            </a:r>
            <a:r>
              <a:rPr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10" dirty="0"/>
              <a:t>values</a:t>
            </a:r>
            <a:r>
              <a:rPr spc="5" dirty="0"/>
              <a:t> </a:t>
            </a:r>
            <a:r>
              <a:rPr spc="-10" dirty="0"/>
              <a:t>present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each</a:t>
            </a:r>
            <a:r>
              <a:rPr spc="-15" dirty="0"/>
              <a:t> </a:t>
            </a:r>
            <a:r>
              <a:rPr spc="-10" dirty="0"/>
              <a:t>column</a:t>
            </a:r>
            <a:r>
              <a:rPr spc="-15" dirty="0"/>
              <a:t> </a:t>
            </a:r>
            <a:r>
              <a:rPr dirty="0"/>
              <a:t>and</a:t>
            </a:r>
          </a:p>
          <a:p>
            <a:pPr marL="430530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dropped </a:t>
            </a:r>
            <a:r>
              <a:rPr spc="-15" dirty="0"/>
              <a:t>any</a:t>
            </a:r>
            <a:r>
              <a:rPr dirty="0"/>
              <a:t> </a:t>
            </a:r>
            <a:r>
              <a:rPr spc="-5" dirty="0"/>
              <a:t>columns that</a:t>
            </a:r>
            <a:r>
              <a:rPr spc="-15" dirty="0"/>
              <a:t> </a:t>
            </a:r>
            <a:r>
              <a:rPr spc="-5" dirty="0"/>
              <a:t>had </a:t>
            </a:r>
            <a:r>
              <a:rPr spc="-10" dirty="0"/>
              <a:t>more</a:t>
            </a:r>
            <a:r>
              <a:rPr dirty="0"/>
              <a:t> </a:t>
            </a:r>
            <a:r>
              <a:rPr spc="-5" dirty="0"/>
              <a:t>than</a:t>
            </a:r>
            <a:r>
              <a:rPr spc="-15" dirty="0"/>
              <a:t> </a:t>
            </a:r>
            <a:r>
              <a:rPr dirty="0"/>
              <a:t>45% </a:t>
            </a:r>
            <a:r>
              <a:rPr spc="-5" dirty="0"/>
              <a:t>null </a:t>
            </a:r>
            <a:r>
              <a:rPr spc="-10" dirty="0"/>
              <a:t>values.</a:t>
            </a:r>
          </a:p>
          <a:p>
            <a:pPr marL="73660">
              <a:lnSpc>
                <a:spcPct val="100000"/>
              </a:lnSpc>
              <a:spcBef>
                <a:spcPts val="35"/>
              </a:spcBef>
            </a:pPr>
            <a:endParaRPr sz="1750"/>
          </a:p>
          <a:p>
            <a:pPr marL="430530" indent="-344805">
              <a:lnSpc>
                <a:spcPct val="100000"/>
              </a:lnSpc>
              <a:buClr>
                <a:srgbClr val="8EC0C1"/>
              </a:buClr>
              <a:buSzPct val="89583"/>
              <a:buAutoNum type="arabicPeriod" startAt="4"/>
              <a:tabLst>
                <a:tab pos="430530" algn="l"/>
                <a:tab pos="431165" algn="l"/>
              </a:tabLst>
            </a:pPr>
            <a:r>
              <a:rPr spc="-110" dirty="0"/>
              <a:t>To</a:t>
            </a:r>
            <a:r>
              <a:rPr dirty="0"/>
              <a:t> </a:t>
            </a:r>
            <a:r>
              <a:rPr spc="-5" dirty="0"/>
              <a:t>address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null </a:t>
            </a:r>
            <a:r>
              <a:rPr spc="-10" dirty="0"/>
              <a:t>values</a:t>
            </a:r>
            <a:r>
              <a:rPr spc="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dataset, </a:t>
            </a:r>
            <a:r>
              <a:rPr spc="-15" dirty="0"/>
              <a:t>we</a:t>
            </a:r>
            <a:r>
              <a:rPr dirty="0"/>
              <a:t> also</a:t>
            </a:r>
            <a:r>
              <a:rPr spc="-15" dirty="0"/>
              <a:t> removed</a:t>
            </a:r>
            <a:r>
              <a:rPr spc="15" dirty="0"/>
              <a:t> </a:t>
            </a:r>
            <a:r>
              <a:rPr spc="-5" dirty="0"/>
              <a:t>some</a:t>
            </a:r>
            <a:r>
              <a:rPr spc="-10" dirty="0"/>
              <a:t> </a:t>
            </a:r>
            <a:r>
              <a:rPr spc="-20" dirty="0"/>
              <a:t>rows.</a:t>
            </a:r>
          </a:p>
          <a:p>
            <a:pPr marL="73660">
              <a:lnSpc>
                <a:spcPct val="100000"/>
              </a:lnSpc>
              <a:spcBef>
                <a:spcPts val="35"/>
              </a:spcBef>
              <a:buClr>
                <a:srgbClr val="8EC0C1"/>
              </a:buClr>
              <a:buFont typeface="Calibri"/>
              <a:buAutoNum type="arabicPeriod" startAt="4"/>
            </a:pPr>
            <a:endParaRPr sz="1750"/>
          </a:p>
          <a:p>
            <a:pPr marL="430530" indent="-344805">
              <a:lnSpc>
                <a:spcPct val="100000"/>
              </a:lnSpc>
              <a:buClr>
                <a:srgbClr val="8EC0C1"/>
              </a:buClr>
              <a:buSzPct val="89583"/>
              <a:buAutoNum type="arabicPeriod" startAt="4"/>
              <a:tabLst>
                <a:tab pos="430530" algn="l"/>
                <a:tab pos="431165" algn="l"/>
              </a:tabLst>
            </a:pPr>
            <a:r>
              <a:rPr spc="-10" dirty="0"/>
              <a:t>Overall,</a:t>
            </a:r>
            <a:r>
              <a:rPr dirty="0"/>
              <a:t> these </a:t>
            </a:r>
            <a:r>
              <a:rPr spc="-10" dirty="0"/>
              <a:t>steps</a:t>
            </a:r>
            <a:r>
              <a:rPr spc="-20" dirty="0"/>
              <a:t> </a:t>
            </a:r>
            <a:r>
              <a:rPr spc="-5" dirty="0"/>
              <a:t>helped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-25" dirty="0"/>
              <a:t> </a:t>
            </a:r>
            <a:r>
              <a:rPr dirty="0"/>
              <a:t>clean</a:t>
            </a:r>
            <a:r>
              <a:rPr spc="-5" dirty="0"/>
              <a:t> </a:t>
            </a:r>
            <a:r>
              <a:rPr dirty="0"/>
              <a:t>and </a:t>
            </a:r>
            <a:r>
              <a:rPr spc="-10" dirty="0"/>
              <a:t>prepare</a:t>
            </a:r>
            <a:r>
              <a:rPr spc="15" dirty="0"/>
              <a:t> </a:t>
            </a:r>
            <a:r>
              <a:rPr dirty="0"/>
              <a:t>the</a:t>
            </a:r>
            <a:r>
              <a:rPr spc="-10" dirty="0"/>
              <a:t> dataset</a:t>
            </a:r>
            <a:r>
              <a:rPr spc="-15" dirty="0"/>
              <a:t> </a:t>
            </a:r>
            <a:r>
              <a:rPr spc="-20" dirty="0"/>
              <a:t>for</a:t>
            </a:r>
            <a:r>
              <a:rPr spc="-5" dirty="0"/>
              <a:t> further</a:t>
            </a:r>
          </a:p>
          <a:p>
            <a:pPr marL="43053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1066" y="444195"/>
            <a:ext cx="6073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0" dirty="0"/>
              <a:t>EXPLORATORY</a:t>
            </a:r>
            <a:r>
              <a:rPr sz="3200" spc="-60" dirty="0"/>
              <a:t> </a:t>
            </a:r>
            <a:r>
              <a:rPr sz="3200" spc="-70" dirty="0"/>
              <a:t>DATA</a:t>
            </a:r>
            <a:r>
              <a:rPr sz="3200" spc="-30" dirty="0"/>
              <a:t> </a:t>
            </a:r>
            <a:r>
              <a:rPr sz="3200" spc="-90" dirty="0"/>
              <a:t>ANALYSIS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61261" y="1463167"/>
            <a:ext cx="9184005" cy="4728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229870" indent="-344805">
              <a:lnSpc>
                <a:spcPct val="100000"/>
              </a:lnSpc>
              <a:spcBef>
                <a:spcPts val="95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quality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data,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5" dirty="0">
                <a:latin typeface="Calibri"/>
                <a:cs typeface="Calibri"/>
              </a:rPr>
              <a:t>exploratory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(EDA).</a:t>
            </a:r>
            <a:endParaRPr sz="2200" dirty="0">
              <a:latin typeface="Calibri"/>
              <a:cs typeface="Calibri"/>
            </a:endParaRPr>
          </a:p>
          <a:p>
            <a:pPr marL="357505" marR="308610" indent="-344805">
              <a:lnSpc>
                <a:spcPct val="100000"/>
              </a:lnSpc>
              <a:spcBef>
                <a:spcPts val="1595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During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EDA,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several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categorical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insignificant.</a:t>
            </a:r>
            <a:endParaRPr sz="2200" dirty="0">
              <a:latin typeface="Calibri"/>
              <a:cs typeface="Calibri"/>
            </a:endParaRPr>
          </a:p>
          <a:p>
            <a:pPr marL="357505" indent="-344805">
              <a:lnSpc>
                <a:spcPct val="100000"/>
              </a:lnSpc>
              <a:spcBef>
                <a:spcPts val="1600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observed </a:t>
            </a:r>
            <a:r>
              <a:rPr sz="2200" spc="-10" dirty="0">
                <a:latin typeface="Calibri"/>
                <a:cs typeface="Calibri"/>
              </a:rPr>
              <a:t>outliers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"TOTALVISITS"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variable.</a:t>
            </a:r>
            <a:endParaRPr sz="2200" dirty="0">
              <a:latin typeface="Calibri"/>
              <a:cs typeface="Calibri"/>
            </a:endParaRPr>
          </a:p>
          <a:p>
            <a:pPr marL="357505" marR="540385" indent="-344805">
              <a:lnSpc>
                <a:spcPct val="100000"/>
              </a:lnSpc>
              <a:spcBef>
                <a:spcPts val="1610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outliers,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1% and </a:t>
            </a:r>
            <a:r>
              <a:rPr sz="2200" spc="-20" dirty="0">
                <a:latin typeface="Calibri"/>
                <a:cs typeface="Calibri"/>
              </a:rPr>
              <a:t>bottom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1%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values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column.</a:t>
            </a:r>
            <a:endParaRPr sz="2200" dirty="0">
              <a:latin typeface="Calibri"/>
              <a:cs typeface="Calibri"/>
            </a:endParaRPr>
          </a:p>
          <a:p>
            <a:pPr marL="357505" marR="843280" indent="-344805">
              <a:lnSpc>
                <a:spcPct val="100000"/>
              </a:lnSpc>
              <a:spcBef>
                <a:spcPts val="1595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handling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outliers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issues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during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EDA,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improved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overall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quality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dataset.</a:t>
            </a:r>
            <a:endParaRPr sz="2200" dirty="0">
              <a:latin typeface="Calibri"/>
              <a:cs typeface="Calibri"/>
            </a:endParaRPr>
          </a:p>
          <a:p>
            <a:pPr marL="357505" marR="5080" indent="-344805">
              <a:lnSpc>
                <a:spcPct val="100000"/>
              </a:lnSpc>
              <a:spcBef>
                <a:spcPts val="1600"/>
              </a:spcBef>
              <a:buClr>
                <a:srgbClr val="8EC0C1"/>
              </a:buClr>
              <a:buSzPct val="88636"/>
              <a:buAutoNum type="arabicPeriod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helped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ensure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subsequent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efforts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would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reliable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553" y="339344"/>
            <a:ext cx="408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OUTLIE</a:t>
            </a:r>
            <a:r>
              <a:rPr spc="-204" dirty="0"/>
              <a:t>R</a:t>
            </a:r>
            <a:r>
              <a:rPr spc="5" dirty="0"/>
              <a:t> </a:t>
            </a:r>
            <a:r>
              <a:rPr spc="-145" dirty="0"/>
              <a:t>ANAL</a:t>
            </a:r>
            <a:r>
              <a:rPr spc="-165" dirty="0"/>
              <a:t>Y</a:t>
            </a:r>
            <a:r>
              <a:rPr spc="-40" dirty="0"/>
              <a:t>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5000" y="1981200"/>
            <a:ext cx="7772400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Arial MT"/>
                <a:cs typeface="Arial MT"/>
              </a:rPr>
              <a:t>We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dealt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outliers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“Totalvisits”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column</a:t>
            </a:r>
            <a:endParaRPr sz="20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1%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Winsorization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355600" marR="260350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lang="en-US" sz="2000" spc="-30" dirty="0">
                <a:latin typeface="Arial MT"/>
                <a:cs typeface="Arial MT"/>
              </a:rPr>
              <a:t>we</a:t>
            </a:r>
            <a:r>
              <a:rPr sz="2000" dirty="0">
                <a:latin typeface="Arial MT"/>
                <a:cs typeface="Arial MT"/>
              </a:rPr>
              <a:t> dealt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removing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bottom </a:t>
            </a:r>
            <a:r>
              <a:rPr sz="2000" dirty="0">
                <a:latin typeface="Arial MT"/>
                <a:cs typeface="Arial MT"/>
              </a:rPr>
              <a:t>1%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 values from the </a:t>
            </a:r>
            <a:r>
              <a:rPr sz="2000" spc="-20" dirty="0">
                <a:latin typeface="Arial MT"/>
                <a:cs typeface="Arial MT"/>
              </a:rPr>
              <a:t>“Totalvisits”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column.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014" y="351535"/>
            <a:ext cx="7315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847" baseline="-21604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r>
              <a:rPr sz="3600" spc="-365" dirty="0"/>
              <a:t>NUM</a:t>
            </a:r>
            <a:r>
              <a:rPr sz="3600" spc="-305" dirty="0"/>
              <a:t>E</a:t>
            </a:r>
            <a:r>
              <a:rPr sz="3600" spc="-165" dirty="0"/>
              <a:t>RI</a:t>
            </a:r>
            <a:r>
              <a:rPr sz="3600" spc="-204" dirty="0"/>
              <a:t>C</a:t>
            </a:r>
            <a:r>
              <a:rPr sz="3600" spc="-55" dirty="0"/>
              <a:t>AL</a:t>
            </a:r>
            <a:r>
              <a:rPr sz="3600" spc="15" dirty="0"/>
              <a:t> </a:t>
            </a:r>
            <a:r>
              <a:rPr sz="3600" spc="-75" dirty="0"/>
              <a:t>VARIABLE</a:t>
            </a:r>
            <a:r>
              <a:rPr sz="3600" spc="-10" dirty="0"/>
              <a:t> </a:t>
            </a:r>
            <a:r>
              <a:rPr sz="3600" spc="-145" dirty="0"/>
              <a:t>ANAL</a:t>
            </a:r>
            <a:r>
              <a:rPr sz="3600" spc="-165" dirty="0"/>
              <a:t>Y</a:t>
            </a:r>
            <a:r>
              <a:rPr sz="3600" spc="-40" dirty="0"/>
              <a:t>SIS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1748027"/>
            <a:ext cx="8036052" cy="4544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908" y="407670"/>
            <a:ext cx="6852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/>
              <a:t>CATEGORICAL</a:t>
            </a:r>
            <a:r>
              <a:rPr sz="3200" spc="-25" dirty="0"/>
              <a:t> </a:t>
            </a:r>
            <a:r>
              <a:rPr sz="3200" spc="-65" dirty="0"/>
              <a:t>VARIABLE</a:t>
            </a:r>
            <a:r>
              <a:rPr sz="3200" spc="-5" dirty="0"/>
              <a:t> </a:t>
            </a:r>
            <a:r>
              <a:rPr sz="3200" spc="-95" dirty="0"/>
              <a:t>ANALYSIS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65503" y="1216152"/>
            <a:ext cx="8600440" cy="3261360"/>
            <a:chOff x="1365503" y="1216152"/>
            <a:chExt cx="8600440" cy="3261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503" y="1269492"/>
              <a:ext cx="3724655" cy="32080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80" y="1216152"/>
              <a:ext cx="3724655" cy="3261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1158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Lucida Sans Unicode</vt:lpstr>
      <vt:lpstr>Times New Roman</vt:lpstr>
      <vt:lpstr>Trebuchet MS</vt:lpstr>
      <vt:lpstr>Wingdings 3</vt:lpstr>
      <vt:lpstr>Facet</vt:lpstr>
      <vt:lpstr>Leads Score Case Study</vt:lpstr>
      <vt:lpstr>PROBLEM STATEMENT</vt:lpstr>
      <vt:lpstr>OBJECTIVE</vt:lpstr>
      <vt:lpstr>APPROACH USED</vt:lpstr>
      <vt:lpstr>DATA PREPARATION</vt:lpstr>
      <vt:lpstr>EXPLORATORY DATA ANALYSIS</vt:lpstr>
      <vt:lpstr>OUTLIER ANALYSIS</vt:lpstr>
      <vt:lpstr>◤NUMERICAL VARIABLE ANALYSIS</vt:lpstr>
      <vt:lpstr>CATEGORICAL VARIABLE ANALYSIS</vt:lpstr>
      <vt:lpstr>PowerPoint Presentation</vt:lpstr>
      <vt:lpstr>PowerPoint Presentation</vt:lpstr>
      <vt:lpstr>MODEL BUILDING</vt:lpstr>
      <vt:lpstr>MODEL EVALUATION</vt:lpstr>
      <vt:lpstr>PRECISION AND RECALL</vt:lpstr>
      <vt:lpstr>ROC CURVE</vt:lpstr>
      <vt:lpstr>OPTIMAL CUTOFF POINT</vt:lpstr>
      <vt:lpstr>PRECISION RECALL CURVE</vt:lpstr>
      <vt:lpstr>FINDINGS AND RECOMMENDATIONS The variabl◤es that are most significant in determining whether a lead is a potential buyer or  not are listed below.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rajesh kochhar</dc:creator>
  <cp:lastModifiedBy>nayantara1308@outlook.com</cp:lastModifiedBy>
  <cp:revision>1</cp:revision>
  <dcterms:created xsi:type="dcterms:W3CDTF">2023-05-23T18:01:21Z</dcterms:created>
  <dcterms:modified xsi:type="dcterms:W3CDTF">2023-05-23T18:12:51Z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2023-05-23T00:00:00Z</vt:filetime>
  </property>
</Properties>
</file>