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65"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06EF-9649-E608-8542-26A09E9326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9E20C-E861-CF4A-3777-E053B65DE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2B7BDE-ECFB-42B8-2317-A3A9B8E55BFA}"/>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5" name="Footer Placeholder 4">
            <a:extLst>
              <a:ext uri="{FF2B5EF4-FFF2-40B4-BE49-F238E27FC236}">
                <a16:creationId xmlns:a16="http://schemas.microsoft.com/office/drawing/2014/main" id="{1CCF7FCF-9CB2-A55A-A2CE-586B869830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CE5CA-093F-F79D-8A11-6044BF5D3B46}"/>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317180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F3C28-DC80-9423-64C7-5409181BA4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A550A9-B24C-8E36-59A3-6B137641AA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854ABA-0415-9783-0E33-4A7D6D8C8228}"/>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5" name="Footer Placeholder 4">
            <a:extLst>
              <a:ext uri="{FF2B5EF4-FFF2-40B4-BE49-F238E27FC236}">
                <a16:creationId xmlns:a16="http://schemas.microsoft.com/office/drawing/2014/main" id="{885CF7F0-2613-1FBE-F24D-294B5346B0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513B77-8106-92A5-B4D8-04210FD718EC}"/>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43153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61B146-F150-FF30-0E0C-786716CD46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424026-1F86-FCC2-50F3-492EBA621D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DE7580-CEB0-A266-9568-6601D7AC176B}"/>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5" name="Footer Placeholder 4">
            <a:extLst>
              <a:ext uri="{FF2B5EF4-FFF2-40B4-BE49-F238E27FC236}">
                <a16:creationId xmlns:a16="http://schemas.microsoft.com/office/drawing/2014/main" id="{6CEB4348-2CFC-BBE6-5062-3FD45E9B34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95FA8E-0EDB-241A-3FBA-F36C8F6EC836}"/>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169277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6EF3-CC09-A94F-EEA2-B5AC97341D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44FB9-7828-FF69-4075-5B95328608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D7664B-94E3-4644-9A64-42829A47A008}"/>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5" name="Footer Placeholder 4">
            <a:extLst>
              <a:ext uri="{FF2B5EF4-FFF2-40B4-BE49-F238E27FC236}">
                <a16:creationId xmlns:a16="http://schemas.microsoft.com/office/drawing/2014/main" id="{B5789B10-C16A-EAC8-1D6E-FD0761AB81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DA42DC-6295-1DB2-5617-8ADF19BC93CE}"/>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294206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2B3D-E09F-2406-CFD6-BD296BE819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783554-68E2-62AF-DB53-45FFA3503F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9AE7E8-198A-B525-82A6-15F6B3069F90}"/>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5" name="Footer Placeholder 4">
            <a:extLst>
              <a:ext uri="{FF2B5EF4-FFF2-40B4-BE49-F238E27FC236}">
                <a16:creationId xmlns:a16="http://schemas.microsoft.com/office/drawing/2014/main" id="{28F80367-915A-ED14-CFA3-4E9DB5285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DA5B77-ED8B-1F6B-F943-F6A50BF30F46}"/>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78582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3D1E-9975-14FC-E88E-AF391CFAEE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5DA825-D7C3-8E61-2CDE-021A7EB70C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CE1AE5-7011-7360-FD5C-3728A8EB30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5577C8-4081-C81A-25B7-8A02B7CA26F5}"/>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6" name="Footer Placeholder 5">
            <a:extLst>
              <a:ext uri="{FF2B5EF4-FFF2-40B4-BE49-F238E27FC236}">
                <a16:creationId xmlns:a16="http://schemas.microsoft.com/office/drawing/2014/main" id="{D129BB5C-DB3A-4093-C27E-E44DD19ED8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ECD140-E871-87AB-5B03-E3489713F27D}"/>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518881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8154-5992-4F64-BCFB-091D612245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89B79E-26CF-2E4D-F309-E2E7055CE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4EB717-F8AA-1BF3-4E06-9876666459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E2E833-5DC6-935F-59C5-861C186B0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D08143-ABBD-4226-EF69-775056A356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FBE440-6BA0-E9D4-9C6D-F4D7A2362A4C}"/>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8" name="Footer Placeholder 7">
            <a:extLst>
              <a:ext uri="{FF2B5EF4-FFF2-40B4-BE49-F238E27FC236}">
                <a16:creationId xmlns:a16="http://schemas.microsoft.com/office/drawing/2014/main" id="{47941F7C-3365-A9EF-CF31-2F0BD1BAA9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ECC00-FC17-79F5-12FE-48A19E347466}"/>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1588974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8669-C927-6F80-48FF-EC081A0B10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7A67A4-7F30-EF6F-FA34-D9983127702D}"/>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4" name="Footer Placeholder 3">
            <a:extLst>
              <a:ext uri="{FF2B5EF4-FFF2-40B4-BE49-F238E27FC236}">
                <a16:creationId xmlns:a16="http://schemas.microsoft.com/office/drawing/2014/main" id="{5D060673-87E0-8C77-958B-85F153A9E3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8A873D-645C-6CD7-6382-523E0C2549DF}"/>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2495560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F137DA-7D49-6801-B7CC-C7762117B492}"/>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3" name="Footer Placeholder 2">
            <a:extLst>
              <a:ext uri="{FF2B5EF4-FFF2-40B4-BE49-F238E27FC236}">
                <a16:creationId xmlns:a16="http://schemas.microsoft.com/office/drawing/2014/main" id="{9C1BAF8F-29AF-7897-82B8-EECD75C362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C0F358-B2E5-A343-1186-D9590E802E7B}"/>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192685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14D-8D0D-6E57-AED5-1D1893218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5EE840-9964-9DF0-F0E6-D0849FFF9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E660D2-5F24-34C8-6CD3-6BB66A96E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F0C602-CDAD-BD9C-8D62-16F4B019D373}"/>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6" name="Footer Placeholder 5">
            <a:extLst>
              <a:ext uri="{FF2B5EF4-FFF2-40B4-BE49-F238E27FC236}">
                <a16:creationId xmlns:a16="http://schemas.microsoft.com/office/drawing/2014/main" id="{66FEA907-FFB8-C676-02F9-1EB621B120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B3157C-0B84-C68B-81B5-4030746FE3A5}"/>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3540898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AF1E-11FB-6C3A-9358-256D58F40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2BDB90-9A79-1F02-D0FF-0D1A957DDA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6953CB-87A3-E16F-92A2-A628CB922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8213B-3AA6-2FAE-A5F1-745EB395EF5B}"/>
              </a:ext>
            </a:extLst>
          </p:cNvPr>
          <p:cNvSpPr>
            <a:spLocks noGrp="1"/>
          </p:cNvSpPr>
          <p:nvPr>
            <p:ph type="dt" sz="half" idx="10"/>
          </p:nvPr>
        </p:nvSpPr>
        <p:spPr/>
        <p:txBody>
          <a:bodyPr/>
          <a:lstStyle/>
          <a:p>
            <a:fld id="{2FDC6A08-DF0F-43D7-88B8-236626AE7E17}" type="datetimeFigureOut">
              <a:rPr lang="en-IN" smtClean="0"/>
              <a:t>28-12-2023</a:t>
            </a:fld>
            <a:endParaRPr lang="en-IN"/>
          </a:p>
        </p:txBody>
      </p:sp>
      <p:sp>
        <p:nvSpPr>
          <p:cNvPr id="6" name="Footer Placeholder 5">
            <a:extLst>
              <a:ext uri="{FF2B5EF4-FFF2-40B4-BE49-F238E27FC236}">
                <a16:creationId xmlns:a16="http://schemas.microsoft.com/office/drawing/2014/main" id="{0F80633B-B01D-59C0-4C98-A63E304C08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0892DB-618B-3B38-EFA5-593B97065CB6}"/>
              </a:ext>
            </a:extLst>
          </p:cNvPr>
          <p:cNvSpPr>
            <a:spLocks noGrp="1"/>
          </p:cNvSpPr>
          <p:nvPr>
            <p:ph type="sldNum" sz="quarter" idx="12"/>
          </p:nvPr>
        </p:nvSpPr>
        <p:spPr/>
        <p:txBody>
          <a:bodyPr/>
          <a:lstStyle/>
          <a:p>
            <a:fld id="{FBBDEAD9-371B-498A-9125-8DDA637D9273}" type="slidenum">
              <a:rPr lang="en-IN" smtClean="0"/>
              <a:t>‹#›</a:t>
            </a:fld>
            <a:endParaRPr lang="en-IN"/>
          </a:p>
        </p:txBody>
      </p:sp>
    </p:spTree>
    <p:extLst>
      <p:ext uri="{BB962C8B-B14F-4D97-AF65-F5344CB8AC3E}">
        <p14:creationId xmlns:p14="http://schemas.microsoft.com/office/powerpoint/2010/main" val="400359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D72AA2-2A84-6663-530E-AC06B8A71E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FD3E39-1A11-1A76-A904-0785CA35AD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6B0D4D-9E03-EBAC-CD5D-A430215A0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C6A08-DF0F-43D7-88B8-236626AE7E17}" type="datetimeFigureOut">
              <a:rPr lang="en-IN" smtClean="0"/>
              <a:t>28-12-2023</a:t>
            </a:fld>
            <a:endParaRPr lang="en-IN"/>
          </a:p>
        </p:txBody>
      </p:sp>
      <p:sp>
        <p:nvSpPr>
          <p:cNvPr id="5" name="Footer Placeholder 4">
            <a:extLst>
              <a:ext uri="{FF2B5EF4-FFF2-40B4-BE49-F238E27FC236}">
                <a16:creationId xmlns:a16="http://schemas.microsoft.com/office/drawing/2014/main" id="{7DB6C4B8-BDDA-1FBC-760F-AF2F9215C8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9366D7-79EE-928E-2FAB-03F2D7806C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DEAD9-371B-498A-9125-8DDA637D9273}" type="slidenum">
              <a:rPr lang="en-IN" smtClean="0"/>
              <a:t>‹#›</a:t>
            </a:fld>
            <a:endParaRPr lang="en-IN"/>
          </a:p>
        </p:txBody>
      </p:sp>
    </p:spTree>
    <p:extLst>
      <p:ext uri="{BB962C8B-B14F-4D97-AF65-F5344CB8AC3E}">
        <p14:creationId xmlns:p14="http://schemas.microsoft.com/office/powerpoint/2010/main" val="3876390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E58E41-9918-618D-DBDE-BE1C338DB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2" y="125507"/>
            <a:ext cx="11949953" cy="6642846"/>
          </a:xfrm>
          <a:prstGeom prst="rect">
            <a:avLst/>
          </a:prstGeom>
        </p:spPr>
      </p:pic>
    </p:spTree>
    <p:extLst>
      <p:ext uri="{BB962C8B-B14F-4D97-AF65-F5344CB8AC3E}">
        <p14:creationId xmlns:p14="http://schemas.microsoft.com/office/powerpoint/2010/main" val="2984277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B7313-EF35-314C-C49E-A84A78C46FC0}"/>
              </a:ext>
            </a:extLst>
          </p:cNvPr>
          <p:cNvSpPr>
            <a:spLocks noGrp="1"/>
          </p:cNvSpPr>
          <p:nvPr>
            <p:ph type="title"/>
          </p:nvPr>
        </p:nvSpPr>
        <p:spPr>
          <a:xfrm>
            <a:off x="838200" y="365125"/>
            <a:ext cx="2971800" cy="898899"/>
          </a:xfrm>
        </p:spPr>
        <p:txBody>
          <a:bodyPr>
            <a:normAutofit/>
          </a:bodyPr>
          <a:lstStyle/>
          <a:p>
            <a:r>
              <a:rPr lang="en-US" sz="3200" b="1" dirty="0"/>
              <a:t>Search Module:</a:t>
            </a:r>
            <a:endParaRPr lang="en-IN" sz="3200" b="1" dirty="0"/>
          </a:p>
        </p:txBody>
      </p:sp>
      <p:sp>
        <p:nvSpPr>
          <p:cNvPr id="3" name="Content Placeholder 2">
            <a:extLst>
              <a:ext uri="{FF2B5EF4-FFF2-40B4-BE49-F238E27FC236}">
                <a16:creationId xmlns:a16="http://schemas.microsoft.com/office/drawing/2014/main" id="{371830E6-81F8-5672-D5DC-CEE8FFB0B7EE}"/>
              </a:ext>
            </a:extLst>
          </p:cNvPr>
          <p:cNvSpPr>
            <a:spLocks noGrp="1"/>
          </p:cNvSpPr>
          <p:nvPr>
            <p:ph idx="1"/>
          </p:nvPr>
        </p:nvSpPr>
        <p:spPr/>
        <p:txBody>
          <a:bodyPr/>
          <a:lstStyle/>
          <a:p>
            <a:r>
              <a:rPr lang="en-US" dirty="0"/>
              <a:t>This module  generates the report of a individual based  on there names and there id’s.</a:t>
            </a:r>
            <a:endParaRPr lang="en-IN" dirty="0"/>
          </a:p>
        </p:txBody>
      </p:sp>
      <p:pic>
        <p:nvPicPr>
          <p:cNvPr id="5" name="Picture 4">
            <a:extLst>
              <a:ext uri="{FF2B5EF4-FFF2-40B4-BE49-F238E27FC236}">
                <a16:creationId xmlns:a16="http://schemas.microsoft.com/office/drawing/2014/main" id="{D991F02D-DB85-7D2F-87F7-8EE735491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12" y="2608728"/>
            <a:ext cx="11456894" cy="4061013"/>
          </a:xfrm>
          <a:prstGeom prst="rect">
            <a:avLst/>
          </a:prstGeom>
        </p:spPr>
      </p:pic>
    </p:spTree>
    <p:extLst>
      <p:ext uri="{BB962C8B-B14F-4D97-AF65-F5344CB8AC3E}">
        <p14:creationId xmlns:p14="http://schemas.microsoft.com/office/powerpoint/2010/main" val="69219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9A829-AC85-7978-6798-B226F2F1C9A2}"/>
              </a:ext>
            </a:extLst>
          </p:cNvPr>
          <p:cNvSpPr>
            <a:spLocks noGrp="1"/>
          </p:cNvSpPr>
          <p:nvPr>
            <p:ph type="title"/>
          </p:nvPr>
        </p:nvSpPr>
        <p:spPr>
          <a:xfrm>
            <a:off x="336177" y="185550"/>
            <a:ext cx="5472952" cy="495487"/>
          </a:xfrm>
        </p:spPr>
        <p:txBody>
          <a:bodyPr>
            <a:normAutofit fontScale="90000"/>
          </a:bodyPr>
          <a:lstStyle/>
          <a:p>
            <a:r>
              <a:rPr lang="en-US" b="1" dirty="0"/>
              <a:t>Functional Dependencies:</a:t>
            </a:r>
            <a:endParaRPr lang="en-IN" b="1" dirty="0"/>
          </a:p>
        </p:txBody>
      </p:sp>
      <p:sp>
        <p:nvSpPr>
          <p:cNvPr id="3" name="Content Placeholder 2">
            <a:extLst>
              <a:ext uri="{FF2B5EF4-FFF2-40B4-BE49-F238E27FC236}">
                <a16:creationId xmlns:a16="http://schemas.microsoft.com/office/drawing/2014/main" id="{C252DDB6-936F-75ED-F1F3-6D57F520392F}"/>
              </a:ext>
            </a:extLst>
          </p:cNvPr>
          <p:cNvSpPr>
            <a:spLocks noGrp="1"/>
          </p:cNvSpPr>
          <p:nvPr>
            <p:ph idx="1"/>
          </p:nvPr>
        </p:nvSpPr>
        <p:spPr>
          <a:xfrm>
            <a:off x="0" y="794684"/>
            <a:ext cx="12192000" cy="6063316"/>
          </a:xfrm>
        </p:spPr>
        <p:style>
          <a:lnRef idx="2">
            <a:schemeClr val="dk1"/>
          </a:lnRef>
          <a:fillRef idx="1">
            <a:schemeClr val="lt1"/>
          </a:fillRef>
          <a:effectRef idx="0">
            <a:schemeClr val="dk1"/>
          </a:effectRef>
          <a:fontRef idx="minor">
            <a:schemeClr val="dk1"/>
          </a:fontRef>
        </p:style>
        <p:txBody>
          <a:bodyPr/>
          <a:lstStyle/>
          <a:p>
            <a:endParaRPr lang="en-IN" dirty="0"/>
          </a:p>
        </p:txBody>
      </p:sp>
      <p:sp>
        <p:nvSpPr>
          <p:cNvPr id="4" name="Rectangle: Rounded Corners 3">
            <a:extLst>
              <a:ext uri="{FF2B5EF4-FFF2-40B4-BE49-F238E27FC236}">
                <a16:creationId xmlns:a16="http://schemas.microsoft.com/office/drawing/2014/main" id="{96201310-9CB0-D267-98F7-B4A910F30DFB}"/>
              </a:ext>
            </a:extLst>
          </p:cNvPr>
          <p:cNvSpPr/>
          <p:nvPr/>
        </p:nvSpPr>
        <p:spPr>
          <a:xfrm>
            <a:off x="4858871" y="3429000"/>
            <a:ext cx="1335741" cy="41685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Dash Board</a:t>
            </a:r>
            <a:endParaRPr lang="en-IN" dirty="0"/>
          </a:p>
        </p:txBody>
      </p:sp>
      <p:cxnSp>
        <p:nvCxnSpPr>
          <p:cNvPr id="8" name="Connector: Elbow 7">
            <a:extLst>
              <a:ext uri="{FF2B5EF4-FFF2-40B4-BE49-F238E27FC236}">
                <a16:creationId xmlns:a16="http://schemas.microsoft.com/office/drawing/2014/main" id="{0C68E87D-84F0-0323-E495-D3E9169526A9}"/>
              </a:ext>
            </a:extLst>
          </p:cNvPr>
          <p:cNvCxnSpPr>
            <a:cxnSpLocks/>
          </p:cNvCxnSpPr>
          <p:nvPr/>
        </p:nvCxnSpPr>
        <p:spPr>
          <a:xfrm>
            <a:off x="4383741" y="3429000"/>
            <a:ext cx="475130" cy="20842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B680C538-E8D4-999D-EC42-510F3131C759}"/>
              </a:ext>
            </a:extLst>
          </p:cNvPr>
          <p:cNvSpPr/>
          <p:nvPr/>
        </p:nvSpPr>
        <p:spPr>
          <a:xfrm>
            <a:off x="2976282" y="3220570"/>
            <a:ext cx="1407459" cy="51771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Animal</a:t>
            </a:r>
          </a:p>
          <a:p>
            <a:pPr algn="ctr"/>
            <a:r>
              <a:rPr lang="en-US" dirty="0"/>
              <a:t>Details</a:t>
            </a:r>
            <a:endParaRPr lang="en-IN" dirty="0"/>
          </a:p>
        </p:txBody>
      </p:sp>
      <p:cxnSp>
        <p:nvCxnSpPr>
          <p:cNvPr id="12" name="Connector: Elbow 11">
            <a:extLst>
              <a:ext uri="{FF2B5EF4-FFF2-40B4-BE49-F238E27FC236}">
                <a16:creationId xmlns:a16="http://schemas.microsoft.com/office/drawing/2014/main" id="{56FF68F0-1C34-9778-DBAA-A2A94F71391B}"/>
              </a:ext>
            </a:extLst>
          </p:cNvPr>
          <p:cNvCxnSpPr>
            <a:cxnSpLocks/>
          </p:cNvCxnSpPr>
          <p:nvPr/>
        </p:nvCxnSpPr>
        <p:spPr>
          <a:xfrm rot="10800000">
            <a:off x="2501153" y="3237380"/>
            <a:ext cx="475129" cy="2588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FF812453-F5C3-C60C-BD38-3473360DAD95}"/>
              </a:ext>
            </a:extLst>
          </p:cNvPr>
          <p:cNvCxnSpPr>
            <a:cxnSpLocks/>
          </p:cNvCxnSpPr>
          <p:nvPr/>
        </p:nvCxnSpPr>
        <p:spPr>
          <a:xfrm rot="10800000" flipV="1">
            <a:off x="2501152" y="3637429"/>
            <a:ext cx="475130" cy="2084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E8FCEDF-54D7-56D4-8AC0-92D5CF2AA3DF}"/>
              </a:ext>
            </a:extLst>
          </p:cNvPr>
          <p:cNvSpPr/>
          <p:nvPr/>
        </p:nvSpPr>
        <p:spPr>
          <a:xfrm>
            <a:off x="941294" y="2835088"/>
            <a:ext cx="1559857" cy="5939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Add Animals</a:t>
            </a:r>
            <a:endParaRPr lang="en-IN" dirty="0"/>
          </a:p>
        </p:txBody>
      </p:sp>
      <p:sp>
        <p:nvSpPr>
          <p:cNvPr id="19" name="Rectangle: Rounded Corners 18">
            <a:extLst>
              <a:ext uri="{FF2B5EF4-FFF2-40B4-BE49-F238E27FC236}">
                <a16:creationId xmlns:a16="http://schemas.microsoft.com/office/drawing/2014/main" id="{003C56AE-D508-0E1E-6946-0C3AEDC87565}"/>
              </a:ext>
            </a:extLst>
          </p:cNvPr>
          <p:cNvSpPr/>
          <p:nvPr/>
        </p:nvSpPr>
        <p:spPr>
          <a:xfrm>
            <a:off x="941294" y="3637429"/>
            <a:ext cx="1559857" cy="59391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Manage Animals</a:t>
            </a:r>
            <a:endParaRPr lang="en-IN" dirty="0"/>
          </a:p>
        </p:txBody>
      </p:sp>
      <p:cxnSp>
        <p:nvCxnSpPr>
          <p:cNvPr id="23" name="Connector: Elbow 22">
            <a:extLst>
              <a:ext uri="{FF2B5EF4-FFF2-40B4-BE49-F238E27FC236}">
                <a16:creationId xmlns:a16="http://schemas.microsoft.com/office/drawing/2014/main" id="{CCFA5ADC-53A6-4945-2D6A-56AE537D5B40}"/>
              </a:ext>
            </a:extLst>
          </p:cNvPr>
          <p:cNvCxnSpPr>
            <a:cxnSpLocks/>
            <a:stCxn id="4" idx="3"/>
          </p:cNvCxnSpPr>
          <p:nvPr/>
        </p:nvCxnSpPr>
        <p:spPr>
          <a:xfrm flipV="1">
            <a:off x="6194612" y="3220570"/>
            <a:ext cx="546848" cy="4168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F77EA655-3273-7DD8-300D-7426615B4B5A}"/>
              </a:ext>
            </a:extLst>
          </p:cNvPr>
          <p:cNvSpPr/>
          <p:nvPr/>
        </p:nvSpPr>
        <p:spPr>
          <a:xfrm>
            <a:off x="6741460" y="2978524"/>
            <a:ext cx="1407459" cy="500902"/>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Normal</a:t>
            </a:r>
          </a:p>
          <a:p>
            <a:pPr algn="ctr"/>
            <a:r>
              <a:rPr lang="en-US" dirty="0"/>
              <a:t>Ticket</a:t>
            </a:r>
            <a:endParaRPr lang="en-IN" dirty="0"/>
          </a:p>
        </p:txBody>
      </p:sp>
      <p:cxnSp>
        <p:nvCxnSpPr>
          <p:cNvPr id="29" name="Connector: Elbow 28">
            <a:extLst>
              <a:ext uri="{FF2B5EF4-FFF2-40B4-BE49-F238E27FC236}">
                <a16:creationId xmlns:a16="http://schemas.microsoft.com/office/drawing/2014/main" id="{B9848D41-6857-A8CF-E3E8-542357F00247}"/>
              </a:ext>
            </a:extLst>
          </p:cNvPr>
          <p:cNvCxnSpPr>
            <a:cxnSpLocks/>
          </p:cNvCxnSpPr>
          <p:nvPr/>
        </p:nvCxnSpPr>
        <p:spPr>
          <a:xfrm>
            <a:off x="8144437" y="3286358"/>
            <a:ext cx="546848" cy="495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F48F45C4-CE2D-067B-7FC1-3ADFEE76F472}"/>
              </a:ext>
            </a:extLst>
          </p:cNvPr>
          <p:cNvSpPr/>
          <p:nvPr/>
        </p:nvSpPr>
        <p:spPr>
          <a:xfrm>
            <a:off x="8691285" y="3598209"/>
            <a:ext cx="1407459" cy="49529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Manage</a:t>
            </a:r>
          </a:p>
          <a:p>
            <a:pPr algn="ctr"/>
            <a:r>
              <a:rPr lang="en-US" dirty="0"/>
              <a:t>Ticket</a:t>
            </a:r>
            <a:endParaRPr lang="en-IN" dirty="0"/>
          </a:p>
        </p:txBody>
      </p:sp>
      <p:cxnSp>
        <p:nvCxnSpPr>
          <p:cNvPr id="32" name="Connector: Elbow 31">
            <a:extLst>
              <a:ext uri="{FF2B5EF4-FFF2-40B4-BE49-F238E27FC236}">
                <a16:creationId xmlns:a16="http://schemas.microsoft.com/office/drawing/2014/main" id="{08F887AC-9ACA-58E3-C73B-8BC9DA905162}"/>
              </a:ext>
            </a:extLst>
          </p:cNvPr>
          <p:cNvCxnSpPr>
            <a:cxnSpLocks/>
          </p:cNvCxnSpPr>
          <p:nvPr/>
        </p:nvCxnSpPr>
        <p:spPr>
          <a:xfrm flipV="1">
            <a:off x="8144437" y="2676293"/>
            <a:ext cx="546848" cy="527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839BBC15-AD80-789B-9800-13460537161A}"/>
              </a:ext>
            </a:extLst>
          </p:cNvPr>
          <p:cNvSpPr/>
          <p:nvPr/>
        </p:nvSpPr>
        <p:spPr>
          <a:xfrm>
            <a:off x="8691285" y="2476967"/>
            <a:ext cx="1488141" cy="52765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Add Ticket</a:t>
            </a:r>
            <a:endParaRPr lang="en-IN" dirty="0"/>
          </a:p>
        </p:txBody>
      </p:sp>
      <p:cxnSp>
        <p:nvCxnSpPr>
          <p:cNvPr id="39" name="Connector: Elbow 38">
            <a:extLst>
              <a:ext uri="{FF2B5EF4-FFF2-40B4-BE49-F238E27FC236}">
                <a16:creationId xmlns:a16="http://schemas.microsoft.com/office/drawing/2014/main" id="{A493A904-9770-9531-FE06-51C3FAEB2583}"/>
              </a:ext>
            </a:extLst>
          </p:cNvPr>
          <p:cNvCxnSpPr>
            <a:stCxn id="4" idx="2"/>
          </p:cNvCxnSpPr>
          <p:nvPr/>
        </p:nvCxnSpPr>
        <p:spPr>
          <a:xfrm rot="16200000" flipH="1">
            <a:off x="5240827" y="4131774"/>
            <a:ext cx="1239701" cy="6678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BFC9FA6A-AAF2-8F3A-8E8A-6DF8F33515AC}"/>
              </a:ext>
            </a:extLst>
          </p:cNvPr>
          <p:cNvSpPr/>
          <p:nvPr/>
        </p:nvSpPr>
        <p:spPr>
          <a:xfrm>
            <a:off x="5307106" y="5085560"/>
            <a:ext cx="1703294" cy="500902"/>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Foreigners </a:t>
            </a:r>
          </a:p>
          <a:p>
            <a:pPr algn="ctr"/>
            <a:r>
              <a:rPr lang="en-US" dirty="0"/>
              <a:t>Tickets</a:t>
            </a:r>
            <a:endParaRPr lang="en-IN" dirty="0"/>
          </a:p>
        </p:txBody>
      </p:sp>
      <p:cxnSp>
        <p:nvCxnSpPr>
          <p:cNvPr id="42" name="Connector: Elbow 41">
            <a:extLst>
              <a:ext uri="{FF2B5EF4-FFF2-40B4-BE49-F238E27FC236}">
                <a16:creationId xmlns:a16="http://schemas.microsoft.com/office/drawing/2014/main" id="{EBF75A6F-2203-1F10-4628-033E2B13A9C4}"/>
              </a:ext>
            </a:extLst>
          </p:cNvPr>
          <p:cNvCxnSpPr>
            <a:stCxn id="40" idx="3"/>
          </p:cNvCxnSpPr>
          <p:nvPr/>
        </p:nvCxnSpPr>
        <p:spPr>
          <a:xfrm flipV="1">
            <a:off x="7010400" y="4885765"/>
            <a:ext cx="1066800" cy="4502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5EFDFFCF-4AAD-A9AF-8A12-74136CBE7F50}"/>
              </a:ext>
            </a:extLst>
          </p:cNvPr>
          <p:cNvCxnSpPr>
            <a:stCxn id="40" idx="3"/>
          </p:cNvCxnSpPr>
          <p:nvPr/>
        </p:nvCxnSpPr>
        <p:spPr>
          <a:xfrm>
            <a:off x="7010400" y="5336011"/>
            <a:ext cx="1066800" cy="3655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29452835-C7AF-DF82-6ED2-1E4A8493A4F5}"/>
              </a:ext>
            </a:extLst>
          </p:cNvPr>
          <p:cNvSpPr/>
          <p:nvPr/>
        </p:nvSpPr>
        <p:spPr>
          <a:xfrm>
            <a:off x="8077200" y="4686909"/>
            <a:ext cx="1640541" cy="39865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Add Ticket</a:t>
            </a:r>
            <a:endParaRPr lang="en-IN" dirty="0"/>
          </a:p>
        </p:txBody>
      </p:sp>
      <p:sp>
        <p:nvSpPr>
          <p:cNvPr id="46" name="Rectangle: Rounded Corners 45">
            <a:extLst>
              <a:ext uri="{FF2B5EF4-FFF2-40B4-BE49-F238E27FC236}">
                <a16:creationId xmlns:a16="http://schemas.microsoft.com/office/drawing/2014/main" id="{5F104E32-6DFD-CC94-5C81-E9ECCF26972D}"/>
              </a:ext>
            </a:extLst>
          </p:cNvPr>
          <p:cNvSpPr/>
          <p:nvPr/>
        </p:nvSpPr>
        <p:spPr>
          <a:xfrm>
            <a:off x="8077199" y="5387791"/>
            <a:ext cx="1640541" cy="60302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Manage</a:t>
            </a:r>
          </a:p>
          <a:p>
            <a:pPr algn="ctr"/>
            <a:r>
              <a:rPr lang="en-US" dirty="0"/>
              <a:t>Ticket</a:t>
            </a:r>
            <a:endParaRPr lang="en-IN" dirty="0"/>
          </a:p>
        </p:txBody>
      </p:sp>
      <p:sp>
        <p:nvSpPr>
          <p:cNvPr id="47" name="Rectangle: Rounded Corners 46">
            <a:extLst>
              <a:ext uri="{FF2B5EF4-FFF2-40B4-BE49-F238E27FC236}">
                <a16:creationId xmlns:a16="http://schemas.microsoft.com/office/drawing/2014/main" id="{0F61F3DC-739D-E7B4-F0DC-1283CBC969EE}"/>
              </a:ext>
            </a:extLst>
          </p:cNvPr>
          <p:cNvSpPr/>
          <p:nvPr/>
        </p:nvSpPr>
        <p:spPr>
          <a:xfrm>
            <a:off x="10910047" y="4093508"/>
            <a:ext cx="1192306" cy="62192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Search</a:t>
            </a:r>
            <a:endParaRPr lang="en-IN" dirty="0"/>
          </a:p>
        </p:txBody>
      </p:sp>
      <p:cxnSp>
        <p:nvCxnSpPr>
          <p:cNvPr id="49" name="Connector: Elbow 48">
            <a:extLst>
              <a:ext uri="{FF2B5EF4-FFF2-40B4-BE49-F238E27FC236}">
                <a16:creationId xmlns:a16="http://schemas.microsoft.com/office/drawing/2014/main" id="{A3F5BAC6-FAEC-7211-3042-4223619FC094}"/>
              </a:ext>
            </a:extLst>
          </p:cNvPr>
          <p:cNvCxnSpPr>
            <a:stCxn id="37" idx="3"/>
          </p:cNvCxnSpPr>
          <p:nvPr/>
        </p:nvCxnSpPr>
        <p:spPr>
          <a:xfrm>
            <a:off x="10179426" y="2740796"/>
            <a:ext cx="1223680" cy="13527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C5DE178D-0B20-D6A9-F701-7C0ABA6AF880}"/>
              </a:ext>
            </a:extLst>
          </p:cNvPr>
          <p:cNvCxnSpPr>
            <a:cxnSpLocks/>
            <a:endCxn id="47" idx="1"/>
          </p:cNvCxnSpPr>
          <p:nvPr/>
        </p:nvCxnSpPr>
        <p:spPr>
          <a:xfrm flipV="1">
            <a:off x="9717740" y="4404471"/>
            <a:ext cx="1192307" cy="4812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329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7D9D-C53D-233C-624C-44E71680B484}"/>
              </a:ext>
            </a:extLst>
          </p:cNvPr>
          <p:cNvSpPr>
            <a:spLocks noGrp="1"/>
          </p:cNvSpPr>
          <p:nvPr>
            <p:ph type="title"/>
          </p:nvPr>
        </p:nvSpPr>
        <p:spPr>
          <a:xfrm>
            <a:off x="838200" y="365125"/>
            <a:ext cx="3536576" cy="549275"/>
          </a:xfrm>
        </p:spPr>
        <p:txBody>
          <a:bodyPr>
            <a:normAutofit fontScale="90000"/>
          </a:bodyPr>
          <a:lstStyle/>
          <a:p>
            <a:r>
              <a:rPr lang="en-US" sz="3200" dirty="0"/>
              <a:t>Effort  and Estimation:</a:t>
            </a:r>
            <a:endParaRPr lang="en-IN" sz="3200" dirty="0"/>
          </a:p>
        </p:txBody>
      </p:sp>
      <p:graphicFrame>
        <p:nvGraphicFramePr>
          <p:cNvPr id="4" name="Content Placeholder 3">
            <a:extLst>
              <a:ext uri="{FF2B5EF4-FFF2-40B4-BE49-F238E27FC236}">
                <a16:creationId xmlns:a16="http://schemas.microsoft.com/office/drawing/2014/main" id="{191ED704-5837-D984-21FA-21EACF8ECC52}"/>
              </a:ext>
            </a:extLst>
          </p:cNvPr>
          <p:cNvGraphicFramePr>
            <a:graphicFrameLocks noGrp="1"/>
          </p:cNvGraphicFramePr>
          <p:nvPr>
            <p:ph idx="1"/>
            <p:extLst>
              <p:ext uri="{D42A27DB-BD31-4B8C-83A1-F6EECF244321}">
                <p14:modId xmlns:p14="http://schemas.microsoft.com/office/powerpoint/2010/main" val="3316714502"/>
              </p:ext>
            </p:extLst>
          </p:nvPr>
        </p:nvGraphicFramePr>
        <p:xfrm>
          <a:off x="788894" y="1264024"/>
          <a:ext cx="10564902" cy="5228850"/>
        </p:xfrm>
        <a:graphic>
          <a:graphicData uri="http://schemas.openxmlformats.org/drawingml/2006/table">
            <a:tbl>
              <a:tblPr firstRow="1" bandRow="1">
                <a:tableStyleId>{5C22544A-7EE6-4342-B048-85BDC9FD1C3A}</a:tableStyleId>
              </a:tblPr>
              <a:tblGrid>
                <a:gridCol w="1551534">
                  <a:extLst>
                    <a:ext uri="{9D8B030D-6E8A-4147-A177-3AD203B41FA5}">
                      <a16:colId xmlns:a16="http://schemas.microsoft.com/office/drawing/2014/main" val="637202441"/>
                    </a:ext>
                  </a:extLst>
                </a:gridCol>
                <a:gridCol w="1502228">
                  <a:extLst>
                    <a:ext uri="{9D8B030D-6E8A-4147-A177-3AD203B41FA5}">
                      <a16:colId xmlns:a16="http://schemas.microsoft.com/office/drawing/2014/main" val="1909928971"/>
                    </a:ext>
                  </a:extLst>
                </a:gridCol>
                <a:gridCol w="1502228">
                  <a:extLst>
                    <a:ext uri="{9D8B030D-6E8A-4147-A177-3AD203B41FA5}">
                      <a16:colId xmlns:a16="http://schemas.microsoft.com/office/drawing/2014/main" val="843859301"/>
                    </a:ext>
                  </a:extLst>
                </a:gridCol>
                <a:gridCol w="1502228">
                  <a:extLst>
                    <a:ext uri="{9D8B030D-6E8A-4147-A177-3AD203B41FA5}">
                      <a16:colId xmlns:a16="http://schemas.microsoft.com/office/drawing/2014/main" val="1580130317"/>
                    </a:ext>
                  </a:extLst>
                </a:gridCol>
                <a:gridCol w="1502228">
                  <a:extLst>
                    <a:ext uri="{9D8B030D-6E8A-4147-A177-3AD203B41FA5}">
                      <a16:colId xmlns:a16="http://schemas.microsoft.com/office/drawing/2014/main" val="2821083591"/>
                    </a:ext>
                  </a:extLst>
                </a:gridCol>
                <a:gridCol w="1502228">
                  <a:extLst>
                    <a:ext uri="{9D8B030D-6E8A-4147-A177-3AD203B41FA5}">
                      <a16:colId xmlns:a16="http://schemas.microsoft.com/office/drawing/2014/main" val="437773493"/>
                    </a:ext>
                  </a:extLst>
                </a:gridCol>
                <a:gridCol w="1502228">
                  <a:extLst>
                    <a:ext uri="{9D8B030D-6E8A-4147-A177-3AD203B41FA5}">
                      <a16:colId xmlns:a16="http://schemas.microsoft.com/office/drawing/2014/main" val="3928216506"/>
                    </a:ext>
                  </a:extLst>
                </a:gridCol>
              </a:tblGrid>
              <a:tr h="660720">
                <a:tc>
                  <a:txBody>
                    <a:bodyPr/>
                    <a:lstStyle/>
                    <a:p>
                      <a:pPr algn="ctr"/>
                      <a:r>
                        <a:rPr lang="en-US" dirty="0"/>
                        <a:t>User Story Id</a:t>
                      </a:r>
                      <a:endParaRPr lang="en-IN" dirty="0"/>
                    </a:p>
                  </a:txBody>
                  <a:tcPr/>
                </a:tc>
                <a:tc>
                  <a:txBody>
                    <a:bodyPr/>
                    <a:lstStyle/>
                    <a:p>
                      <a:pPr algn="ctr"/>
                      <a:r>
                        <a:rPr lang="en-US" dirty="0"/>
                        <a:t>User Story</a:t>
                      </a:r>
                    </a:p>
                    <a:p>
                      <a:pPr algn="ctr"/>
                      <a:r>
                        <a:rPr lang="en-US" dirty="0"/>
                        <a:t>Name</a:t>
                      </a:r>
                      <a:endParaRPr lang="en-IN" dirty="0"/>
                    </a:p>
                  </a:txBody>
                  <a:tcPr/>
                </a:tc>
                <a:tc>
                  <a:txBody>
                    <a:bodyPr/>
                    <a:lstStyle/>
                    <a:p>
                      <a:pPr algn="ctr"/>
                      <a:r>
                        <a:rPr lang="en-US" dirty="0"/>
                        <a:t>Tasks</a:t>
                      </a:r>
                      <a:endParaRPr lang="en-IN" dirty="0"/>
                    </a:p>
                  </a:txBody>
                  <a:tcPr/>
                </a:tc>
                <a:tc>
                  <a:txBody>
                    <a:bodyPr/>
                    <a:lstStyle/>
                    <a:p>
                      <a:pPr algn="ctr"/>
                      <a:r>
                        <a:rPr lang="en-US" dirty="0"/>
                        <a:t>Test Cases</a:t>
                      </a:r>
                      <a:endParaRPr lang="en-IN" dirty="0"/>
                    </a:p>
                  </a:txBody>
                  <a:tcPr/>
                </a:tc>
                <a:tc>
                  <a:txBody>
                    <a:bodyPr/>
                    <a:lstStyle/>
                    <a:p>
                      <a:pPr algn="ctr"/>
                      <a:r>
                        <a:rPr lang="en-US" dirty="0"/>
                        <a:t>Story Point</a:t>
                      </a:r>
                      <a:endParaRPr lang="en-IN" dirty="0"/>
                    </a:p>
                  </a:txBody>
                  <a:tcPr/>
                </a:tc>
                <a:tc>
                  <a:txBody>
                    <a:bodyPr/>
                    <a:lstStyle/>
                    <a:p>
                      <a:r>
                        <a:rPr lang="en-US" dirty="0"/>
                        <a:t>Men power</a:t>
                      </a:r>
                    </a:p>
                    <a:p>
                      <a:pPr algn="ctr"/>
                      <a:r>
                        <a:rPr lang="en-US" dirty="0"/>
                        <a:t>Per Hour</a:t>
                      </a:r>
                      <a:endParaRPr lang="en-IN" dirty="0"/>
                    </a:p>
                  </a:txBody>
                  <a:tcPr/>
                </a:tc>
                <a:tc>
                  <a:txBody>
                    <a:bodyPr/>
                    <a:lstStyle/>
                    <a:p>
                      <a:pPr algn="ctr"/>
                      <a:r>
                        <a:rPr lang="en-US" dirty="0"/>
                        <a:t>Days</a:t>
                      </a:r>
                    </a:p>
                    <a:p>
                      <a:pPr algn="ctr"/>
                      <a:endParaRPr lang="en-IN" dirty="0"/>
                    </a:p>
                  </a:txBody>
                  <a:tcPr/>
                </a:tc>
                <a:extLst>
                  <a:ext uri="{0D108BD9-81ED-4DB2-BD59-A6C34878D82A}">
                    <a16:rowId xmlns:a16="http://schemas.microsoft.com/office/drawing/2014/main" val="4134588768"/>
                  </a:ext>
                </a:extLst>
              </a:tr>
              <a:tr h="660720">
                <a:tc>
                  <a:txBody>
                    <a:bodyPr/>
                    <a:lstStyle/>
                    <a:p>
                      <a:r>
                        <a:rPr lang="en-US" dirty="0"/>
                        <a:t>Us-01</a:t>
                      </a:r>
                      <a:endParaRPr lang="en-IN" dirty="0"/>
                    </a:p>
                  </a:txBody>
                  <a:tcPr/>
                </a:tc>
                <a:tc>
                  <a:txBody>
                    <a:bodyPr/>
                    <a:lstStyle/>
                    <a:p>
                      <a:pPr algn="ctr"/>
                      <a:r>
                        <a:rPr lang="en-US" dirty="0"/>
                        <a:t>Animal Details</a:t>
                      </a:r>
                      <a:endParaRPr lang="en-IN" dirty="0"/>
                    </a:p>
                  </a:txBody>
                  <a:tcPr/>
                </a:tc>
                <a:tc>
                  <a:txBody>
                    <a:bodyPr/>
                    <a:lstStyle/>
                    <a:p>
                      <a:pPr algn="ctr"/>
                      <a:r>
                        <a:rPr lang="en-US" dirty="0"/>
                        <a:t>T-01</a:t>
                      </a:r>
                    </a:p>
                    <a:p>
                      <a:pPr algn="ctr"/>
                      <a:r>
                        <a:rPr lang="en-US" dirty="0"/>
                        <a:t>T-02</a:t>
                      </a:r>
                      <a:endParaRPr lang="en-IN" dirty="0"/>
                    </a:p>
                  </a:txBody>
                  <a:tcPr/>
                </a:tc>
                <a:tc>
                  <a:txBody>
                    <a:bodyPr/>
                    <a:lstStyle/>
                    <a:p>
                      <a:r>
                        <a:rPr lang="en-US" dirty="0"/>
                        <a:t>+ 25</a:t>
                      </a:r>
                    </a:p>
                    <a:p>
                      <a:r>
                        <a:rPr lang="en-IN" dirty="0"/>
                        <a:t>+04</a:t>
                      </a:r>
                    </a:p>
                  </a:txBody>
                  <a:tcPr/>
                </a:tc>
                <a:tc>
                  <a:txBody>
                    <a:bodyPr/>
                    <a:lstStyle/>
                    <a:p>
                      <a:r>
                        <a:rPr lang="en-US" dirty="0"/>
                        <a:t>02</a:t>
                      </a:r>
                    </a:p>
                    <a:p>
                      <a:r>
                        <a:rPr lang="en-US" dirty="0"/>
                        <a:t>01</a:t>
                      </a:r>
                      <a:endParaRPr lang="en-IN" dirty="0"/>
                    </a:p>
                  </a:txBody>
                  <a:tcPr/>
                </a:tc>
                <a:tc>
                  <a:txBody>
                    <a:bodyPr/>
                    <a:lstStyle/>
                    <a:p>
                      <a:r>
                        <a:rPr lang="en-US" dirty="0"/>
                        <a:t>16</a:t>
                      </a:r>
                    </a:p>
                    <a:p>
                      <a:r>
                        <a:rPr lang="en-US" dirty="0"/>
                        <a:t>8</a:t>
                      </a:r>
                      <a:endParaRPr lang="en-IN" dirty="0"/>
                    </a:p>
                  </a:txBody>
                  <a:tcPr/>
                </a:tc>
                <a:tc>
                  <a:txBody>
                    <a:bodyPr/>
                    <a:lstStyle/>
                    <a:p>
                      <a:r>
                        <a:rPr lang="en-US" dirty="0"/>
                        <a:t>02 Days</a:t>
                      </a:r>
                    </a:p>
                    <a:p>
                      <a:r>
                        <a:rPr lang="en-US" dirty="0"/>
                        <a:t>01 Day</a:t>
                      </a:r>
                      <a:endParaRPr lang="en-IN" dirty="0"/>
                    </a:p>
                  </a:txBody>
                  <a:tcPr/>
                </a:tc>
                <a:extLst>
                  <a:ext uri="{0D108BD9-81ED-4DB2-BD59-A6C34878D82A}">
                    <a16:rowId xmlns:a16="http://schemas.microsoft.com/office/drawing/2014/main" val="1076034736"/>
                  </a:ext>
                </a:extLst>
              </a:tr>
              <a:tr h="660720">
                <a:tc>
                  <a:txBody>
                    <a:bodyPr/>
                    <a:lstStyle/>
                    <a:p>
                      <a:r>
                        <a:rPr lang="en-US" dirty="0"/>
                        <a:t>Us-02</a:t>
                      </a:r>
                      <a:endParaRPr lang="en-IN" dirty="0"/>
                    </a:p>
                  </a:txBody>
                  <a:tcPr/>
                </a:tc>
                <a:tc>
                  <a:txBody>
                    <a:bodyPr/>
                    <a:lstStyle/>
                    <a:p>
                      <a:pPr algn="ctr"/>
                      <a:r>
                        <a:rPr lang="en-US" dirty="0"/>
                        <a:t>Manage Type </a:t>
                      </a:r>
                    </a:p>
                    <a:p>
                      <a:pPr algn="ctr"/>
                      <a:r>
                        <a:rPr lang="en-US" dirty="0"/>
                        <a:t>Ticket</a:t>
                      </a:r>
                      <a:endParaRPr lang="en-IN" dirty="0"/>
                    </a:p>
                  </a:txBody>
                  <a:tcPr/>
                </a:tc>
                <a:tc>
                  <a:txBody>
                    <a:bodyPr/>
                    <a:lstStyle/>
                    <a:p>
                      <a:pPr algn="ctr"/>
                      <a:r>
                        <a:rPr lang="en-US" dirty="0"/>
                        <a:t>T-03</a:t>
                      </a:r>
                      <a:endParaRPr lang="en-IN" dirty="0"/>
                    </a:p>
                  </a:txBody>
                  <a:tcPr/>
                </a:tc>
                <a:tc>
                  <a:txBody>
                    <a:bodyPr/>
                    <a:lstStyle/>
                    <a:p>
                      <a:r>
                        <a:rPr lang="en-US" dirty="0"/>
                        <a:t>02-03</a:t>
                      </a:r>
                      <a:endParaRPr lang="en-IN" dirty="0"/>
                    </a:p>
                  </a:txBody>
                  <a:tcPr/>
                </a:tc>
                <a:tc>
                  <a:txBody>
                    <a:bodyPr/>
                    <a:lstStyle/>
                    <a:p>
                      <a:r>
                        <a:rPr lang="en-US" dirty="0"/>
                        <a:t>01</a:t>
                      </a:r>
                      <a:endParaRPr lang="en-IN" dirty="0"/>
                    </a:p>
                  </a:txBody>
                  <a:tcPr/>
                </a:tc>
                <a:tc>
                  <a:txBody>
                    <a:bodyPr/>
                    <a:lstStyle/>
                    <a:p>
                      <a:r>
                        <a:rPr lang="en-US" dirty="0"/>
                        <a:t>8</a:t>
                      </a:r>
                      <a:endParaRPr lang="en-IN" dirty="0"/>
                    </a:p>
                  </a:txBody>
                  <a:tcPr/>
                </a:tc>
                <a:tc>
                  <a:txBody>
                    <a:bodyPr/>
                    <a:lstStyle/>
                    <a:p>
                      <a:r>
                        <a:rPr lang="en-US" dirty="0"/>
                        <a:t>01 Day</a:t>
                      </a:r>
                      <a:endParaRPr lang="en-IN" dirty="0"/>
                    </a:p>
                  </a:txBody>
                  <a:tcPr/>
                </a:tc>
                <a:extLst>
                  <a:ext uri="{0D108BD9-81ED-4DB2-BD59-A6C34878D82A}">
                    <a16:rowId xmlns:a16="http://schemas.microsoft.com/office/drawing/2014/main" val="991864829"/>
                  </a:ext>
                </a:extLst>
              </a:tr>
              <a:tr h="660720">
                <a:tc>
                  <a:txBody>
                    <a:bodyPr/>
                    <a:lstStyle/>
                    <a:p>
                      <a:r>
                        <a:rPr lang="en-US" dirty="0"/>
                        <a:t>Us-03</a:t>
                      </a:r>
                      <a:endParaRPr lang="en-IN" dirty="0"/>
                    </a:p>
                  </a:txBody>
                  <a:tcPr/>
                </a:tc>
                <a:tc>
                  <a:txBody>
                    <a:bodyPr/>
                    <a:lstStyle/>
                    <a:p>
                      <a:pPr algn="ctr"/>
                      <a:r>
                        <a:rPr lang="en-US" dirty="0"/>
                        <a:t>Normal Ticket</a:t>
                      </a:r>
                      <a:endParaRPr lang="en-IN" dirty="0"/>
                    </a:p>
                  </a:txBody>
                  <a:tcPr/>
                </a:tc>
                <a:tc>
                  <a:txBody>
                    <a:bodyPr/>
                    <a:lstStyle/>
                    <a:p>
                      <a:pPr algn="ctr"/>
                      <a:r>
                        <a:rPr lang="en-US" dirty="0"/>
                        <a:t>T-04</a:t>
                      </a:r>
                    </a:p>
                    <a:p>
                      <a:pPr algn="ctr"/>
                      <a:r>
                        <a:rPr lang="en-US" dirty="0"/>
                        <a:t>T-05</a:t>
                      </a:r>
                      <a:endParaRPr lang="en-IN" dirty="0"/>
                    </a:p>
                  </a:txBody>
                  <a:tcPr/>
                </a:tc>
                <a:tc>
                  <a:txBody>
                    <a:bodyPr/>
                    <a:lstStyle/>
                    <a:p>
                      <a:r>
                        <a:rPr lang="en-US" dirty="0"/>
                        <a:t>04 </a:t>
                      </a:r>
                    </a:p>
                    <a:p>
                      <a:r>
                        <a:rPr lang="en-US" dirty="0"/>
                        <a:t>02-03</a:t>
                      </a:r>
                      <a:endParaRPr lang="en-IN" dirty="0"/>
                    </a:p>
                  </a:txBody>
                  <a:tcPr/>
                </a:tc>
                <a:tc>
                  <a:txBody>
                    <a:bodyPr/>
                    <a:lstStyle/>
                    <a:p>
                      <a:r>
                        <a:rPr lang="en-US" dirty="0"/>
                        <a:t>01</a:t>
                      </a:r>
                    </a:p>
                    <a:p>
                      <a:r>
                        <a:rPr lang="en-US" dirty="0"/>
                        <a:t>01</a:t>
                      </a:r>
                      <a:endParaRPr lang="en-IN" dirty="0"/>
                    </a:p>
                  </a:txBody>
                  <a:tcPr/>
                </a:tc>
                <a:tc>
                  <a:txBody>
                    <a:bodyPr/>
                    <a:lstStyle/>
                    <a:p>
                      <a:r>
                        <a:rPr lang="en-US" dirty="0"/>
                        <a:t>8</a:t>
                      </a:r>
                    </a:p>
                    <a:p>
                      <a:r>
                        <a:rPr lang="en-US" dirty="0"/>
                        <a:t>8</a:t>
                      </a:r>
                      <a:endParaRPr lang="en-IN" dirty="0"/>
                    </a:p>
                  </a:txBody>
                  <a:tcPr/>
                </a:tc>
                <a:tc>
                  <a:txBody>
                    <a:bodyPr/>
                    <a:lstStyle/>
                    <a:p>
                      <a:r>
                        <a:rPr lang="en-US" dirty="0"/>
                        <a:t>1 Day</a:t>
                      </a:r>
                      <a:endParaRPr lang="en-IN" dirty="0"/>
                    </a:p>
                  </a:txBody>
                  <a:tcPr/>
                </a:tc>
                <a:extLst>
                  <a:ext uri="{0D108BD9-81ED-4DB2-BD59-A6C34878D82A}">
                    <a16:rowId xmlns:a16="http://schemas.microsoft.com/office/drawing/2014/main" val="2822224281"/>
                  </a:ext>
                </a:extLst>
              </a:tr>
              <a:tr h="660720">
                <a:tc>
                  <a:txBody>
                    <a:bodyPr/>
                    <a:lstStyle/>
                    <a:p>
                      <a:r>
                        <a:rPr lang="en-US" dirty="0"/>
                        <a:t>Us-04</a:t>
                      </a:r>
                      <a:endParaRPr lang="en-IN" dirty="0"/>
                    </a:p>
                  </a:txBody>
                  <a:tcPr/>
                </a:tc>
                <a:tc>
                  <a:txBody>
                    <a:bodyPr/>
                    <a:lstStyle/>
                    <a:p>
                      <a:pPr algn="ctr"/>
                      <a:r>
                        <a:rPr lang="en-US" dirty="0"/>
                        <a:t>Foreigners </a:t>
                      </a:r>
                    </a:p>
                    <a:p>
                      <a:pPr algn="ctr"/>
                      <a:r>
                        <a:rPr lang="en-US" dirty="0"/>
                        <a:t>Ticket</a:t>
                      </a:r>
                      <a:endParaRPr lang="en-IN" dirty="0"/>
                    </a:p>
                  </a:txBody>
                  <a:tcPr/>
                </a:tc>
                <a:tc>
                  <a:txBody>
                    <a:bodyPr/>
                    <a:lstStyle/>
                    <a:p>
                      <a:pPr algn="ctr"/>
                      <a:r>
                        <a:rPr lang="en-US" dirty="0"/>
                        <a:t>T-06</a:t>
                      </a:r>
                    </a:p>
                    <a:p>
                      <a:pPr algn="ctr"/>
                      <a:r>
                        <a:rPr lang="en-US" dirty="0"/>
                        <a:t>T-07</a:t>
                      </a:r>
                      <a:endParaRPr lang="en-IN" dirty="0"/>
                    </a:p>
                  </a:txBody>
                  <a:tcPr/>
                </a:tc>
                <a:tc>
                  <a:txBody>
                    <a:bodyPr/>
                    <a:lstStyle/>
                    <a:p>
                      <a:r>
                        <a:rPr lang="en-US" dirty="0"/>
                        <a:t>04</a:t>
                      </a:r>
                    </a:p>
                    <a:p>
                      <a:r>
                        <a:rPr lang="en-US" dirty="0"/>
                        <a:t>02-03</a:t>
                      </a:r>
                      <a:endParaRPr lang="en-IN" dirty="0"/>
                    </a:p>
                  </a:txBody>
                  <a:tcPr/>
                </a:tc>
                <a:tc>
                  <a:txBody>
                    <a:bodyPr/>
                    <a:lstStyle/>
                    <a:p>
                      <a:r>
                        <a:rPr lang="en-US" dirty="0"/>
                        <a:t>01</a:t>
                      </a:r>
                    </a:p>
                    <a:p>
                      <a:r>
                        <a:rPr lang="en-US" dirty="0"/>
                        <a:t>01</a:t>
                      </a:r>
                      <a:endParaRPr lang="en-IN" dirty="0"/>
                    </a:p>
                  </a:txBody>
                  <a:tcPr/>
                </a:tc>
                <a:tc>
                  <a:txBody>
                    <a:bodyPr/>
                    <a:lstStyle/>
                    <a:p>
                      <a:r>
                        <a:rPr lang="en-US" dirty="0"/>
                        <a:t>8</a:t>
                      </a:r>
                    </a:p>
                    <a:p>
                      <a:r>
                        <a:rPr lang="en-US" dirty="0"/>
                        <a:t>8</a:t>
                      </a:r>
                      <a:endParaRPr lang="en-IN" dirty="0"/>
                    </a:p>
                  </a:txBody>
                  <a:tcPr/>
                </a:tc>
                <a:tc>
                  <a:txBody>
                    <a:bodyPr/>
                    <a:lstStyle/>
                    <a:p>
                      <a:r>
                        <a:rPr lang="en-US" dirty="0"/>
                        <a:t> 1 Day</a:t>
                      </a:r>
                      <a:endParaRPr lang="en-IN" dirty="0"/>
                    </a:p>
                  </a:txBody>
                  <a:tcPr/>
                </a:tc>
                <a:extLst>
                  <a:ext uri="{0D108BD9-81ED-4DB2-BD59-A6C34878D82A}">
                    <a16:rowId xmlns:a16="http://schemas.microsoft.com/office/drawing/2014/main" val="1055156856"/>
                  </a:ext>
                </a:extLst>
              </a:tr>
              <a:tr h="660720">
                <a:tc>
                  <a:txBody>
                    <a:bodyPr/>
                    <a:lstStyle/>
                    <a:p>
                      <a:r>
                        <a:rPr lang="en-US" dirty="0"/>
                        <a:t>Us-05</a:t>
                      </a:r>
                      <a:endParaRPr lang="en-IN" dirty="0"/>
                    </a:p>
                  </a:txBody>
                  <a:tcPr/>
                </a:tc>
                <a:tc>
                  <a:txBody>
                    <a:bodyPr/>
                    <a:lstStyle/>
                    <a:p>
                      <a:pPr algn="ctr"/>
                      <a:r>
                        <a:rPr lang="en-US" dirty="0"/>
                        <a:t>Reports</a:t>
                      </a:r>
                      <a:endParaRPr lang="en-IN" dirty="0"/>
                    </a:p>
                  </a:txBody>
                  <a:tcPr/>
                </a:tc>
                <a:tc>
                  <a:txBody>
                    <a:bodyPr/>
                    <a:lstStyle/>
                    <a:p>
                      <a:pPr algn="ctr"/>
                      <a:r>
                        <a:rPr lang="en-US" dirty="0"/>
                        <a:t>T-08</a:t>
                      </a:r>
                    </a:p>
                    <a:p>
                      <a:pPr algn="ctr"/>
                      <a:r>
                        <a:rPr lang="en-US" dirty="0"/>
                        <a:t>T-09</a:t>
                      </a:r>
                      <a:endParaRPr lang="en-IN" dirty="0"/>
                    </a:p>
                  </a:txBody>
                  <a:tcPr/>
                </a:tc>
                <a:tc>
                  <a:txBody>
                    <a:bodyPr/>
                    <a:lstStyle/>
                    <a:p>
                      <a:r>
                        <a:rPr lang="en-US" dirty="0"/>
                        <a:t>02-03</a:t>
                      </a:r>
                    </a:p>
                    <a:p>
                      <a:r>
                        <a:rPr lang="en-US" dirty="0"/>
                        <a:t>02-03</a:t>
                      </a:r>
                      <a:endParaRPr lang="en-IN" dirty="0"/>
                    </a:p>
                  </a:txBody>
                  <a:tcPr/>
                </a:tc>
                <a:tc>
                  <a:txBody>
                    <a:bodyPr/>
                    <a:lstStyle/>
                    <a:p>
                      <a:r>
                        <a:rPr lang="en-US" dirty="0"/>
                        <a:t>01</a:t>
                      </a:r>
                    </a:p>
                    <a:p>
                      <a:r>
                        <a:rPr lang="en-US" dirty="0"/>
                        <a:t>01</a:t>
                      </a:r>
                      <a:endParaRPr lang="en-IN" dirty="0"/>
                    </a:p>
                  </a:txBody>
                  <a:tcPr/>
                </a:tc>
                <a:tc>
                  <a:txBody>
                    <a:bodyPr/>
                    <a:lstStyle/>
                    <a:p>
                      <a:r>
                        <a:rPr lang="en-US" dirty="0"/>
                        <a:t>8</a:t>
                      </a:r>
                    </a:p>
                    <a:p>
                      <a:r>
                        <a:rPr lang="en-US" dirty="0"/>
                        <a:t>8</a:t>
                      </a:r>
                      <a:endParaRPr lang="en-IN" dirty="0"/>
                    </a:p>
                  </a:txBody>
                  <a:tcPr/>
                </a:tc>
                <a:tc>
                  <a:txBody>
                    <a:bodyPr/>
                    <a:lstStyle/>
                    <a:p>
                      <a:r>
                        <a:rPr lang="en-US" dirty="0"/>
                        <a:t>1 day</a:t>
                      </a:r>
                      <a:endParaRPr lang="en-IN" dirty="0"/>
                    </a:p>
                  </a:txBody>
                  <a:tcPr/>
                </a:tc>
                <a:extLst>
                  <a:ext uri="{0D108BD9-81ED-4DB2-BD59-A6C34878D82A}">
                    <a16:rowId xmlns:a16="http://schemas.microsoft.com/office/drawing/2014/main" val="2673712711"/>
                  </a:ext>
                </a:extLst>
              </a:tr>
              <a:tr h="660720">
                <a:tc>
                  <a:txBody>
                    <a:bodyPr/>
                    <a:lstStyle/>
                    <a:p>
                      <a:r>
                        <a:rPr lang="en-US" dirty="0"/>
                        <a:t>Us-06</a:t>
                      </a:r>
                      <a:endParaRPr lang="en-IN" dirty="0"/>
                    </a:p>
                  </a:txBody>
                  <a:tcPr/>
                </a:tc>
                <a:tc>
                  <a:txBody>
                    <a:bodyPr/>
                    <a:lstStyle/>
                    <a:p>
                      <a:pPr algn="ctr"/>
                      <a:r>
                        <a:rPr lang="en-US" dirty="0"/>
                        <a:t>Search</a:t>
                      </a:r>
                      <a:endParaRPr lang="en-IN" dirty="0"/>
                    </a:p>
                  </a:txBody>
                  <a:tcPr/>
                </a:tc>
                <a:tc>
                  <a:txBody>
                    <a:bodyPr/>
                    <a:lstStyle/>
                    <a:p>
                      <a:pPr algn="ctr"/>
                      <a:r>
                        <a:rPr lang="en-US" dirty="0"/>
                        <a:t>T-10</a:t>
                      </a:r>
                    </a:p>
                    <a:p>
                      <a:pPr algn="ctr"/>
                      <a:r>
                        <a:rPr lang="en-US" dirty="0"/>
                        <a:t>T-11</a:t>
                      </a:r>
                      <a:endParaRPr lang="en-IN" dirty="0"/>
                    </a:p>
                  </a:txBody>
                  <a:tcPr/>
                </a:tc>
                <a:tc>
                  <a:txBody>
                    <a:bodyPr/>
                    <a:lstStyle/>
                    <a:p>
                      <a:r>
                        <a:rPr lang="en-US" dirty="0"/>
                        <a:t>03</a:t>
                      </a:r>
                    </a:p>
                    <a:p>
                      <a:r>
                        <a:rPr lang="en-US" dirty="0"/>
                        <a:t>03</a:t>
                      </a:r>
                      <a:endParaRPr lang="en-IN" dirty="0"/>
                    </a:p>
                  </a:txBody>
                  <a:tcPr/>
                </a:tc>
                <a:tc>
                  <a:txBody>
                    <a:bodyPr/>
                    <a:lstStyle/>
                    <a:p>
                      <a:r>
                        <a:rPr lang="en-US" dirty="0"/>
                        <a:t>01</a:t>
                      </a:r>
                    </a:p>
                    <a:p>
                      <a:r>
                        <a:rPr lang="en-US" dirty="0"/>
                        <a:t>01</a:t>
                      </a:r>
                      <a:endParaRPr lang="en-IN" dirty="0"/>
                    </a:p>
                  </a:txBody>
                  <a:tcPr/>
                </a:tc>
                <a:tc>
                  <a:txBody>
                    <a:bodyPr/>
                    <a:lstStyle/>
                    <a:p>
                      <a:r>
                        <a:rPr lang="en-US" dirty="0"/>
                        <a:t>8</a:t>
                      </a:r>
                    </a:p>
                    <a:p>
                      <a:r>
                        <a:rPr lang="en-US" dirty="0"/>
                        <a:t>8</a:t>
                      </a:r>
                      <a:endParaRPr lang="en-IN" dirty="0"/>
                    </a:p>
                  </a:txBody>
                  <a:tcPr/>
                </a:tc>
                <a:tc>
                  <a:txBody>
                    <a:bodyPr/>
                    <a:lstStyle/>
                    <a:p>
                      <a:r>
                        <a:rPr lang="en-US" dirty="0"/>
                        <a:t>1 Day</a:t>
                      </a:r>
                      <a:endParaRPr lang="en-IN" dirty="0"/>
                    </a:p>
                  </a:txBody>
                  <a:tcPr/>
                </a:tc>
                <a:extLst>
                  <a:ext uri="{0D108BD9-81ED-4DB2-BD59-A6C34878D82A}">
                    <a16:rowId xmlns:a16="http://schemas.microsoft.com/office/drawing/2014/main" val="1575683855"/>
                  </a:ext>
                </a:extLst>
              </a:tr>
              <a:tr h="603810">
                <a:tc>
                  <a:txBody>
                    <a:bodyPr/>
                    <a:lstStyle/>
                    <a:p>
                      <a:r>
                        <a:rPr lang="en-US" dirty="0"/>
                        <a:t>Us-07</a:t>
                      </a:r>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38211791"/>
                  </a:ext>
                </a:extLst>
              </a:tr>
            </a:tbl>
          </a:graphicData>
        </a:graphic>
      </p:graphicFrame>
      <p:cxnSp>
        <p:nvCxnSpPr>
          <p:cNvPr id="6" name="Straight Connector 5">
            <a:extLst>
              <a:ext uri="{FF2B5EF4-FFF2-40B4-BE49-F238E27FC236}">
                <a16:creationId xmlns:a16="http://schemas.microsoft.com/office/drawing/2014/main" id="{9336C197-3261-BF73-F242-DFFFDC3F2453}"/>
              </a:ext>
            </a:extLst>
          </p:cNvPr>
          <p:cNvCxnSpPr/>
          <p:nvPr/>
        </p:nvCxnSpPr>
        <p:spPr>
          <a:xfrm>
            <a:off x="3836894" y="2241176"/>
            <a:ext cx="75034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E173D2-05B8-C96B-5117-AAD98AC02CE1}"/>
              </a:ext>
            </a:extLst>
          </p:cNvPr>
          <p:cNvCxnSpPr/>
          <p:nvPr/>
        </p:nvCxnSpPr>
        <p:spPr>
          <a:xfrm>
            <a:off x="3836894" y="3621741"/>
            <a:ext cx="75034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53C2FF-2928-08F7-C305-0AD864362EC9}"/>
              </a:ext>
            </a:extLst>
          </p:cNvPr>
          <p:cNvCxnSpPr>
            <a:cxnSpLocks/>
          </p:cNvCxnSpPr>
          <p:nvPr/>
        </p:nvCxnSpPr>
        <p:spPr>
          <a:xfrm>
            <a:off x="3836894" y="4249271"/>
            <a:ext cx="75034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E292E66-5532-83EE-60FF-7536B4585A5D}"/>
              </a:ext>
            </a:extLst>
          </p:cNvPr>
          <p:cNvCxnSpPr/>
          <p:nvPr/>
        </p:nvCxnSpPr>
        <p:spPr>
          <a:xfrm>
            <a:off x="3836894" y="4867835"/>
            <a:ext cx="75034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3215EC3-F5BD-55D3-38E0-58FFB0F95435}"/>
              </a:ext>
            </a:extLst>
          </p:cNvPr>
          <p:cNvCxnSpPr/>
          <p:nvPr/>
        </p:nvCxnSpPr>
        <p:spPr>
          <a:xfrm>
            <a:off x="3836894" y="5593976"/>
            <a:ext cx="750345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568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BF58-F0C1-F15E-88A8-21B9FEB79CBC}"/>
              </a:ext>
            </a:extLst>
          </p:cNvPr>
          <p:cNvSpPr>
            <a:spLocks noGrp="1"/>
          </p:cNvSpPr>
          <p:nvPr>
            <p:ph type="title"/>
          </p:nvPr>
        </p:nvSpPr>
        <p:spPr/>
        <p:txBody>
          <a:bodyPr>
            <a:normAutofit/>
          </a:bodyPr>
          <a:lstStyle/>
          <a:p>
            <a:r>
              <a:rPr lang="en-US" sz="3200" dirty="0"/>
              <a:t>Client Information:</a:t>
            </a:r>
            <a:endParaRPr lang="en-IN" sz="3200" dirty="0"/>
          </a:p>
        </p:txBody>
      </p:sp>
      <p:sp>
        <p:nvSpPr>
          <p:cNvPr id="3" name="Content Placeholder 2">
            <a:extLst>
              <a:ext uri="{FF2B5EF4-FFF2-40B4-BE49-F238E27FC236}">
                <a16:creationId xmlns:a16="http://schemas.microsoft.com/office/drawing/2014/main" id="{CF913F8B-4568-1E45-CC6A-77F4342EEDC4}"/>
              </a:ext>
            </a:extLst>
          </p:cNvPr>
          <p:cNvSpPr>
            <a:spLocks noGrp="1"/>
          </p:cNvSpPr>
          <p:nvPr>
            <p:ph idx="1"/>
          </p:nvPr>
        </p:nvSpPr>
        <p:spPr/>
        <p:txBody>
          <a:bodyPr/>
          <a:lstStyle/>
          <a:p>
            <a:r>
              <a:rPr lang="en-US" dirty="0"/>
              <a:t>Client: Sri Chamarajendra Zoological Gardens is a zoo located in Mysore</a:t>
            </a:r>
            <a:r>
              <a:rPr lang="en-IN" dirty="0"/>
              <a:t>, Established in 1892.It is expanded over 75 acres of land.</a:t>
            </a:r>
          </a:p>
          <a:p>
            <a:r>
              <a:rPr lang="en-IN" dirty="0"/>
              <a:t>Zoo was named after founder </a:t>
            </a:r>
            <a:r>
              <a:rPr lang="en-US" dirty="0"/>
              <a:t>Sri Chamarajendra , Now the zoo is controlled by Zoo Authority of Karnataka.</a:t>
            </a:r>
          </a:p>
          <a:p>
            <a:r>
              <a:rPr lang="en-US" dirty="0"/>
              <a:t>The zoo is housing more than 1450 animals belonging to 160 species represents more than 25 countries.</a:t>
            </a:r>
          </a:p>
        </p:txBody>
      </p:sp>
    </p:spTree>
    <p:extLst>
      <p:ext uri="{BB962C8B-B14F-4D97-AF65-F5344CB8AC3E}">
        <p14:creationId xmlns:p14="http://schemas.microsoft.com/office/powerpoint/2010/main" val="163125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848EF-0DF9-890D-A644-5F0C5B13BDB9}"/>
              </a:ext>
            </a:extLst>
          </p:cNvPr>
          <p:cNvSpPr>
            <a:spLocks noGrp="1"/>
          </p:cNvSpPr>
          <p:nvPr>
            <p:ph type="title"/>
          </p:nvPr>
        </p:nvSpPr>
        <p:spPr/>
        <p:txBody>
          <a:bodyPr/>
          <a:lstStyle/>
          <a:p>
            <a:r>
              <a:rPr lang="en-US" dirty="0"/>
              <a:t>Project business need</a:t>
            </a:r>
            <a:endParaRPr lang="en-IN" dirty="0"/>
          </a:p>
        </p:txBody>
      </p:sp>
      <p:sp>
        <p:nvSpPr>
          <p:cNvPr id="3" name="Content Placeholder 2">
            <a:extLst>
              <a:ext uri="{FF2B5EF4-FFF2-40B4-BE49-F238E27FC236}">
                <a16:creationId xmlns:a16="http://schemas.microsoft.com/office/drawing/2014/main" id="{59DCA780-F542-CF62-AFC6-85744B5A5EC8}"/>
              </a:ext>
            </a:extLst>
          </p:cNvPr>
          <p:cNvSpPr>
            <a:spLocks noGrp="1"/>
          </p:cNvSpPr>
          <p:nvPr>
            <p:ph idx="1"/>
          </p:nvPr>
        </p:nvSpPr>
        <p:spPr/>
        <p:txBody>
          <a:bodyPr/>
          <a:lstStyle/>
          <a:p>
            <a:r>
              <a:rPr lang="en-US" dirty="0"/>
              <a:t>It helps the zoo management in keeping track of the animals.</a:t>
            </a:r>
          </a:p>
          <a:p>
            <a:r>
              <a:rPr lang="en-US" dirty="0"/>
              <a:t>Saves the time and manages the data of the visitors.</a:t>
            </a:r>
          </a:p>
          <a:p>
            <a:r>
              <a:rPr lang="en-US" dirty="0"/>
              <a:t>It makes the ticketing process easier and also manages the data of the visitors.</a:t>
            </a:r>
          </a:p>
          <a:p>
            <a:r>
              <a:rPr lang="en-US" dirty="0"/>
              <a:t>Improves  the customer services.</a:t>
            </a:r>
          </a:p>
          <a:p>
            <a:r>
              <a:rPr lang="en-US" dirty="0"/>
              <a:t>Improves the management of the animals.</a:t>
            </a:r>
          </a:p>
          <a:p>
            <a:r>
              <a:rPr lang="en-US" dirty="0"/>
              <a:t>The zoo management can keep the track  of people who have visited the zoo in past.</a:t>
            </a:r>
          </a:p>
          <a:p>
            <a:endParaRPr lang="en-IN" dirty="0"/>
          </a:p>
        </p:txBody>
      </p:sp>
    </p:spTree>
    <p:extLst>
      <p:ext uri="{BB962C8B-B14F-4D97-AF65-F5344CB8AC3E}">
        <p14:creationId xmlns:p14="http://schemas.microsoft.com/office/powerpoint/2010/main" val="52926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B6D53-EB64-A5E4-F578-A9AE6BEC7232}"/>
              </a:ext>
            </a:extLst>
          </p:cNvPr>
          <p:cNvSpPr>
            <a:spLocks noGrp="1"/>
          </p:cNvSpPr>
          <p:nvPr>
            <p:ph type="title"/>
          </p:nvPr>
        </p:nvSpPr>
        <p:spPr/>
        <p:txBody>
          <a:bodyPr>
            <a:normAutofit/>
          </a:bodyPr>
          <a:lstStyle/>
          <a:p>
            <a:r>
              <a:rPr lang="en-US" sz="2800" b="1" dirty="0"/>
              <a:t>Project Architecture:</a:t>
            </a:r>
            <a:endParaRPr lang="en-IN" sz="2800" b="1" dirty="0"/>
          </a:p>
        </p:txBody>
      </p:sp>
      <p:sp>
        <p:nvSpPr>
          <p:cNvPr id="3" name="Content Placeholder 2">
            <a:extLst>
              <a:ext uri="{FF2B5EF4-FFF2-40B4-BE49-F238E27FC236}">
                <a16:creationId xmlns:a16="http://schemas.microsoft.com/office/drawing/2014/main" id="{CCF18491-4181-0881-77B5-714903F3A121}"/>
              </a:ext>
            </a:extLst>
          </p:cNvPr>
          <p:cNvSpPr>
            <a:spLocks noGrp="1"/>
          </p:cNvSpPr>
          <p:nvPr>
            <p:ph idx="1"/>
          </p:nvPr>
        </p:nvSpPr>
        <p:spPr/>
        <p:txBody>
          <a:bodyPr/>
          <a:lstStyle/>
          <a:p>
            <a:endParaRPr lang="en-IN" dirty="0"/>
          </a:p>
        </p:txBody>
      </p:sp>
      <p:cxnSp>
        <p:nvCxnSpPr>
          <p:cNvPr id="5" name="Straight Connector 4">
            <a:extLst>
              <a:ext uri="{FF2B5EF4-FFF2-40B4-BE49-F238E27FC236}">
                <a16:creationId xmlns:a16="http://schemas.microsoft.com/office/drawing/2014/main" id="{44EE9F4F-7D8E-D4F3-F25E-29639326DFA5}"/>
              </a:ext>
            </a:extLst>
          </p:cNvPr>
          <p:cNvCxnSpPr>
            <a:cxnSpLocks/>
          </p:cNvCxnSpPr>
          <p:nvPr/>
        </p:nvCxnSpPr>
        <p:spPr>
          <a:xfrm>
            <a:off x="1142999" y="2940423"/>
            <a:ext cx="951155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Arrow: Down 6">
            <a:extLst>
              <a:ext uri="{FF2B5EF4-FFF2-40B4-BE49-F238E27FC236}">
                <a16:creationId xmlns:a16="http://schemas.microsoft.com/office/drawing/2014/main" id="{44867934-C11F-38B1-456B-A69A58A6AE35}"/>
              </a:ext>
            </a:extLst>
          </p:cNvPr>
          <p:cNvSpPr/>
          <p:nvPr/>
        </p:nvSpPr>
        <p:spPr>
          <a:xfrm>
            <a:off x="2052919" y="2958353"/>
            <a:ext cx="196686" cy="7171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Oval 12">
            <a:extLst>
              <a:ext uri="{FF2B5EF4-FFF2-40B4-BE49-F238E27FC236}">
                <a16:creationId xmlns:a16="http://schemas.microsoft.com/office/drawing/2014/main" id="{123CEEAF-9FA6-6BA4-7602-9306B2E51BC8}"/>
              </a:ext>
            </a:extLst>
          </p:cNvPr>
          <p:cNvSpPr/>
          <p:nvPr/>
        </p:nvSpPr>
        <p:spPr>
          <a:xfrm>
            <a:off x="1613647" y="3675527"/>
            <a:ext cx="1272988" cy="7171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Animal </a:t>
            </a:r>
          </a:p>
          <a:p>
            <a:pPr algn="ctr"/>
            <a:r>
              <a:rPr lang="en-US" dirty="0"/>
              <a:t>Details</a:t>
            </a:r>
            <a:endParaRPr lang="en-IN" dirty="0"/>
          </a:p>
        </p:txBody>
      </p:sp>
      <p:sp>
        <p:nvSpPr>
          <p:cNvPr id="14" name="Arrow: Down 13">
            <a:extLst>
              <a:ext uri="{FF2B5EF4-FFF2-40B4-BE49-F238E27FC236}">
                <a16:creationId xmlns:a16="http://schemas.microsoft.com/office/drawing/2014/main" id="{5036272F-D545-516D-60A2-5E741FF5B751}"/>
              </a:ext>
            </a:extLst>
          </p:cNvPr>
          <p:cNvSpPr/>
          <p:nvPr/>
        </p:nvSpPr>
        <p:spPr>
          <a:xfrm>
            <a:off x="3450875" y="2958352"/>
            <a:ext cx="220172" cy="17570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A2BEF96-5378-4C82-2BA5-CA5D53270A29}"/>
              </a:ext>
            </a:extLst>
          </p:cNvPr>
          <p:cNvSpPr/>
          <p:nvPr/>
        </p:nvSpPr>
        <p:spPr>
          <a:xfrm>
            <a:off x="2949388" y="4715431"/>
            <a:ext cx="1524000" cy="91440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Manage Type</a:t>
            </a:r>
          </a:p>
          <a:p>
            <a:pPr algn="ctr"/>
            <a:r>
              <a:rPr lang="en-US" dirty="0"/>
              <a:t>Ticket</a:t>
            </a:r>
            <a:endParaRPr lang="en-IN" dirty="0"/>
          </a:p>
        </p:txBody>
      </p:sp>
      <p:sp>
        <p:nvSpPr>
          <p:cNvPr id="17" name="Arrow: Down 16">
            <a:extLst>
              <a:ext uri="{FF2B5EF4-FFF2-40B4-BE49-F238E27FC236}">
                <a16:creationId xmlns:a16="http://schemas.microsoft.com/office/drawing/2014/main" id="{97F1C95E-9F92-6BF6-ABAA-2A6495D0D75D}"/>
              </a:ext>
            </a:extLst>
          </p:cNvPr>
          <p:cNvSpPr/>
          <p:nvPr/>
        </p:nvSpPr>
        <p:spPr>
          <a:xfrm>
            <a:off x="5029200" y="2949388"/>
            <a:ext cx="192205" cy="6454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1609F446-8F9D-F140-D82F-432216E02D69}"/>
              </a:ext>
            </a:extLst>
          </p:cNvPr>
          <p:cNvSpPr/>
          <p:nvPr/>
        </p:nvSpPr>
        <p:spPr>
          <a:xfrm>
            <a:off x="4571999" y="3594842"/>
            <a:ext cx="1326777" cy="6454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Normal</a:t>
            </a:r>
          </a:p>
          <a:p>
            <a:pPr algn="ctr"/>
            <a:r>
              <a:rPr lang="en-US" dirty="0"/>
              <a:t>Ticket</a:t>
            </a:r>
            <a:endParaRPr lang="en-IN" dirty="0"/>
          </a:p>
        </p:txBody>
      </p:sp>
      <p:sp>
        <p:nvSpPr>
          <p:cNvPr id="19" name="Arrow: Down 18">
            <a:extLst>
              <a:ext uri="{FF2B5EF4-FFF2-40B4-BE49-F238E27FC236}">
                <a16:creationId xmlns:a16="http://schemas.microsoft.com/office/drawing/2014/main" id="{27FA176E-B33C-C45C-A410-0BFD9FB023CA}"/>
              </a:ext>
            </a:extLst>
          </p:cNvPr>
          <p:cNvSpPr/>
          <p:nvPr/>
        </p:nvSpPr>
        <p:spPr>
          <a:xfrm>
            <a:off x="6642847" y="2931465"/>
            <a:ext cx="174812" cy="16417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Oval 20">
            <a:extLst>
              <a:ext uri="{FF2B5EF4-FFF2-40B4-BE49-F238E27FC236}">
                <a16:creationId xmlns:a16="http://schemas.microsoft.com/office/drawing/2014/main" id="{A9790C80-2622-8010-794C-CBA671C4EFCF}"/>
              </a:ext>
            </a:extLst>
          </p:cNvPr>
          <p:cNvSpPr/>
          <p:nvPr/>
        </p:nvSpPr>
        <p:spPr>
          <a:xfrm>
            <a:off x="5898776" y="4573248"/>
            <a:ext cx="1703295" cy="9848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Foreigners</a:t>
            </a:r>
          </a:p>
          <a:p>
            <a:pPr algn="ctr"/>
            <a:r>
              <a:rPr lang="en-US" dirty="0"/>
              <a:t>Ticket</a:t>
            </a:r>
            <a:endParaRPr lang="en-IN" dirty="0"/>
          </a:p>
        </p:txBody>
      </p:sp>
      <p:sp>
        <p:nvSpPr>
          <p:cNvPr id="22" name="Arrow: Down 21">
            <a:extLst>
              <a:ext uri="{FF2B5EF4-FFF2-40B4-BE49-F238E27FC236}">
                <a16:creationId xmlns:a16="http://schemas.microsoft.com/office/drawing/2014/main" id="{FAC0B54E-6DCC-D31E-9EC3-10B30DA1FCC5}"/>
              </a:ext>
            </a:extLst>
          </p:cNvPr>
          <p:cNvSpPr/>
          <p:nvPr/>
        </p:nvSpPr>
        <p:spPr>
          <a:xfrm>
            <a:off x="8260976" y="2931465"/>
            <a:ext cx="174812" cy="6633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6691FB72-1C0C-988D-AF7D-318F83AD7E41}"/>
              </a:ext>
            </a:extLst>
          </p:cNvPr>
          <p:cNvSpPr/>
          <p:nvPr/>
        </p:nvSpPr>
        <p:spPr>
          <a:xfrm>
            <a:off x="7602071" y="3594836"/>
            <a:ext cx="1452282" cy="91441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Reports</a:t>
            </a:r>
            <a:endParaRPr lang="en-IN" dirty="0"/>
          </a:p>
        </p:txBody>
      </p:sp>
      <p:sp>
        <p:nvSpPr>
          <p:cNvPr id="24" name="Arrow: Down 23">
            <a:extLst>
              <a:ext uri="{FF2B5EF4-FFF2-40B4-BE49-F238E27FC236}">
                <a16:creationId xmlns:a16="http://schemas.microsoft.com/office/drawing/2014/main" id="{8C74EA07-1893-9800-C7A1-78574303C984}"/>
              </a:ext>
            </a:extLst>
          </p:cNvPr>
          <p:cNvSpPr/>
          <p:nvPr/>
        </p:nvSpPr>
        <p:spPr>
          <a:xfrm>
            <a:off x="9667897" y="2931464"/>
            <a:ext cx="170868" cy="16417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id="{3DF403CD-A8A6-B03A-0958-C7F2B974B036}"/>
              </a:ext>
            </a:extLst>
          </p:cNvPr>
          <p:cNvSpPr/>
          <p:nvPr/>
        </p:nvSpPr>
        <p:spPr>
          <a:xfrm>
            <a:off x="9054353" y="4582205"/>
            <a:ext cx="1703294"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a:t>
            </a:r>
            <a:endParaRPr lang="en-IN" dirty="0"/>
          </a:p>
        </p:txBody>
      </p:sp>
    </p:spTree>
    <p:extLst>
      <p:ext uri="{BB962C8B-B14F-4D97-AF65-F5344CB8AC3E}">
        <p14:creationId xmlns:p14="http://schemas.microsoft.com/office/powerpoint/2010/main" val="156722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6E9-D2C1-C635-55D5-E3D547A5D092}"/>
              </a:ext>
            </a:extLst>
          </p:cNvPr>
          <p:cNvSpPr>
            <a:spLocks noGrp="1"/>
          </p:cNvSpPr>
          <p:nvPr>
            <p:ph type="title"/>
          </p:nvPr>
        </p:nvSpPr>
        <p:spPr>
          <a:xfrm>
            <a:off x="838200" y="365126"/>
            <a:ext cx="10515600" cy="836146"/>
          </a:xfrm>
        </p:spPr>
        <p:txBody>
          <a:bodyPr/>
          <a:lstStyle/>
          <a:p>
            <a:r>
              <a:rPr lang="en-US" b="1" dirty="0"/>
              <a:t> </a:t>
            </a:r>
            <a:r>
              <a:rPr lang="en-US" sz="3200" b="1" dirty="0"/>
              <a:t>Animal  Details Module</a:t>
            </a:r>
            <a:r>
              <a:rPr lang="en-US" b="1" dirty="0"/>
              <a:t>:</a:t>
            </a:r>
            <a:endParaRPr lang="en-IN" b="1" dirty="0"/>
          </a:p>
        </p:txBody>
      </p:sp>
      <p:sp>
        <p:nvSpPr>
          <p:cNvPr id="7" name="Content Placeholder 6">
            <a:extLst>
              <a:ext uri="{FF2B5EF4-FFF2-40B4-BE49-F238E27FC236}">
                <a16:creationId xmlns:a16="http://schemas.microsoft.com/office/drawing/2014/main" id="{E7EF8629-22A0-EFD9-4AFB-2C5E6E8425DD}"/>
              </a:ext>
            </a:extLst>
          </p:cNvPr>
          <p:cNvSpPr>
            <a:spLocks noGrp="1"/>
          </p:cNvSpPr>
          <p:nvPr>
            <p:ph idx="1"/>
          </p:nvPr>
        </p:nvSpPr>
        <p:spPr>
          <a:xfrm>
            <a:off x="587188" y="1084729"/>
            <a:ext cx="10515600" cy="5065339"/>
          </a:xfrm>
        </p:spPr>
        <p:txBody>
          <a:bodyPr/>
          <a:lstStyle/>
          <a:p>
            <a:r>
              <a:rPr lang="en-US" dirty="0"/>
              <a:t>The Animal details module in Zoo management system helps the zoo management to add new animals in the list of animals and manage animals. It helps the management system to know that in which cage the animal has been kept and we get to know which type of breed they belongs to, and on which date they have been brought to the zoo.</a:t>
            </a:r>
            <a:endParaRPr lang="en-IN" dirty="0"/>
          </a:p>
          <a:p>
            <a:pPr marL="0" indent="0">
              <a:buNone/>
            </a:pPr>
            <a:endParaRPr lang="en-IN" dirty="0"/>
          </a:p>
        </p:txBody>
      </p:sp>
      <p:pic>
        <p:nvPicPr>
          <p:cNvPr id="9" name="Picture 8">
            <a:extLst>
              <a:ext uri="{FF2B5EF4-FFF2-40B4-BE49-F238E27FC236}">
                <a16:creationId xmlns:a16="http://schemas.microsoft.com/office/drawing/2014/main" id="{C1DE2819-68E8-2472-A14F-629511C16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6" y="3429000"/>
            <a:ext cx="11896165" cy="3063875"/>
          </a:xfrm>
          <a:prstGeom prst="rect">
            <a:avLst/>
          </a:prstGeom>
        </p:spPr>
      </p:pic>
    </p:spTree>
    <p:extLst>
      <p:ext uri="{BB962C8B-B14F-4D97-AF65-F5344CB8AC3E}">
        <p14:creationId xmlns:p14="http://schemas.microsoft.com/office/powerpoint/2010/main" val="720917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B42B-7FE3-9261-C047-8C1184716792}"/>
              </a:ext>
            </a:extLst>
          </p:cNvPr>
          <p:cNvSpPr>
            <a:spLocks noGrp="1"/>
          </p:cNvSpPr>
          <p:nvPr>
            <p:ph type="title"/>
          </p:nvPr>
        </p:nvSpPr>
        <p:spPr>
          <a:xfrm>
            <a:off x="838200" y="365126"/>
            <a:ext cx="10515600" cy="863040"/>
          </a:xfrm>
        </p:spPr>
        <p:txBody>
          <a:bodyPr>
            <a:normAutofit/>
          </a:bodyPr>
          <a:lstStyle/>
          <a:p>
            <a:r>
              <a:rPr lang="en-US" sz="3200" b="1" dirty="0"/>
              <a:t>Manage Type Ticket:</a:t>
            </a:r>
            <a:endParaRPr lang="en-IN" sz="3200" b="1" dirty="0"/>
          </a:p>
        </p:txBody>
      </p:sp>
      <p:sp>
        <p:nvSpPr>
          <p:cNvPr id="3" name="Content Placeholder 2">
            <a:extLst>
              <a:ext uri="{FF2B5EF4-FFF2-40B4-BE49-F238E27FC236}">
                <a16:creationId xmlns:a16="http://schemas.microsoft.com/office/drawing/2014/main" id="{4288272E-C473-E34D-6EE4-E64DFEF32535}"/>
              </a:ext>
            </a:extLst>
          </p:cNvPr>
          <p:cNvSpPr>
            <a:spLocks noGrp="1"/>
          </p:cNvSpPr>
          <p:nvPr>
            <p:ph idx="1"/>
          </p:nvPr>
        </p:nvSpPr>
        <p:spPr>
          <a:xfrm>
            <a:off x="134471" y="1135342"/>
            <a:ext cx="11967882" cy="5641975"/>
          </a:xfrm>
        </p:spPr>
        <p:txBody>
          <a:bodyPr/>
          <a:lstStyle/>
          <a:p>
            <a:r>
              <a:rPr lang="en-US" dirty="0"/>
              <a:t>This module helps Zoo management System in fixing the prices of the tickets for Normal Adults, Normal Child, Foreigner Adult, Foreigner Child and we can change or update the prices for each type of tickets.</a:t>
            </a:r>
            <a:endParaRPr lang="en-IN" dirty="0"/>
          </a:p>
        </p:txBody>
      </p:sp>
      <p:pic>
        <p:nvPicPr>
          <p:cNvPr id="5" name="Picture 4">
            <a:extLst>
              <a:ext uri="{FF2B5EF4-FFF2-40B4-BE49-F238E27FC236}">
                <a16:creationId xmlns:a16="http://schemas.microsoft.com/office/drawing/2014/main" id="{2C32E81A-9BA4-344D-1C4C-2921648E9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1" y="2554941"/>
            <a:ext cx="11779624" cy="4078942"/>
          </a:xfrm>
          <a:prstGeom prst="rect">
            <a:avLst/>
          </a:prstGeom>
        </p:spPr>
      </p:pic>
    </p:spTree>
    <p:extLst>
      <p:ext uri="{BB962C8B-B14F-4D97-AF65-F5344CB8AC3E}">
        <p14:creationId xmlns:p14="http://schemas.microsoft.com/office/powerpoint/2010/main" val="99849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45D1-9CEA-1918-585D-936FCCF5CD66}"/>
              </a:ext>
            </a:extLst>
          </p:cNvPr>
          <p:cNvSpPr>
            <a:spLocks noGrp="1"/>
          </p:cNvSpPr>
          <p:nvPr>
            <p:ph type="title"/>
          </p:nvPr>
        </p:nvSpPr>
        <p:spPr/>
        <p:txBody>
          <a:bodyPr>
            <a:normAutofit/>
          </a:bodyPr>
          <a:lstStyle/>
          <a:p>
            <a:r>
              <a:rPr lang="en-US" sz="3200" b="1" dirty="0"/>
              <a:t>Normal Ticket:</a:t>
            </a:r>
            <a:endParaRPr lang="en-IN" sz="3200" b="1" dirty="0"/>
          </a:p>
        </p:txBody>
      </p:sp>
      <p:sp>
        <p:nvSpPr>
          <p:cNvPr id="3" name="Content Placeholder 2">
            <a:extLst>
              <a:ext uri="{FF2B5EF4-FFF2-40B4-BE49-F238E27FC236}">
                <a16:creationId xmlns:a16="http://schemas.microsoft.com/office/drawing/2014/main" id="{4E99C344-716C-94C7-34C6-0AD455511C99}"/>
              </a:ext>
            </a:extLst>
          </p:cNvPr>
          <p:cNvSpPr>
            <a:spLocks noGrp="1"/>
          </p:cNvSpPr>
          <p:nvPr>
            <p:ph idx="1"/>
          </p:nvPr>
        </p:nvSpPr>
        <p:spPr>
          <a:xfrm>
            <a:off x="277907" y="1253330"/>
            <a:ext cx="11752728" cy="5317799"/>
          </a:xfrm>
        </p:spPr>
        <p:txBody>
          <a:bodyPr/>
          <a:lstStyle/>
          <a:p>
            <a:r>
              <a:rPr lang="en-US" dirty="0"/>
              <a:t>In Normal ticket module we can add persons of our own  country. In this module the application will store all the data regarding the ticket buyer and it will generate a random ticket number for each and every ticket. Here we can see the details of the ticket.</a:t>
            </a:r>
            <a:endParaRPr lang="en-IN" dirty="0"/>
          </a:p>
        </p:txBody>
      </p:sp>
      <p:pic>
        <p:nvPicPr>
          <p:cNvPr id="5" name="Picture 4">
            <a:extLst>
              <a:ext uri="{FF2B5EF4-FFF2-40B4-BE49-F238E27FC236}">
                <a16:creationId xmlns:a16="http://schemas.microsoft.com/office/drawing/2014/main" id="{F2849E9A-83A4-0373-1CA8-DD6394FCF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48" y="3065929"/>
            <a:ext cx="5275730" cy="3621742"/>
          </a:xfrm>
          <a:prstGeom prst="rect">
            <a:avLst/>
          </a:prstGeom>
        </p:spPr>
      </p:pic>
      <p:pic>
        <p:nvPicPr>
          <p:cNvPr id="7" name="Picture 6">
            <a:extLst>
              <a:ext uri="{FF2B5EF4-FFF2-40B4-BE49-F238E27FC236}">
                <a16:creationId xmlns:a16="http://schemas.microsoft.com/office/drawing/2014/main" id="{2FD8806B-4456-881E-C1E0-08C7CB412C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094" y="3065929"/>
            <a:ext cx="5907741" cy="3505200"/>
          </a:xfrm>
          <a:prstGeom prst="rect">
            <a:avLst/>
          </a:prstGeom>
        </p:spPr>
      </p:pic>
    </p:spTree>
    <p:extLst>
      <p:ext uri="{BB962C8B-B14F-4D97-AF65-F5344CB8AC3E}">
        <p14:creationId xmlns:p14="http://schemas.microsoft.com/office/powerpoint/2010/main" val="2872509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2115-EFE9-3883-129D-4182344EA6D1}"/>
              </a:ext>
            </a:extLst>
          </p:cNvPr>
          <p:cNvSpPr>
            <a:spLocks noGrp="1"/>
          </p:cNvSpPr>
          <p:nvPr>
            <p:ph type="title"/>
          </p:nvPr>
        </p:nvSpPr>
        <p:spPr>
          <a:xfrm>
            <a:off x="838200" y="365125"/>
            <a:ext cx="3303494" cy="800287"/>
          </a:xfrm>
        </p:spPr>
        <p:txBody>
          <a:bodyPr/>
          <a:lstStyle/>
          <a:p>
            <a:r>
              <a:rPr lang="en-US" sz="3200" b="1" dirty="0"/>
              <a:t>Foreigners Ticket</a:t>
            </a:r>
            <a:r>
              <a:rPr lang="en-US" dirty="0"/>
              <a:t>:</a:t>
            </a:r>
            <a:endParaRPr lang="en-IN" dirty="0"/>
          </a:p>
        </p:txBody>
      </p:sp>
      <p:sp>
        <p:nvSpPr>
          <p:cNvPr id="3" name="Content Placeholder 2">
            <a:extLst>
              <a:ext uri="{FF2B5EF4-FFF2-40B4-BE49-F238E27FC236}">
                <a16:creationId xmlns:a16="http://schemas.microsoft.com/office/drawing/2014/main" id="{1759A1E3-3F32-6FFC-E26E-63CF4796357E}"/>
              </a:ext>
            </a:extLst>
          </p:cNvPr>
          <p:cNvSpPr>
            <a:spLocks noGrp="1"/>
          </p:cNvSpPr>
          <p:nvPr>
            <p:ph idx="1"/>
          </p:nvPr>
        </p:nvSpPr>
        <p:spPr>
          <a:xfrm>
            <a:off x="147917" y="1165412"/>
            <a:ext cx="11896165" cy="5576047"/>
          </a:xfrm>
        </p:spPr>
        <p:txBody>
          <a:bodyPr/>
          <a:lstStyle/>
          <a:p>
            <a:r>
              <a:rPr lang="en-US" dirty="0"/>
              <a:t>In Foreigners ticket module we can add persons of another  countries . In this module the application will store all the data regarding the ticket buyer and it will generate a random ticket number for each and every ticket. Here we can see the details of the ticket.</a:t>
            </a:r>
            <a:endParaRPr lang="en-IN" dirty="0"/>
          </a:p>
          <a:p>
            <a:endParaRPr lang="en-IN" dirty="0"/>
          </a:p>
        </p:txBody>
      </p:sp>
      <p:pic>
        <p:nvPicPr>
          <p:cNvPr id="5" name="Picture 4">
            <a:extLst>
              <a:ext uri="{FF2B5EF4-FFF2-40B4-BE49-F238E27FC236}">
                <a16:creationId xmlns:a16="http://schemas.microsoft.com/office/drawing/2014/main" id="{96DD2E0C-7F1A-14BE-E16B-0BBC9E70F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17" y="2823881"/>
            <a:ext cx="5257799" cy="3917578"/>
          </a:xfrm>
          <a:prstGeom prst="rect">
            <a:avLst/>
          </a:prstGeom>
        </p:spPr>
      </p:pic>
      <p:pic>
        <p:nvPicPr>
          <p:cNvPr id="7" name="Picture 6">
            <a:extLst>
              <a:ext uri="{FF2B5EF4-FFF2-40B4-BE49-F238E27FC236}">
                <a16:creationId xmlns:a16="http://schemas.microsoft.com/office/drawing/2014/main" id="{13EDDFD1-8391-AEBA-C9C8-B15BA960E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5896" y="2700690"/>
            <a:ext cx="6528185" cy="4163961"/>
          </a:xfrm>
          <a:prstGeom prst="rect">
            <a:avLst/>
          </a:prstGeom>
        </p:spPr>
      </p:pic>
    </p:spTree>
    <p:extLst>
      <p:ext uri="{BB962C8B-B14F-4D97-AF65-F5344CB8AC3E}">
        <p14:creationId xmlns:p14="http://schemas.microsoft.com/office/powerpoint/2010/main" val="8994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3669D-98F3-7DE5-6EB5-06944136392F}"/>
              </a:ext>
            </a:extLst>
          </p:cNvPr>
          <p:cNvSpPr>
            <a:spLocks noGrp="1"/>
          </p:cNvSpPr>
          <p:nvPr>
            <p:ph type="title"/>
          </p:nvPr>
        </p:nvSpPr>
        <p:spPr>
          <a:xfrm>
            <a:off x="838200" y="365125"/>
            <a:ext cx="1806677" cy="657429"/>
          </a:xfrm>
        </p:spPr>
        <p:txBody>
          <a:bodyPr>
            <a:normAutofit/>
          </a:bodyPr>
          <a:lstStyle/>
          <a:p>
            <a:r>
              <a:rPr lang="en-US" sz="3200" b="1" dirty="0"/>
              <a:t>Reports:</a:t>
            </a:r>
            <a:endParaRPr lang="en-IN" sz="3200" b="1" dirty="0"/>
          </a:p>
        </p:txBody>
      </p:sp>
      <p:sp>
        <p:nvSpPr>
          <p:cNvPr id="3" name="Content Placeholder 2">
            <a:extLst>
              <a:ext uri="{FF2B5EF4-FFF2-40B4-BE49-F238E27FC236}">
                <a16:creationId xmlns:a16="http://schemas.microsoft.com/office/drawing/2014/main" id="{45464685-EB6E-7E30-09BD-6E8255F8441B}"/>
              </a:ext>
            </a:extLst>
          </p:cNvPr>
          <p:cNvSpPr>
            <a:spLocks noGrp="1"/>
          </p:cNvSpPr>
          <p:nvPr>
            <p:ph idx="1"/>
          </p:nvPr>
        </p:nvSpPr>
        <p:spPr>
          <a:xfrm>
            <a:off x="167148" y="1022553"/>
            <a:ext cx="11798710" cy="5653549"/>
          </a:xfrm>
        </p:spPr>
        <p:txBody>
          <a:bodyPr/>
          <a:lstStyle/>
          <a:p>
            <a:r>
              <a:rPr lang="en-US" dirty="0"/>
              <a:t>Reports Module generates the report which contains details of people who have visited the zoo  in a particular range dates. It asks for two dates 1. From Date and 2. To Date.</a:t>
            </a:r>
          </a:p>
          <a:p>
            <a:pPr marL="0" indent="0">
              <a:buNone/>
            </a:pPr>
            <a:endParaRPr lang="en-IN" dirty="0"/>
          </a:p>
        </p:txBody>
      </p:sp>
      <p:pic>
        <p:nvPicPr>
          <p:cNvPr id="7" name="Picture 6">
            <a:extLst>
              <a:ext uri="{FF2B5EF4-FFF2-40B4-BE49-F238E27FC236}">
                <a16:creationId xmlns:a16="http://schemas.microsoft.com/office/drawing/2014/main" id="{08A5292F-1849-6E48-2C8E-3356C6C59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805" y="2238573"/>
            <a:ext cx="5119283" cy="4437529"/>
          </a:xfrm>
          <a:prstGeom prst="rect">
            <a:avLst/>
          </a:prstGeom>
        </p:spPr>
      </p:pic>
      <p:pic>
        <p:nvPicPr>
          <p:cNvPr id="9" name="Picture 8">
            <a:extLst>
              <a:ext uri="{FF2B5EF4-FFF2-40B4-BE49-F238E27FC236}">
                <a16:creationId xmlns:a16="http://schemas.microsoft.com/office/drawing/2014/main" id="{BFF9E320-F4BC-AA5E-35DA-43DC92086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6753" y="2238573"/>
            <a:ext cx="6168441" cy="4276165"/>
          </a:xfrm>
          <a:prstGeom prst="rect">
            <a:avLst/>
          </a:prstGeom>
        </p:spPr>
      </p:pic>
    </p:spTree>
    <p:extLst>
      <p:ext uri="{BB962C8B-B14F-4D97-AF65-F5344CB8AC3E}">
        <p14:creationId xmlns:p14="http://schemas.microsoft.com/office/powerpoint/2010/main" val="558946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551</Words>
  <Application>Microsoft Office PowerPoint</Application>
  <PresentationFormat>Widescreen</PresentationFormat>
  <Paragraphs>127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Client Information:</vt:lpstr>
      <vt:lpstr>Project business need</vt:lpstr>
      <vt:lpstr>Project Architecture:</vt:lpstr>
      <vt:lpstr> Animal  Details Module:</vt:lpstr>
      <vt:lpstr>Manage Type Ticket:</vt:lpstr>
      <vt:lpstr>Normal Ticket:</vt:lpstr>
      <vt:lpstr>Foreigners Ticket:</vt:lpstr>
      <vt:lpstr>Reports:</vt:lpstr>
      <vt:lpstr>Search Module:</vt:lpstr>
      <vt:lpstr>Functional Dependencies:</vt:lpstr>
      <vt:lpstr>Effort  and Estimation: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nayaz.dell1@hotmail.com</dc:creator>
  <cp:lastModifiedBy>nayaz.dell1@hotmail.com</cp:lastModifiedBy>
  <cp:revision>1</cp:revision>
  <dcterms:created xsi:type="dcterms:W3CDTF">2023-12-28T09:45:58Z</dcterms:created>
  <dcterms:modified xsi:type="dcterms:W3CDTF">2023-12-28T13:21:33Z</dcterms:modified>
</cp:coreProperties>
</file>