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7" r:id="rId2"/>
    <p:sldMasterId id="2147483700" r:id="rId3"/>
    <p:sldMasterId id="2147483713" r:id="rId4"/>
    <p:sldMasterId id="2147483752" r:id="rId5"/>
    <p:sldMasterId id="2147483804" r:id="rId6"/>
  </p:sldMasterIdLst>
  <p:sldIdLst>
    <p:sldId id="256" r:id="rId7"/>
    <p:sldId id="260" r:id="rId8"/>
    <p:sldId id="287" r:id="rId9"/>
    <p:sldId id="288" r:id="rId10"/>
    <p:sldId id="286" r:id="rId11"/>
    <p:sldId id="261" r:id="rId12"/>
    <p:sldId id="315" r:id="rId13"/>
    <p:sldId id="316" r:id="rId14"/>
    <p:sldId id="317" r:id="rId15"/>
    <p:sldId id="320" r:id="rId16"/>
    <p:sldId id="318" r:id="rId17"/>
    <p:sldId id="319" r:id="rId18"/>
    <p:sldId id="321" r:id="rId19"/>
    <p:sldId id="322" r:id="rId20"/>
    <p:sldId id="290" r:id="rId21"/>
    <p:sldId id="336" r:id="rId22"/>
    <p:sldId id="323" r:id="rId23"/>
    <p:sldId id="339" r:id="rId24"/>
    <p:sldId id="324" r:id="rId25"/>
    <p:sldId id="257" r:id="rId26"/>
    <p:sldId id="342" r:id="rId27"/>
    <p:sldId id="343" r:id="rId28"/>
    <p:sldId id="337" r:id="rId29"/>
    <p:sldId id="329" r:id="rId30"/>
    <p:sldId id="327" r:id="rId31"/>
    <p:sldId id="338" r:id="rId32"/>
    <p:sldId id="325" r:id="rId33"/>
    <p:sldId id="328" r:id="rId34"/>
    <p:sldId id="330" r:id="rId35"/>
    <p:sldId id="331" r:id="rId36"/>
    <p:sldId id="340" r:id="rId37"/>
    <p:sldId id="332" r:id="rId38"/>
    <p:sldId id="333" r:id="rId39"/>
    <p:sldId id="335" r:id="rId40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slan Yermolenko" initials="RY" lastIdx="3" clrIdx="0">
    <p:extLst>
      <p:ext uri="{19B8F6BF-5375-455C-9EA6-DF929625EA0E}">
        <p15:presenceInfo xmlns:p15="http://schemas.microsoft.com/office/powerpoint/2012/main" userId="5f11fe43fa7e301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06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6" name="Picture 35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51" name="Picture 150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52" name="Picture 151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90" name="Picture 189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91" name="Picture 190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228" name="Picture 227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229" name="Picture 228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1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2" name="Picture 341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43" name="Picture 342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571500"/>
            <a:ext cx="6856214" cy="4000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571500"/>
            <a:ext cx="2193989" cy="40005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973836"/>
            <a:ext cx="5486400" cy="2441448"/>
          </a:xfrm>
        </p:spPr>
        <p:txBody>
          <a:bodyPr anchor="b">
            <a:normAutofit/>
          </a:bodyPr>
          <a:lstStyle>
            <a:lvl1pPr algn="l">
              <a:defRPr sz="4425" spc="-75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3502685"/>
            <a:ext cx="5486400" cy="685800"/>
          </a:xfrm>
        </p:spPr>
        <p:txBody>
          <a:bodyPr anchor="t">
            <a:normAutofit/>
          </a:bodyPr>
          <a:lstStyle>
            <a:lvl1pPr marL="0" indent="0" algn="l">
              <a:buNone/>
              <a:defRPr sz="165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28-01-2020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‹#›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97183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28-01-2020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‹#›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52438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973836"/>
            <a:ext cx="5486400" cy="2441448"/>
          </a:xfrm>
        </p:spPr>
        <p:txBody>
          <a:bodyPr anchor="b">
            <a:normAutofit/>
          </a:bodyPr>
          <a:lstStyle>
            <a:lvl1pPr>
              <a:defRPr sz="4425" b="0" spc="-75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3504438"/>
            <a:ext cx="5486400" cy="685800"/>
          </a:xfrm>
        </p:spPr>
        <p:txBody>
          <a:bodyPr anchor="t">
            <a:normAutofit/>
          </a:bodyPr>
          <a:lstStyle>
            <a:lvl1pPr marL="0" indent="0">
              <a:buNone/>
              <a:defRPr sz="165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28-01-2020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‹#›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17244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651510"/>
            <a:ext cx="2606040" cy="38404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651510"/>
            <a:ext cx="2606040" cy="38404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28-01-2020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‹#›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12968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767690"/>
            <a:ext cx="2606040" cy="60579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448202"/>
            <a:ext cx="2606040" cy="301752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767690"/>
            <a:ext cx="2606040" cy="609878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448202"/>
            <a:ext cx="2606040" cy="301752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28-01-2020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‹#›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86379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28-01-2020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‹#›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08858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28-01-2020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‹#›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93961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857250"/>
            <a:ext cx="2125980" cy="1783080"/>
          </a:xfrm>
        </p:spPr>
        <p:txBody>
          <a:bodyPr anchor="b">
            <a:normAutofit/>
          </a:bodyPr>
          <a:lstStyle>
            <a:lvl1pPr>
              <a:defRPr sz="24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651510"/>
            <a:ext cx="5486400" cy="38404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2620632"/>
            <a:ext cx="2125980" cy="1741493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28-01-2020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‹#›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82825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857250"/>
            <a:ext cx="2125980" cy="178308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575564"/>
            <a:ext cx="6086423" cy="3998214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2619756"/>
            <a:ext cx="2125980" cy="1741932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28-01-2020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4767263"/>
            <a:ext cx="4433638" cy="273844"/>
          </a:xfrm>
        </p:spPr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‹#›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712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28-01-2020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‹#›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95346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742950"/>
            <a:ext cx="2114550" cy="3714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651510"/>
            <a:ext cx="5486400" cy="384048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28-01-2020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‹#›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391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218880" y="-9720"/>
            <a:ext cx="5276160" cy="516636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5" name="CustomShape 2"/>
          <p:cNvSpPr/>
          <p:nvPr/>
        </p:nvSpPr>
        <p:spPr>
          <a:xfrm>
            <a:off x="-9720" y="-9720"/>
            <a:ext cx="5276160" cy="516636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218880" y="-9720"/>
            <a:ext cx="5276160" cy="516636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16" name="CustomShape 2"/>
          <p:cNvSpPr/>
          <p:nvPr/>
        </p:nvSpPr>
        <p:spPr>
          <a:xfrm>
            <a:off x="-9720" y="-9720"/>
            <a:ext cx="5276160" cy="516636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17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228600" y="-10440"/>
            <a:ext cx="8228520" cy="516384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54" name="CustomShape 2"/>
          <p:cNvSpPr/>
          <p:nvPr/>
        </p:nvSpPr>
        <p:spPr>
          <a:xfrm>
            <a:off x="0" y="-10440"/>
            <a:ext cx="8228520" cy="51638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55" name="CustomShape 3"/>
          <p:cNvSpPr/>
          <p:nvPr/>
        </p:nvSpPr>
        <p:spPr>
          <a:xfrm>
            <a:off x="799560" y="697680"/>
            <a:ext cx="1956600" cy="65304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12000">
                <a:solidFill>
                  <a:srgbClr val="CCCCCC"/>
                </a:solidFill>
                <a:latin typeface="Montserrat"/>
                <a:ea typeface="Montserrat"/>
              </a:rPr>
              <a:t>“</a:t>
            </a:r>
            <a:endParaRPr/>
          </a:p>
        </p:txBody>
      </p:sp>
      <p:sp>
        <p:nvSpPr>
          <p:cNvPr id="156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228600" y="-10440"/>
            <a:ext cx="8228520" cy="516384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93" name="CustomShape 2"/>
          <p:cNvSpPr/>
          <p:nvPr/>
        </p:nvSpPr>
        <p:spPr>
          <a:xfrm>
            <a:off x="0" y="-10440"/>
            <a:ext cx="8228520" cy="51638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209160" y="-9720"/>
            <a:ext cx="3076200" cy="516636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307" name="CustomShape 2"/>
          <p:cNvSpPr/>
          <p:nvPr/>
        </p:nvSpPr>
        <p:spPr>
          <a:xfrm>
            <a:off x="-19440" y="-9720"/>
            <a:ext cx="3076200" cy="516636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08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09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569214"/>
            <a:ext cx="2582693" cy="3998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569214"/>
            <a:ext cx="288036" cy="3998214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648081"/>
            <a:ext cx="5486400" cy="3840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28-01-2020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4767263"/>
            <a:ext cx="114819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accent1"/>
                </a:solidFill>
              </a:defRPr>
            </a:lvl1pPr>
          </a:lstStyle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‹#›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46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spc="-45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143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572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001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30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pd2020/electronics.git" TargetMode="External"/><Relationship Id="rId1" Type="http://schemas.openxmlformats.org/officeDocument/2006/relationships/slideLayout" Target="../slideLayouts/slideLayout6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CustomShape 1"/>
          <p:cNvSpPr/>
          <p:nvPr/>
        </p:nvSpPr>
        <p:spPr>
          <a:xfrm>
            <a:off x="648360" y="2736000"/>
            <a:ext cx="4228560" cy="16210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IN" sz="3600" b="1" dirty="0">
                <a:latin typeface="Montserrat"/>
                <a:ea typeface="Montserrat"/>
              </a:rPr>
              <a:t>Version Control System using Git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Centralised VCS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Examples:</a:t>
            </a:r>
          </a:p>
          <a:p>
            <a:pPr lvl="1" algn="just"/>
            <a:endParaRPr lang="en-IN" sz="2100" dirty="0"/>
          </a:p>
          <a:p>
            <a:pPr lvl="1" algn="just"/>
            <a:r>
              <a:rPr lang="en-IN" sz="2100" dirty="0"/>
              <a:t>Concurrent Version System (CVS)</a:t>
            </a:r>
          </a:p>
          <a:p>
            <a:pPr lvl="1" algn="just"/>
            <a:r>
              <a:rPr lang="en-IN" sz="2100" dirty="0"/>
              <a:t>Subversion (SVN)</a:t>
            </a:r>
          </a:p>
        </p:txBody>
      </p:sp>
    </p:spTree>
    <p:extLst>
      <p:ext uri="{BB962C8B-B14F-4D97-AF65-F5344CB8AC3E}">
        <p14:creationId xmlns:p14="http://schemas.microsoft.com/office/powerpoint/2010/main" val="6902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317087" y="965804"/>
            <a:ext cx="2211388" cy="3451225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89775" y="576866"/>
            <a:ext cx="4565560" cy="3840163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endParaRPr lang="en-IN" sz="2100" dirty="0"/>
          </a:p>
          <a:p>
            <a:pPr marL="457200" lvl="1" indent="0" algn="just">
              <a:buNone/>
            </a:pPr>
            <a:endParaRPr lang="en-IN" sz="2100" dirty="0"/>
          </a:p>
          <a:p>
            <a:pPr marL="457200" lvl="1" indent="0" algn="just">
              <a:buNone/>
            </a:pPr>
            <a:endParaRPr lang="en-IN" sz="2100" dirty="0"/>
          </a:p>
        </p:txBody>
      </p:sp>
      <p:sp>
        <p:nvSpPr>
          <p:cNvPr id="5" name="TextBox 4"/>
          <p:cNvSpPr txBox="1"/>
          <p:nvPr/>
        </p:nvSpPr>
        <p:spPr>
          <a:xfrm>
            <a:off x="6948153" y="2035282"/>
            <a:ext cx="2331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700" dirty="0">
                <a:solidFill>
                  <a:schemeClr val="bg1"/>
                </a:solidFill>
                <a:latin typeface="Corbel" panose="020B0503020204020204" pitchFamily="34" charset="0"/>
              </a:rPr>
              <a:t>Distributed VCS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56" y="1850616"/>
            <a:ext cx="461063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No single repository is authoritative 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Data can be checked in and out from any repository</a:t>
            </a:r>
          </a:p>
        </p:txBody>
      </p:sp>
    </p:spTree>
    <p:extLst>
      <p:ext uri="{BB962C8B-B14F-4D97-AF65-F5344CB8AC3E}">
        <p14:creationId xmlns:p14="http://schemas.microsoft.com/office/powerpoint/2010/main" val="3471183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317087" y="965804"/>
            <a:ext cx="2211388" cy="3451225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89775" y="576866"/>
            <a:ext cx="4565560" cy="3840163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endParaRPr lang="en-IN" sz="2100" dirty="0"/>
          </a:p>
          <a:p>
            <a:pPr marL="457200" lvl="1" indent="0" algn="just">
              <a:buNone/>
            </a:pPr>
            <a:endParaRPr lang="en-IN" sz="2100" dirty="0"/>
          </a:p>
          <a:p>
            <a:pPr marL="457200" lvl="1" indent="0" algn="just">
              <a:buNone/>
            </a:pPr>
            <a:endParaRPr lang="en-IN" sz="2100" dirty="0"/>
          </a:p>
        </p:txBody>
      </p:sp>
      <p:sp>
        <p:nvSpPr>
          <p:cNvPr id="5" name="TextBox 4"/>
          <p:cNvSpPr txBox="1"/>
          <p:nvPr/>
        </p:nvSpPr>
        <p:spPr>
          <a:xfrm>
            <a:off x="6948153" y="2035282"/>
            <a:ext cx="2331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700" dirty="0">
                <a:solidFill>
                  <a:schemeClr val="bg1"/>
                </a:solidFill>
                <a:latin typeface="Corbel" panose="020B0503020204020204" pitchFamily="34" charset="0"/>
              </a:rPr>
              <a:t>Distributed VCS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56" y="1850616"/>
            <a:ext cx="46106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15" y="1162440"/>
            <a:ext cx="3972479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07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317087" y="965804"/>
            <a:ext cx="2211388" cy="3451225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89775" y="576866"/>
            <a:ext cx="4565560" cy="3840163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endParaRPr lang="en-IN" sz="2100" dirty="0"/>
          </a:p>
          <a:p>
            <a:pPr marL="457200" lvl="1" indent="0" algn="just">
              <a:buNone/>
            </a:pPr>
            <a:endParaRPr lang="en-IN" sz="2100" dirty="0"/>
          </a:p>
          <a:p>
            <a:pPr marL="457200" lvl="1" indent="0" algn="just">
              <a:buNone/>
            </a:pPr>
            <a:endParaRPr lang="en-IN" sz="2100" dirty="0"/>
          </a:p>
        </p:txBody>
      </p:sp>
      <p:sp>
        <p:nvSpPr>
          <p:cNvPr id="5" name="TextBox 4"/>
          <p:cNvSpPr txBox="1"/>
          <p:nvPr/>
        </p:nvSpPr>
        <p:spPr>
          <a:xfrm>
            <a:off x="6948153" y="2035282"/>
            <a:ext cx="2331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700" dirty="0">
                <a:solidFill>
                  <a:schemeClr val="bg1"/>
                </a:solidFill>
                <a:latin typeface="Corbel" panose="020B0503020204020204" pitchFamily="34" charset="0"/>
              </a:rPr>
              <a:t>Distributed VCS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8338" y="1850616"/>
            <a:ext cx="39602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100" dirty="0">
              <a:solidFill>
                <a:schemeClr val="bg1">
                  <a:lumMod val="50000"/>
                </a:schemeClr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Mercurial</a:t>
            </a:r>
          </a:p>
        </p:txBody>
      </p:sp>
    </p:spTree>
    <p:extLst>
      <p:ext uri="{BB962C8B-B14F-4D97-AF65-F5344CB8AC3E}">
        <p14:creationId xmlns:p14="http://schemas.microsoft.com/office/powerpoint/2010/main" val="3978861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CustomShape 1"/>
          <p:cNvSpPr/>
          <p:nvPr/>
        </p:nvSpPr>
        <p:spPr>
          <a:xfrm>
            <a:off x="648360" y="1354680"/>
            <a:ext cx="3521520" cy="29890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r>
              <a:rPr lang="en-IN" sz="7200" b="1" dirty="0">
                <a:solidFill>
                  <a:srgbClr val="FFC107"/>
                </a:solidFill>
                <a:latin typeface="Montserrat"/>
                <a:ea typeface="Montserrat"/>
              </a:rPr>
              <a:t>3.</a:t>
            </a:r>
            <a:endParaRPr dirty="0">
              <a:solidFill>
                <a:prstClr val="black"/>
              </a:solidFill>
            </a:endParaRPr>
          </a:p>
          <a:p>
            <a:r>
              <a:rPr lang="en-IN" sz="3000" b="1" dirty="0">
                <a:solidFill>
                  <a:srgbClr val="999999"/>
                </a:solidFill>
                <a:latin typeface="Montserrat"/>
                <a:ea typeface="Montserrat"/>
              </a:rPr>
              <a:t>Git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478" name="CustomShape 2"/>
          <p:cNvSpPr/>
          <p:nvPr/>
        </p:nvSpPr>
        <p:spPr>
          <a:xfrm>
            <a:off x="6194738" y="3265560"/>
            <a:ext cx="2435542" cy="103104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--everything-is-local</a:t>
            </a:r>
            <a:endParaRPr sz="2100" dirty="0">
              <a:solidFill>
                <a:schemeClr val="bg1">
                  <a:lumMod val="50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9399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3A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CustomShape 1"/>
          <p:cNvSpPr/>
          <p:nvPr/>
        </p:nvSpPr>
        <p:spPr>
          <a:xfrm>
            <a:off x="373487" y="4116960"/>
            <a:ext cx="2524259" cy="48492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Free, open source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Fully distributed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Handle small files very effectively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Tracks contents, not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Data = Snapshot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No network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Three stages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798" y="1465412"/>
            <a:ext cx="5331988" cy="222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935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3A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CustomShape 1"/>
          <p:cNvSpPr/>
          <p:nvPr/>
        </p:nvSpPr>
        <p:spPr>
          <a:xfrm>
            <a:off x="373487" y="4116960"/>
            <a:ext cx="2524259" cy="48492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Created by Linus Torvalds in less than 2 weeks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Currently maintained by </a:t>
            </a:r>
            <a:r>
              <a:rPr lang="en-IN" sz="2100" dirty="0" err="1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Junio</a:t>
            </a: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 C Hamano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798" y="1465412"/>
            <a:ext cx="5331988" cy="222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545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Stages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Three stages:</a:t>
            </a:r>
          </a:p>
          <a:p>
            <a:pPr lvl="1" algn="just"/>
            <a:endParaRPr lang="en-IN" sz="2100" dirty="0"/>
          </a:p>
          <a:p>
            <a:pPr lvl="1" algn="just"/>
            <a:r>
              <a:rPr lang="en-IN" sz="2100" dirty="0"/>
              <a:t>Working directory</a:t>
            </a:r>
          </a:p>
          <a:p>
            <a:pPr lvl="1" algn="just"/>
            <a:r>
              <a:rPr lang="en-IN" sz="2100" dirty="0"/>
              <a:t>Staging directory</a:t>
            </a:r>
          </a:p>
          <a:p>
            <a:pPr lvl="1" algn="just"/>
            <a:r>
              <a:rPr lang="en-IN" sz="2100" dirty="0"/>
              <a:t>Git directory (repository)</a:t>
            </a:r>
          </a:p>
        </p:txBody>
      </p:sp>
    </p:spTree>
    <p:extLst>
      <p:ext uri="{BB962C8B-B14F-4D97-AF65-F5344CB8AC3E}">
        <p14:creationId xmlns:p14="http://schemas.microsoft.com/office/powerpoint/2010/main" val="2766197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 </a:t>
            </a:r>
          </a:p>
        </p:txBody>
      </p:sp>
      <p:pic>
        <p:nvPicPr>
          <p:cNvPr id="1026" name="Picture 2" descr="stru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8" y="401383"/>
            <a:ext cx="458152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225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Setup</a:t>
            </a:r>
          </a:p>
          <a:p>
            <a:pPr lvl="1" algn="just"/>
            <a:endParaRPr lang="en-IN" sz="2100" dirty="0"/>
          </a:p>
          <a:p>
            <a:pPr lvl="1" algn="just"/>
            <a:r>
              <a:rPr lang="en-IN" sz="2100" dirty="0"/>
              <a:t>git </a:t>
            </a:r>
            <a:r>
              <a:rPr lang="en-IN" sz="2100" dirty="0" err="1"/>
              <a:t>init</a:t>
            </a:r>
            <a:endParaRPr lang="en-IN" sz="2100" dirty="0"/>
          </a:p>
          <a:p>
            <a:pPr lvl="1" algn="just"/>
            <a:r>
              <a:rPr lang="en-IN" sz="2100" dirty="0"/>
              <a:t>git clone &lt;remote-</a:t>
            </a:r>
            <a:r>
              <a:rPr lang="en-IN" sz="2100" dirty="0" err="1"/>
              <a:t>url</a:t>
            </a:r>
            <a:r>
              <a:rPr lang="en-IN" sz="21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76822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CustomShape 1"/>
          <p:cNvSpPr/>
          <p:nvPr/>
        </p:nvSpPr>
        <p:spPr>
          <a:xfrm>
            <a:off x="262468" y="1532468"/>
            <a:ext cx="4488318" cy="3496732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IN" sz="2000" dirty="0">
                <a:solidFill>
                  <a:srgbClr val="666666"/>
                </a:solidFill>
                <a:latin typeface="Montserrat"/>
                <a:ea typeface="Montserrat"/>
              </a:rPr>
              <a:t>Maintaining group Projects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IN" sz="2000" dirty="0">
                <a:solidFill>
                  <a:srgbClr val="666666"/>
                </a:solidFill>
                <a:latin typeface="Montserrat"/>
                <a:ea typeface="Montserrat"/>
              </a:rPr>
              <a:t>Patches are mostly sent via email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IN" sz="2000" dirty="0">
                <a:solidFill>
                  <a:srgbClr val="666666"/>
                </a:solidFill>
                <a:latin typeface="Montserrat"/>
                <a:ea typeface="Montserrat"/>
              </a:rPr>
              <a:t>Difficult to roll back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IN" sz="2000" dirty="0">
                <a:solidFill>
                  <a:srgbClr val="666666"/>
                </a:solidFill>
                <a:latin typeface="Montserrat"/>
              </a:rPr>
              <a:t> Almost impossible to maintain if the number of people working in the project is large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en-IN" sz="2000" dirty="0">
              <a:solidFill>
                <a:srgbClr val="666666"/>
              </a:solidFill>
              <a:latin typeface="Montserrat"/>
            </a:endParaRPr>
          </a:p>
          <a:p>
            <a:pPr marL="285750" indent="-285750">
              <a:buFontTx/>
              <a:buChar char="-"/>
            </a:pPr>
            <a:r>
              <a:rPr lang="en-IN" sz="2000" dirty="0">
                <a:solidFill>
                  <a:srgbClr val="666666"/>
                </a:solidFill>
                <a:latin typeface="Montserrat"/>
              </a:rPr>
              <a:t>Testing new unstable features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en-IN" sz="2000" dirty="0">
              <a:solidFill>
                <a:srgbClr val="666666"/>
              </a:solidFill>
              <a:latin typeface="Montserra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786" y="1831048"/>
            <a:ext cx="3224218" cy="20196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Configuring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1951" y="509581"/>
            <a:ext cx="5486400" cy="3840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From a command line:</a:t>
            </a:r>
          </a:p>
          <a:p>
            <a:r>
              <a:rPr lang="en-US" dirty="0" err="1">
                <a:solidFill>
                  <a:schemeClr val="tx1"/>
                </a:solidFill>
              </a:rPr>
              <a:t>git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config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mr-IN" dirty="0">
                <a:solidFill>
                  <a:schemeClr val="tx1"/>
                </a:solidFill>
              </a:rPr>
              <a:t>–</a:t>
            </a:r>
            <a:r>
              <a:rPr lang="en-US" dirty="0">
                <a:solidFill>
                  <a:schemeClr val="tx1"/>
                </a:solidFill>
              </a:rPr>
              <a:t>global </a:t>
            </a:r>
            <a:r>
              <a:rPr lang="en-US" dirty="0" err="1">
                <a:solidFill>
                  <a:schemeClr val="tx1"/>
                </a:solidFill>
              </a:rPr>
              <a:t>user.name</a:t>
            </a:r>
            <a:r>
              <a:rPr lang="en-US" dirty="0">
                <a:solidFill>
                  <a:schemeClr val="tx1"/>
                </a:solidFill>
              </a:rPr>
              <a:t> “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”</a:t>
            </a:r>
          </a:p>
          <a:p>
            <a:r>
              <a:rPr lang="en-US" dirty="0" err="1">
                <a:solidFill>
                  <a:schemeClr val="tx1"/>
                </a:solidFill>
              </a:rPr>
              <a:t>git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config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mr-IN" dirty="0">
                <a:solidFill>
                  <a:schemeClr val="tx1"/>
                </a:solidFill>
              </a:rPr>
              <a:t>–</a:t>
            </a:r>
            <a:r>
              <a:rPr lang="en-US" dirty="0">
                <a:solidFill>
                  <a:schemeClr val="tx1"/>
                </a:solidFill>
              </a:rPr>
              <a:t>global </a:t>
            </a:r>
            <a:r>
              <a:rPr lang="en-US" dirty="0" err="1">
                <a:solidFill>
                  <a:schemeClr val="tx1"/>
                </a:solidFill>
              </a:rPr>
              <a:t>user.email</a:t>
            </a:r>
            <a:r>
              <a:rPr lang="en-US" dirty="0">
                <a:solidFill>
                  <a:schemeClr val="tx1"/>
                </a:solidFill>
              </a:rPr>
              <a:t> “</a:t>
            </a:r>
            <a:r>
              <a:rPr lang="en-US" dirty="0" err="1">
                <a:solidFill>
                  <a:schemeClr val="tx1"/>
                </a:solidFill>
              </a:rPr>
              <a:t>yourname@maine.edu</a:t>
            </a:r>
            <a:r>
              <a:rPr lang="en-US" dirty="0">
                <a:solidFill>
                  <a:schemeClr val="tx1"/>
                </a:solidFill>
              </a:rPr>
              <a:t>”</a:t>
            </a:r>
          </a:p>
          <a:p>
            <a:r>
              <a:rPr lang="en-US" dirty="0" err="1">
                <a:solidFill>
                  <a:schemeClr val="tx1"/>
                </a:solidFill>
              </a:rPr>
              <a:t>git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config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mr-IN" dirty="0">
                <a:solidFill>
                  <a:schemeClr val="tx1"/>
                </a:solidFill>
              </a:rPr>
              <a:t>–</a:t>
            </a:r>
            <a:r>
              <a:rPr lang="en-US" dirty="0">
                <a:solidFill>
                  <a:schemeClr val="tx1"/>
                </a:solidFill>
              </a:rPr>
              <a:t>global </a:t>
            </a:r>
            <a:r>
              <a:rPr lang="en-US" dirty="0" err="1">
                <a:solidFill>
                  <a:schemeClr val="tx1"/>
                </a:solidFill>
              </a:rPr>
              <a:t>color.ui</a:t>
            </a:r>
            <a:r>
              <a:rPr lang="en-US" dirty="0">
                <a:solidFill>
                  <a:schemeClr val="tx1"/>
                </a:solidFill>
              </a:rPr>
              <a:t> “auto”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Mac/</a:t>
            </a:r>
            <a:r>
              <a:rPr lang="en-US" dirty="0" err="1">
                <a:solidFill>
                  <a:schemeClr val="tx1"/>
                </a:solidFill>
              </a:rPr>
              <a:t>linux</a:t>
            </a:r>
            <a:endParaRPr lang="en-US" dirty="0">
              <a:solidFill>
                <a:schemeClr val="tx1"/>
              </a:solidFill>
            </a:endParaRPr>
          </a:p>
          <a:p>
            <a:pPr lvl="2"/>
            <a:r>
              <a:rPr lang="en-US" dirty="0" err="1">
                <a:solidFill>
                  <a:schemeClr val="tx1"/>
                </a:solidFill>
              </a:rPr>
              <a:t>git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config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mr-IN" dirty="0">
                <a:solidFill>
                  <a:schemeClr val="tx1"/>
                </a:solidFill>
              </a:rPr>
              <a:t>–</a:t>
            </a:r>
            <a:r>
              <a:rPr lang="en-US" dirty="0">
                <a:solidFill>
                  <a:schemeClr val="tx1"/>
                </a:solidFill>
              </a:rPr>
              <a:t> global </a:t>
            </a:r>
            <a:r>
              <a:rPr lang="en-US" dirty="0" err="1">
                <a:solidFill>
                  <a:schemeClr val="tx1"/>
                </a:solidFill>
              </a:rPr>
              <a:t>core.editor</a:t>
            </a:r>
            <a:r>
              <a:rPr lang="en-US" dirty="0">
                <a:solidFill>
                  <a:schemeClr val="tx1"/>
                </a:solidFill>
              </a:rPr>
              <a:t> “</a:t>
            </a:r>
            <a:r>
              <a:rPr lang="en-US" dirty="0" err="1">
                <a:solidFill>
                  <a:schemeClr val="tx1"/>
                </a:solidFill>
              </a:rPr>
              <a:t>nano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mr-IN" dirty="0">
                <a:solidFill>
                  <a:schemeClr val="tx1"/>
                </a:solidFill>
              </a:rPr>
              <a:t>–</a:t>
            </a:r>
            <a:r>
              <a:rPr lang="en-US" dirty="0">
                <a:solidFill>
                  <a:schemeClr val="tx1"/>
                </a:solidFill>
              </a:rPr>
              <a:t>w”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Windows</a:t>
            </a:r>
          </a:p>
          <a:p>
            <a:pPr lvl="2"/>
            <a:r>
              <a:rPr lang="en-US" dirty="0" err="1">
                <a:solidFill>
                  <a:schemeClr val="tx1"/>
                </a:solidFill>
              </a:rPr>
              <a:t>git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config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mr-IN" dirty="0">
                <a:solidFill>
                  <a:schemeClr val="tx1"/>
                </a:solidFill>
              </a:rPr>
              <a:t>–</a:t>
            </a:r>
            <a:r>
              <a:rPr lang="en-US" dirty="0">
                <a:solidFill>
                  <a:schemeClr val="tx1"/>
                </a:solidFill>
              </a:rPr>
              <a:t>global </a:t>
            </a:r>
            <a:r>
              <a:rPr lang="en-US" dirty="0" err="1">
                <a:solidFill>
                  <a:schemeClr val="tx1"/>
                </a:solidFill>
              </a:rPr>
              <a:t>core.editor</a:t>
            </a:r>
            <a:r>
              <a:rPr lang="en-US" dirty="0">
                <a:solidFill>
                  <a:schemeClr val="tx1"/>
                </a:solidFill>
              </a:rPr>
              <a:t> “’c:/program files (x86)/Notepad++/notepad++.exe’ </a:t>
            </a:r>
            <a:r>
              <a:rPr lang="mr-IN" dirty="0">
                <a:solidFill>
                  <a:schemeClr val="tx1"/>
                </a:solidFill>
              </a:rPr>
              <a:t>–</a:t>
            </a:r>
            <a:r>
              <a:rPr lang="en-US" dirty="0" err="1">
                <a:solidFill>
                  <a:schemeClr val="tx1"/>
                </a:solidFill>
              </a:rPr>
              <a:t>multiInst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mr-IN" dirty="0">
                <a:solidFill>
                  <a:schemeClr val="tx1"/>
                </a:solidFill>
              </a:rPr>
              <a:t>–</a:t>
            </a:r>
            <a:r>
              <a:rPr lang="en-US" dirty="0" err="1">
                <a:solidFill>
                  <a:schemeClr val="tx1"/>
                </a:solidFill>
              </a:rPr>
              <a:t>notabbar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mr-IN" dirty="0">
                <a:solidFill>
                  <a:schemeClr val="tx1"/>
                </a:solidFill>
              </a:rPr>
              <a:t>–</a:t>
            </a:r>
            <a:r>
              <a:rPr lang="en-US" dirty="0" err="1">
                <a:solidFill>
                  <a:schemeClr val="tx1"/>
                </a:solidFill>
              </a:rPr>
              <a:t>nosession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noPlugin</a:t>
            </a:r>
            <a:r>
              <a:rPr lang="en-US" dirty="0">
                <a:solidFill>
                  <a:schemeClr val="tx1"/>
                </a:solidFill>
              </a:rPr>
              <a:t>”</a:t>
            </a:r>
          </a:p>
          <a:p>
            <a:r>
              <a:rPr lang="en-US" dirty="0" err="1">
                <a:solidFill>
                  <a:schemeClr val="tx1"/>
                </a:solidFill>
              </a:rPr>
              <a:t>git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config</a:t>
            </a:r>
            <a:r>
              <a:rPr lang="en-US" dirty="0">
                <a:solidFill>
                  <a:schemeClr val="tx1"/>
                </a:solidFill>
              </a:rPr>
              <a:t> --list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1CC011-905C-4C09-90F0-1FF0C6D2C58D}"/>
              </a:ext>
            </a:extLst>
          </p:cNvPr>
          <p:cNvSpPr txBox="1"/>
          <p:nvPr/>
        </p:nvSpPr>
        <p:spPr>
          <a:xfrm>
            <a:off x="4402393" y="278749"/>
            <a:ext cx="2377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STEP BY STEP</a:t>
            </a:r>
          </a:p>
        </p:txBody>
      </p:sp>
    </p:spTree>
    <p:extLst>
      <p:ext uri="{BB962C8B-B14F-4D97-AF65-F5344CB8AC3E}">
        <p14:creationId xmlns:p14="http://schemas.microsoft.com/office/powerpoint/2010/main" val="700805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8012" y="519950"/>
            <a:ext cx="5486400" cy="3840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From a command line: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Go to folder for git repository</a:t>
            </a:r>
          </a:p>
          <a:p>
            <a:r>
              <a:rPr lang="en-US" sz="1400" dirty="0">
                <a:solidFill>
                  <a:schemeClr val="tx1"/>
                </a:solidFill>
              </a:rPr>
              <a:t>Clone remote repository</a:t>
            </a:r>
          </a:p>
          <a:p>
            <a:r>
              <a:rPr lang="en-US" sz="1400" dirty="0">
                <a:solidFill>
                  <a:schemeClr val="tx1"/>
                </a:solidFill>
              </a:rPr>
              <a:t>git clone </a:t>
            </a:r>
            <a:r>
              <a:rPr lang="en-US" sz="1400" dirty="0">
                <a:solidFill>
                  <a:schemeClr val="tx1"/>
                </a:solidFill>
                <a:hlinkClick r:id="rId2"/>
              </a:rPr>
              <a:t>https://github.com/npd2020/electronics.git</a:t>
            </a:r>
            <a:endParaRPr lang="en-US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Go to folder electronics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Create folder “</a:t>
            </a:r>
            <a:r>
              <a:rPr lang="en-US" sz="1400" i="1" dirty="0" err="1">
                <a:solidFill>
                  <a:schemeClr val="tx1"/>
                </a:solidFill>
              </a:rPr>
              <a:t>first_second</a:t>
            </a:r>
            <a:r>
              <a:rPr lang="en-US" sz="1400" i="1" dirty="0">
                <a:solidFill>
                  <a:schemeClr val="tx1"/>
                </a:solidFill>
              </a:rPr>
              <a:t> your name </a:t>
            </a:r>
            <a:r>
              <a:rPr lang="en-US" sz="1400" dirty="0">
                <a:solidFill>
                  <a:schemeClr val="tx1"/>
                </a:solidFill>
              </a:rPr>
              <a:t>(without space)”</a:t>
            </a:r>
          </a:p>
          <a:p>
            <a:pPr marL="0" indent="0"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tx1"/>
                </a:solidFill>
              </a:rPr>
              <a:t>Greate</a:t>
            </a:r>
            <a:r>
              <a:rPr lang="en-US" sz="1400" dirty="0">
                <a:solidFill>
                  <a:schemeClr val="tx1"/>
                </a:solidFill>
              </a:rPr>
              <a:t> (or copy) file in out folder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git add .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git commit –m “</a:t>
            </a:r>
            <a:r>
              <a:rPr lang="en-US" sz="1400" i="1" dirty="0">
                <a:solidFill>
                  <a:schemeClr val="tx1"/>
                </a:solidFill>
              </a:rPr>
              <a:t>name of commit</a:t>
            </a:r>
            <a:r>
              <a:rPr lang="en-US" sz="1400" dirty="0">
                <a:solidFill>
                  <a:schemeClr val="tx1"/>
                </a:solidFill>
              </a:rPr>
              <a:t>”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1"/>
                </a:solidFill>
              </a:rPr>
              <a:t>git pull --rebase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1"/>
                </a:solidFill>
              </a:rPr>
              <a:t>git push    	//user: npd2020   </a:t>
            </a:r>
            <a:r>
              <a:rPr lang="en-US" sz="1400" b="1" dirty="0" err="1">
                <a:solidFill>
                  <a:schemeClr val="tx1"/>
                </a:solidFill>
              </a:rPr>
              <a:t>paswd</a:t>
            </a:r>
            <a:r>
              <a:rPr lang="en-US" sz="1400" b="1" dirty="0">
                <a:solidFill>
                  <a:schemeClr val="tx1"/>
                </a:solidFill>
              </a:rPr>
              <a:t>: </a:t>
            </a:r>
            <a:r>
              <a:rPr lang="en-US" sz="1400" dirty="0"/>
              <a:t>standardmodel123</a:t>
            </a:r>
            <a:endParaRPr lang="en-US" sz="1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400" dirty="0"/>
              <a:t> git status // get status of repository</a:t>
            </a:r>
          </a:p>
          <a:p>
            <a:pPr marL="0" indent="0">
              <a:buNone/>
            </a:pPr>
            <a:r>
              <a:rPr lang="en-US" sz="1400" dirty="0"/>
              <a:t>git log //  see history of commit</a:t>
            </a:r>
            <a:endParaRPr lang="en-US" sz="1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1CC011-905C-4C09-90F0-1FF0C6D2C58D}"/>
              </a:ext>
            </a:extLst>
          </p:cNvPr>
          <p:cNvSpPr txBox="1"/>
          <p:nvPr/>
        </p:nvSpPr>
        <p:spPr>
          <a:xfrm>
            <a:off x="4402393" y="278749"/>
            <a:ext cx="2377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STEP BY STEP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51718A-EFB4-4177-B79C-07F1B74B35D7}"/>
              </a:ext>
            </a:extLst>
          </p:cNvPr>
          <p:cNvSpPr txBox="1"/>
          <p:nvPr/>
        </p:nvSpPr>
        <p:spPr>
          <a:xfrm>
            <a:off x="361335" y="4633919"/>
            <a:ext cx="3284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Wifi</a:t>
            </a:r>
            <a:r>
              <a:rPr lang="en-US" dirty="0"/>
              <a:t>: stone , password: 31415926</a:t>
            </a:r>
          </a:p>
        </p:txBody>
      </p:sp>
    </p:spTree>
    <p:extLst>
      <p:ext uri="{BB962C8B-B14F-4D97-AF65-F5344CB8AC3E}">
        <p14:creationId xmlns:p14="http://schemas.microsoft.com/office/powerpoint/2010/main" val="4177897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3F10C-6D6B-41C5-9CE0-EDB1DAB39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1B168-3022-4441-809A-7DFB2567A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git status // get status of repository</a:t>
            </a:r>
          </a:p>
          <a:p>
            <a:r>
              <a:rPr lang="en-US" dirty="0"/>
              <a:t>git log //  see history of commit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877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1951" y="435430"/>
            <a:ext cx="5486400" cy="511628"/>
          </a:xfrm>
        </p:spPr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Commit logs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950" y="947058"/>
            <a:ext cx="5563455" cy="361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412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Branches</a:t>
            </a:r>
          </a:p>
          <a:p>
            <a:pPr lvl="1" algn="just"/>
            <a:r>
              <a:rPr lang="en-IN" sz="2100" dirty="0"/>
              <a:t>git checkout –b &lt;branch-name&gt;</a:t>
            </a:r>
          </a:p>
          <a:p>
            <a:pPr marL="377190" lvl="1" indent="0" algn="just">
              <a:buNone/>
            </a:pPr>
            <a:endParaRPr lang="en-IN" sz="2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603" y="3074461"/>
            <a:ext cx="3977157" cy="141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86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View changes</a:t>
            </a:r>
          </a:p>
          <a:p>
            <a:pPr lvl="1" algn="just"/>
            <a:endParaRPr lang="en-IN" sz="2100" dirty="0"/>
          </a:p>
          <a:p>
            <a:pPr lvl="1" algn="just"/>
            <a:r>
              <a:rPr lang="en-IN" sz="2100" dirty="0"/>
              <a:t>git diff</a:t>
            </a:r>
          </a:p>
        </p:txBody>
      </p:sp>
    </p:spTree>
    <p:extLst>
      <p:ext uri="{BB962C8B-B14F-4D97-AF65-F5344CB8AC3E}">
        <p14:creationId xmlns:p14="http://schemas.microsoft.com/office/powerpoint/2010/main" val="33259372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1951" y="648081"/>
            <a:ext cx="5486400" cy="574229"/>
          </a:xfrm>
        </p:spPr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View changes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951" y="1222310"/>
            <a:ext cx="5339895" cy="336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1288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Update staging area</a:t>
            </a:r>
          </a:p>
          <a:p>
            <a:pPr lvl="1" algn="just"/>
            <a:endParaRPr lang="en-IN" sz="2100" dirty="0"/>
          </a:p>
          <a:p>
            <a:pPr lvl="1" algn="just"/>
            <a:r>
              <a:rPr lang="en-IN" sz="2100" dirty="0"/>
              <a:t>git add &lt;files&gt;</a:t>
            </a:r>
          </a:p>
          <a:p>
            <a:pPr lvl="1" algn="just"/>
            <a:endParaRPr lang="en-IN" sz="2100" dirty="0"/>
          </a:p>
          <a:p>
            <a:pPr marL="377190" lvl="1" indent="0" algn="just">
              <a:buNone/>
            </a:pPr>
            <a:r>
              <a:rPr lang="en-IN" sz="2100" dirty="0"/>
              <a:t>Add file </a:t>
            </a:r>
            <a:r>
              <a:rPr lang="en-IN" sz="2100" b="1" dirty="0"/>
              <a:t>contents</a:t>
            </a:r>
            <a:r>
              <a:rPr lang="en-IN" sz="2100" dirty="0"/>
              <a:t> to the index</a:t>
            </a:r>
          </a:p>
        </p:txBody>
      </p:sp>
    </p:spTree>
    <p:extLst>
      <p:ext uri="{BB962C8B-B14F-4D97-AF65-F5344CB8AC3E}">
        <p14:creationId xmlns:p14="http://schemas.microsoft.com/office/powerpoint/2010/main" val="1893165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Create “snapshots” of your codebase</a:t>
            </a:r>
          </a:p>
          <a:p>
            <a:pPr lvl="1" algn="just"/>
            <a:endParaRPr lang="en-IN" sz="2100" dirty="0"/>
          </a:p>
          <a:p>
            <a:pPr lvl="1" algn="just"/>
            <a:r>
              <a:rPr lang="en-IN" sz="2100" dirty="0"/>
              <a:t>git commit</a:t>
            </a:r>
          </a:p>
          <a:p>
            <a:pPr lvl="1" algn="just"/>
            <a:endParaRPr lang="en-IN" sz="2100" dirty="0"/>
          </a:p>
          <a:p>
            <a:pPr marL="377190" lvl="1" indent="0" algn="just">
              <a:buNone/>
            </a:pPr>
            <a:r>
              <a:rPr lang="en-IN" sz="2100" dirty="0"/>
              <a:t>Records changes to the repository</a:t>
            </a:r>
          </a:p>
          <a:p>
            <a:pPr marL="377190" lvl="1" indent="0" algn="just">
              <a:buNone/>
            </a:pPr>
            <a:endParaRPr lang="en-IN" sz="2100" dirty="0"/>
          </a:p>
        </p:txBody>
      </p:sp>
    </p:spTree>
    <p:extLst>
      <p:ext uri="{BB962C8B-B14F-4D97-AF65-F5344CB8AC3E}">
        <p14:creationId xmlns:p14="http://schemas.microsoft.com/office/powerpoint/2010/main" val="35462130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Merge other branches</a:t>
            </a:r>
          </a:p>
          <a:p>
            <a:pPr lvl="1" algn="just"/>
            <a:endParaRPr lang="en-IN" sz="2100" dirty="0"/>
          </a:p>
          <a:p>
            <a:pPr lvl="1" algn="just"/>
            <a:r>
              <a:rPr lang="en-IN" sz="2100" dirty="0"/>
              <a:t>git merge</a:t>
            </a:r>
          </a:p>
          <a:p>
            <a:pPr lvl="1" algn="just"/>
            <a:endParaRPr lang="en-IN" sz="2100" dirty="0"/>
          </a:p>
          <a:p>
            <a:pPr marL="377190" lvl="1" indent="0" algn="just">
              <a:buNone/>
            </a:pPr>
            <a:endParaRPr lang="en-IN" sz="2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951" y="2983514"/>
            <a:ext cx="4232945" cy="150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96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CustomShape 1"/>
          <p:cNvSpPr/>
          <p:nvPr/>
        </p:nvSpPr>
        <p:spPr>
          <a:xfrm>
            <a:off x="648360" y="1354680"/>
            <a:ext cx="3521520" cy="29890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r>
              <a:rPr lang="en-IN" sz="7200" b="1" dirty="0">
                <a:solidFill>
                  <a:srgbClr val="FFC107"/>
                </a:solidFill>
                <a:latin typeface="Montserrat"/>
                <a:ea typeface="Montserrat"/>
              </a:rPr>
              <a:t>2.</a:t>
            </a:r>
            <a:endParaRPr dirty="0">
              <a:solidFill>
                <a:prstClr val="black"/>
              </a:solidFill>
            </a:endParaRPr>
          </a:p>
          <a:p>
            <a:r>
              <a:rPr lang="en-IN" sz="3000" b="1" dirty="0">
                <a:solidFill>
                  <a:srgbClr val="999999"/>
                </a:solidFill>
                <a:latin typeface="Montserrat"/>
                <a:ea typeface="Montserrat"/>
              </a:rPr>
              <a:t>Version Control System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478" name="CustomShape 2"/>
          <p:cNvSpPr/>
          <p:nvPr/>
        </p:nvSpPr>
        <p:spPr>
          <a:xfrm>
            <a:off x="6724800" y="3265560"/>
            <a:ext cx="1905480" cy="103104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8501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Make patches	</a:t>
            </a:r>
          </a:p>
          <a:p>
            <a:pPr lvl="1" algn="just"/>
            <a:endParaRPr lang="en-IN" sz="2100" dirty="0"/>
          </a:p>
          <a:p>
            <a:pPr lvl="1" algn="just"/>
            <a:r>
              <a:rPr lang="en-IN" sz="2100" dirty="0"/>
              <a:t>git format-patch --</a:t>
            </a:r>
            <a:r>
              <a:rPr lang="en-IN" sz="2100" dirty="0" err="1"/>
              <a:t>stdout</a:t>
            </a:r>
            <a:r>
              <a:rPr lang="en-IN" sz="2100" dirty="0"/>
              <a:t> &gt; </a:t>
            </a:r>
            <a:r>
              <a:rPr lang="en-IN" sz="2100" dirty="0" err="1"/>
              <a:t>fix.patch</a:t>
            </a:r>
            <a:endParaRPr lang="en-IN" sz="2100" dirty="0"/>
          </a:p>
          <a:p>
            <a:pPr lvl="1" algn="just"/>
            <a:endParaRPr lang="en-IN" sz="2100" dirty="0"/>
          </a:p>
          <a:p>
            <a:pPr marL="377190" lvl="1" indent="0" algn="just">
              <a:buNone/>
            </a:pPr>
            <a:r>
              <a:rPr lang="en-IN" sz="2100" dirty="0"/>
              <a:t>Patch created as “</a:t>
            </a:r>
            <a:r>
              <a:rPr lang="en-IN" sz="2100" dirty="0" err="1"/>
              <a:t>fix.patch</a:t>
            </a:r>
            <a:r>
              <a:rPr lang="en-IN" sz="2100" dirty="0"/>
              <a:t>”</a:t>
            </a:r>
          </a:p>
          <a:p>
            <a:pPr marL="377190" lvl="1" indent="0" algn="just">
              <a:buNone/>
            </a:pPr>
            <a:r>
              <a:rPr lang="en-IN" sz="2100" dirty="0"/>
              <a:t>Prepare patches for email submission</a:t>
            </a:r>
          </a:p>
          <a:p>
            <a:pPr marL="377190" lvl="1" indent="0" algn="just">
              <a:buNone/>
            </a:pPr>
            <a:r>
              <a:rPr lang="en-IN" sz="2100" dirty="0"/>
              <a:t>Send patch via mail </a:t>
            </a:r>
          </a:p>
          <a:p>
            <a:pPr marL="377190" lvl="1" indent="0" algn="just">
              <a:buNone/>
            </a:pPr>
            <a:endParaRPr lang="en-IN" sz="2100" dirty="0"/>
          </a:p>
        </p:txBody>
      </p:sp>
    </p:spTree>
    <p:extLst>
      <p:ext uri="{BB962C8B-B14F-4D97-AF65-F5344CB8AC3E}">
        <p14:creationId xmlns:p14="http://schemas.microsoft.com/office/powerpoint/2010/main" val="37320662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1951" y="359229"/>
            <a:ext cx="5486400" cy="844821"/>
          </a:xfrm>
        </p:spPr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Make patches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6" y="1204050"/>
            <a:ext cx="5357132" cy="337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4662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Applying patches	</a:t>
            </a:r>
          </a:p>
          <a:p>
            <a:pPr lvl="1" algn="just"/>
            <a:endParaRPr lang="en-IN" sz="2100" dirty="0"/>
          </a:p>
          <a:p>
            <a:pPr lvl="1" algn="just"/>
            <a:r>
              <a:rPr lang="en-IN" sz="2100"/>
              <a:t>git apply &lt;  </a:t>
            </a:r>
            <a:r>
              <a:rPr lang="en-IN" sz="2100" dirty="0" err="1"/>
              <a:t>fix.patch</a:t>
            </a:r>
            <a:endParaRPr lang="en-IN" sz="2100" dirty="0"/>
          </a:p>
          <a:p>
            <a:pPr lvl="1" algn="just"/>
            <a:endParaRPr lang="en-IN" sz="2100" dirty="0"/>
          </a:p>
          <a:p>
            <a:pPr marL="377190" lvl="1" indent="0" algn="just">
              <a:buNone/>
            </a:pPr>
            <a:r>
              <a:rPr lang="en-IN" sz="2100" dirty="0"/>
              <a:t>Applies changes from the patch</a:t>
            </a:r>
          </a:p>
        </p:txBody>
      </p:sp>
    </p:spTree>
    <p:extLst>
      <p:ext uri="{BB962C8B-B14F-4D97-AF65-F5344CB8AC3E}">
        <p14:creationId xmlns:p14="http://schemas.microsoft.com/office/powerpoint/2010/main" val="23719525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endParaRPr lang="en-IN" sz="2100" dirty="0"/>
          </a:p>
          <a:p>
            <a:pPr lvl="1" algn="just"/>
            <a:r>
              <a:rPr lang="en-IN" sz="2100" dirty="0"/>
              <a:t>Much efficient workflow</a:t>
            </a:r>
          </a:p>
          <a:p>
            <a:pPr lvl="1" algn="just"/>
            <a:r>
              <a:rPr lang="en-IN" sz="2100" dirty="0"/>
              <a:t>Creating and merging branches are very easy and fast</a:t>
            </a:r>
          </a:p>
        </p:txBody>
      </p:sp>
    </p:spTree>
    <p:extLst>
      <p:ext uri="{BB962C8B-B14F-4D97-AF65-F5344CB8AC3E}">
        <p14:creationId xmlns:p14="http://schemas.microsoft.com/office/powerpoint/2010/main" val="20078594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The development process of the Linux kernel is maintained using Git</a:t>
            </a:r>
          </a:p>
          <a:p>
            <a:pPr marL="377190" lvl="1" indent="0" algn="just">
              <a:buNone/>
            </a:pPr>
            <a:endParaRPr lang="en-IN" sz="2100" dirty="0"/>
          </a:p>
          <a:p>
            <a:pPr marL="377190" lvl="1" indent="0" algn="just">
              <a:buNone/>
            </a:pPr>
            <a:r>
              <a:rPr lang="en-IN" sz="2100" dirty="0"/>
              <a:t>The Linux kernel development process has:</a:t>
            </a:r>
          </a:p>
          <a:p>
            <a:pPr lvl="1" algn="just"/>
            <a:r>
              <a:rPr lang="en-IN" sz="2100" dirty="0"/>
              <a:t>Over 2000 individual contributors per year</a:t>
            </a:r>
          </a:p>
          <a:p>
            <a:pPr lvl="1" algn="just"/>
            <a:r>
              <a:rPr lang="en-IN" sz="2100" dirty="0"/>
              <a:t>Grows by nearly 300,000 lines per year</a:t>
            </a:r>
          </a:p>
          <a:p>
            <a:pPr marL="377190" lvl="1" indent="0" algn="just">
              <a:buNone/>
            </a:pPr>
            <a:endParaRPr lang="en-IN" sz="2100" dirty="0"/>
          </a:p>
        </p:txBody>
      </p:sp>
    </p:spTree>
    <p:extLst>
      <p:ext uri="{BB962C8B-B14F-4D97-AF65-F5344CB8AC3E}">
        <p14:creationId xmlns:p14="http://schemas.microsoft.com/office/powerpoint/2010/main" val="477119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CustomShape 2"/>
          <p:cNvSpPr/>
          <p:nvPr/>
        </p:nvSpPr>
        <p:spPr>
          <a:xfrm>
            <a:off x="787680" y="915375"/>
            <a:ext cx="3527867" cy="4092068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buFont typeface="Karla"/>
              <a:buChar char="▸"/>
            </a:pPr>
            <a:r>
              <a:rPr lang="en-IN" sz="2000" dirty="0">
                <a:solidFill>
                  <a:prstClr val="black"/>
                </a:solidFill>
                <a:latin typeface="Karla"/>
                <a:ea typeface="Karla"/>
              </a:rPr>
              <a:t>A method for recalling versions of a codebase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Karla"/>
              <a:buChar char="▸"/>
            </a:pPr>
            <a:r>
              <a:rPr lang="en-IN" sz="2000" dirty="0">
                <a:solidFill>
                  <a:prstClr val="black"/>
                </a:solidFill>
                <a:latin typeface="Karla"/>
                <a:ea typeface="Karla"/>
              </a:rPr>
              <a:t>Keeping a record of changes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Karla"/>
              <a:buChar char="▸"/>
            </a:pPr>
            <a:r>
              <a:rPr lang="en-IN" sz="2000" dirty="0">
                <a:solidFill>
                  <a:prstClr val="black"/>
                </a:solidFill>
                <a:latin typeface="Karla"/>
                <a:ea typeface="Karla"/>
              </a:rPr>
              <a:t>Who did what and when in the system</a:t>
            </a:r>
          </a:p>
          <a:p>
            <a:pPr>
              <a:buFont typeface="Karla"/>
              <a:buChar char="▸"/>
            </a:pPr>
            <a:r>
              <a:rPr lang="en-IN" sz="2000" dirty="0">
                <a:solidFill>
                  <a:prstClr val="black"/>
                </a:solidFill>
                <a:latin typeface="Karla"/>
                <a:ea typeface="Karla"/>
              </a:rPr>
              <a:t>Save yourself when things inevitably go wrong</a:t>
            </a: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arla"/>
                <a:ea typeface="Karla"/>
              </a:rPr>
              <a:t> 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6670" y="204752"/>
            <a:ext cx="44367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latin typeface="Karla"/>
              </a:rPr>
              <a:t>Version Control: What is it?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547" y="937394"/>
            <a:ext cx="3898745" cy="332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567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CustomShape 1"/>
          <p:cNvSpPr/>
          <p:nvPr/>
        </p:nvSpPr>
        <p:spPr>
          <a:xfrm>
            <a:off x="838080" y="307531"/>
            <a:ext cx="5323320" cy="48492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999999"/>
                </a:solidFill>
                <a:latin typeface="Montserrat"/>
                <a:ea typeface="Montserrat"/>
              </a:rPr>
              <a:t>Version Control: Why?</a:t>
            </a:r>
            <a:endParaRPr dirty="0"/>
          </a:p>
        </p:txBody>
      </p:sp>
      <p:sp>
        <p:nvSpPr>
          <p:cNvPr id="481" name="CustomShape 2"/>
          <p:cNvSpPr/>
          <p:nvPr/>
        </p:nvSpPr>
        <p:spPr>
          <a:xfrm>
            <a:off x="838080" y="792451"/>
            <a:ext cx="6790387" cy="3075668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666666"/>
                </a:solidFill>
                <a:latin typeface="Karla"/>
                <a:ea typeface="Karla"/>
              </a:rPr>
              <a:t>Individual </a:t>
            </a:r>
          </a:p>
          <a:p>
            <a:pPr>
              <a:lnSpc>
                <a:spcPct val="100000"/>
              </a:lnSpc>
            </a:pPr>
            <a:endParaRPr lang="en-IN" sz="800" dirty="0">
              <a:solidFill>
                <a:srgbClr val="666666"/>
              </a:solidFill>
              <a:latin typeface="Karla"/>
              <a:ea typeface="Karla"/>
            </a:endParaRP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dirty="0"/>
              <a:t>Back-ups of the project</a:t>
            </a: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dirty="0"/>
              <a:t>Create a “checkpoint” in the project at any stage: Fearlessly modify code</a:t>
            </a: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dirty="0"/>
              <a:t>Tagging: Mark certain point in time</a:t>
            </a: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dirty="0"/>
              <a:t>Branching: Release versions and continue development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925" y="2815553"/>
            <a:ext cx="3360716" cy="210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678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CustomShape 1"/>
          <p:cNvSpPr/>
          <p:nvPr/>
        </p:nvSpPr>
        <p:spPr>
          <a:xfrm>
            <a:off x="838440" y="320410"/>
            <a:ext cx="5323320" cy="48492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999999"/>
                </a:solidFill>
                <a:latin typeface="Montserrat"/>
                <a:ea typeface="Montserrat"/>
              </a:rPr>
              <a:t>Version Control: Why?</a:t>
            </a:r>
            <a:endParaRPr dirty="0"/>
          </a:p>
        </p:txBody>
      </p:sp>
      <p:sp>
        <p:nvSpPr>
          <p:cNvPr id="481" name="CustomShape 2"/>
          <p:cNvSpPr/>
          <p:nvPr/>
        </p:nvSpPr>
        <p:spPr>
          <a:xfrm>
            <a:off x="838440" y="805330"/>
            <a:ext cx="5977587" cy="2957133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666666"/>
                </a:solidFill>
                <a:latin typeface="Karla"/>
                <a:ea typeface="Karla"/>
              </a:rPr>
              <a:t>Team </a:t>
            </a:r>
          </a:p>
          <a:p>
            <a:pPr>
              <a:lnSpc>
                <a:spcPct val="100000"/>
              </a:lnSpc>
            </a:pPr>
            <a:endParaRPr lang="en-IN" sz="800" dirty="0">
              <a:solidFill>
                <a:srgbClr val="666666"/>
              </a:solidFill>
              <a:latin typeface="Karla"/>
              <a:ea typeface="Karla"/>
            </a:endParaRP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sz="2000" dirty="0"/>
              <a:t>Everything in “Individual”</a:t>
            </a: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sz="2000" dirty="0"/>
              <a:t>Allow multiple developer to work on the same codebase</a:t>
            </a: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sz="2000" dirty="0"/>
              <a:t>Merge changes across same files: handle conflicts</a:t>
            </a: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sz="2000" dirty="0"/>
              <a:t>Check who made which change: blame/praise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CustomShape 1"/>
          <p:cNvSpPr/>
          <p:nvPr/>
        </p:nvSpPr>
        <p:spPr>
          <a:xfrm>
            <a:off x="838080" y="307531"/>
            <a:ext cx="5323320" cy="48492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999999"/>
                </a:solidFill>
                <a:latin typeface="Montserrat"/>
                <a:ea typeface="Montserrat"/>
              </a:rPr>
              <a:t>Version Control: Types</a:t>
            </a:r>
            <a:endParaRPr dirty="0"/>
          </a:p>
        </p:txBody>
      </p:sp>
      <p:sp>
        <p:nvSpPr>
          <p:cNvPr id="481" name="CustomShape 2"/>
          <p:cNvSpPr/>
          <p:nvPr/>
        </p:nvSpPr>
        <p:spPr>
          <a:xfrm>
            <a:off x="838081" y="1674654"/>
            <a:ext cx="2452472" cy="1210214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endParaRPr lang="en-IN" sz="2000" dirty="0">
              <a:solidFill>
                <a:srgbClr val="666666"/>
              </a:solidFill>
              <a:latin typeface="Karla"/>
              <a:ea typeface="Karla"/>
            </a:endParaRP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dirty="0"/>
              <a:t>Centralised VCS</a:t>
            </a:r>
          </a:p>
        </p:txBody>
      </p:sp>
      <p:sp>
        <p:nvSpPr>
          <p:cNvPr id="5" name="CustomShape 2"/>
          <p:cNvSpPr/>
          <p:nvPr/>
        </p:nvSpPr>
        <p:spPr>
          <a:xfrm>
            <a:off x="3499740" y="1674654"/>
            <a:ext cx="2452472" cy="1210214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endParaRPr lang="en-IN" sz="2000" dirty="0">
              <a:solidFill>
                <a:srgbClr val="666666"/>
              </a:solidFill>
              <a:latin typeface="Karla"/>
              <a:ea typeface="Karla"/>
            </a:endParaRP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dirty="0"/>
              <a:t>Distributed VCS</a:t>
            </a:r>
          </a:p>
        </p:txBody>
      </p:sp>
    </p:spTree>
    <p:extLst>
      <p:ext uri="{BB962C8B-B14F-4D97-AF65-F5344CB8AC3E}">
        <p14:creationId xmlns:p14="http://schemas.microsoft.com/office/powerpoint/2010/main" val="4251688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Centralised VCS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IN" sz="2100" dirty="0"/>
              <a:t>A </a:t>
            </a:r>
            <a:r>
              <a:rPr lang="en-IN" sz="2100" b="1" dirty="0"/>
              <a:t>single</a:t>
            </a:r>
            <a:r>
              <a:rPr lang="en-IN" sz="2100" dirty="0"/>
              <a:t> authoritative data source (repository)</a:t>
            </a:r>
          </a:p>
          <a:p>
            <a:pPr lvl="1" algn="just"/>
            <a:r>
              <a:rPr lang="en-IN" sz="2100" dirty="0"/>
              <a:t>Check-outs and check-ins are done with reference to this central repository</a:t>
            </a:r>
          </a:p>
        </p:txBody>
      </p:sp>
    </p:spTree>
    <p:extLst>
      <p:ext uri="{BB962C8B-B14F-4D97-AF65-F5344CB8AC3E}">
        <p14:creationId xmlns:p14="http://schemas.microsoft.com/office/powerpoint/2010/main" val="3454961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Centralised VCS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5875" y="648081"/>
            <a:ext cx="1942475" cy="897384"/>
          </a:xfrm>
        </p:spPr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999" y="1425161"/>
            <a:ext cx="3210373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55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685</Words>
  <Application>Microsoft Office PowerPoint</Application>
  <PresentationFormat>On-screen Show (16:9)</PresentationFormat>
  <Paragraphs>168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34</vt:i4>
      </vt:variant>
    </vt:vector>
  </HeadingPairs>
  <TitlesOfParts>
    <vt:vector size="46" baseType="lpstr">
      <vt:lpstr>Arial</vt:lpstr>
      <vt:lpstr>Corbel</vt:lpstr>
      <vt:lpstr>Karla</vt:lpstr>
      <vt:lpstr>Montserrat</vt:lpstr>
      <vt:lpstr>StarSymbol</vt:lpstr>
      <vt:lpstr>Wingdings 2</vt:lpstr>
      <vt:lpstr>Office Theme</vt:lpstr>
      <vt:lpstr>Office Theme</vt:lpstr>
      <vt:lpstr>Office Theme</vt:lpstr>
      <vt:lpstr>Office Theme</vt:lpstr>
      <vt:lpstr>Office Theme</vt:lpstr>
      <vt:lpstr>Frame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Centralised VCS</vt:lpstr>
      <vt:lpstr>Centralised VCS</vt:lpstr>
      <vt:lpstr>Centralised VCS</vt:lpstr>
      <vt:lpstr> </vt:lpstr>
      <vt:lpstr> </vt:lpstr>
      <vt:lpstr> </vt:lpstr>
      <vt:lpstr>PowerPoint Presentation</vt:lpstr>
      <vt:lpstr>PowerPoint Presentation</vt:lpstr>
      <vt:lpstr>PowerPoint Presentation</vt:lpstr>
      <vt:lpstr>Git: Stages</vt:lpstr>
      <vt:lpstr>Git: Development</vt:lpstr>
      <vt:lpstr>Git: Development</vt:lpstr>
      <vt:lpstr>Configuring GIT</vt:lpstr>
      <vt:lpstr>GIT</vt:lpstr>
      <vt:lpstr>PowerPoint Presentation</vt:lpstr>
      <vt:lpstr>Git: Development</vt:lpstr>
      <vt:lpstr>Git: Development</vt:lpstr>
      <vt:lpstr>Git: Development</vt:lpstr>
      <vt:lpstr>Git: Development</vt:lpstr>
      <vt:lpstr>Git: Development</vt:lpstr>
      <vt:lpstr>Git: Development</vt:lpstr>
      <vt:lpstr>Git: Development</vt:lpstr>
      <vt:lpstr>Git: Development</vt:lpstr>
      <vt:lpstr>Git: Development</vt:lpstr>
      <vt:lpstr>Git: Development</vt:lpstr>
      <vt:lpstr>Result?</vt:lpstr>
      <vt:lpstr>Result?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Arka Prava Basu</dc:creator>
  <cp:lastModifiedBy>Ruslan Yermolenko</cp:lastModifiedBy>
  <cp:revision>138</cp:revision>
  <dcterms:modified xsi:type="dcterms:W3CDTF">2020-01-28T11:26:58Z</dcterms:modified>
</cp:coreProperties>
</file>