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277046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13364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287895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62128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6B83F40-1F24-420B-BD8E-50A278F57017}"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394752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6B83F40-1F24-420B-BD8E-50A278F57017}"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346621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6B83F40-1F24-420B-BD8E-50A278F57017}" type="datetimeFigureOut">
              <a:rPr lang="ru-RU" smtClean="0"/>
              <a:t>18.06.2020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197395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6B83F40-1F24-420B-BD8E-50A278F57017}" type="datetimeFigureOut">
              <a:rPr lang="ru-RU" smtClean="0"/>
              <a:t>18.06.2020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216367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6B83F40-1F24-420B-BD8E-50A278F57017}" type="datetimeFigureOut">
              <a:rPr lang="ru-RU" smtClean="0"/>
              <a:t>18.06.2020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245938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6B83F40-1F24-420B-BD8E-50A278F57017}"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212898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6B83F40-1F24-420B-BD8E-50A278F57017}"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50A09D-F2D7-4701-8A93-34E0DA0D2A18}" type="slidenum">
              <a:rPr lang="ru-RU" smtClean="0"/>
              <a:t>‹#›</a:t>
            </a:fld>
            <a:endParaRPr lang="ru-RU"/>
          </a:p>
        </p:txBody>
      </p:sp>
    </p:spTree>
    <p:extLst>
      <p:ext uri="{BB962C8B-B14F-4D97-AF65-F5344CB8AC3E}">
        <p14:creationId xmlns:p14="http://schemas.microsoft.com/office/powerpoint/2010/main" val="234027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83F40-1F24-420B-BD8E-50A278F57017}" type="datetimeFigureOut">
              <a:rPr lang="ru-RU" smtClean="0"/>
              <a:t>18.06.2020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0A09D-F2D7-4701-8A93-34E0DA0D2A18}" type="slidenum">
              <a:rPr lang="ru-RU" smtClean="0"/>
              <a:t>‹#›</a:t>
            </a:fld>
            <a:endParaRPr lang="ru-RU"/>
          </a:p>
        </p:txBody>
      </p:sp>
    </p:spTree>
    <p:extLst>
      <p:ext uri="{BB962C8B-B14F-4D97-AF65-F5344CB8AC3E}">
        <p14:creationId xmlns:p14="http://schemas.microsoft.com/office/powerpoint/2010/main" val="184929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SNV0SoRyve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1600" y="1412776"/>
            <a:ext cx="7126560" cy="578495"/>
          </a:xfrm>
        </p:spPr>
        <p:txBody>
          <a:bodyPr>
            <a:normAutofit fontScale="90000"/>
          </a:bodyPr>
          <a:lstStyle/>
          <a:p>
            <a:r>
              <a:rPr lang="ru-RU" dirty="0"/>
              <a:t/>
            </a:r>
            <a:br>
              <a:rPr lang="ru-RU" dirty="0"/>
            </a:br>
            <a:r>
              <a:rPr lang="uk-UA" sz="3600" dirty="0"/>
              <a:t>Індивідуальний проект з електроніки</a:t>
            </a:r>
            <a:r>
              <a:rPr lang="ru-RU" sz="3600" dirty="0"/>
              <a:t/>
            </a:r>
            <a:br>
              <a:rPr lang="ru-RU" sz="3600" dirty="0"/>
            </a:br>
            <a:r>
              <a:rPr lang="uk-UA" sz="3600" dirty="0" smtClean="0"/>
              <a:t>на </a:t>
            </a:r>
            <a:r>
              <a:rPr lang="uk-UA" sz="3600" dirty="0"/>
              <a:t>тему </a:t>
            </a:r>
            <a:r>
              <a:rPr lang="uk-UA" sz="3600" dirty="0" smtClean="0"/>
              <a:t>«Створення </a:t>
            </a:r>
            <a:r>
              <a:rPr lang="uk-UA" sz="3600" dirty="0"/>
              <a:t>приладу для дослідження процесів, що повільно протікають в часі та моніторингу параметрів оточуючого </a:t>
            </a:r>
            <a:r>
              <a:rPr lang="uk-UA" sz="3600" dirty="0" err="1"/>
              <a:t>серидовища</a:t>
            </a:r>
            <a:r>
              <a:rPr lang="uk-UA" sz="3600" dirty="0"/>
              <a:t>"</a:t>
            </a:r>
            <a:r>
              <a:rPr lang="ru-RU" sz="3600" dirty="0"/>
              <a:t/>
            </a:r>
            <a:br>
              <a:rPr lang="ru-RU" sz="3600" dirty="0"/>
            </a:br>
            <a:endParaRPr lang="ru-RU" sz="3600" dirty="0"/>
          </a:p>
        </p:txBody>
      </p:sp>
      <p:sp>
        <p:nvSpPr>
          <p:cNvPr id="3" name="Подзаголовок 2"/>
          <p:cNvSpPr>
            <a:spLocks noGrp="1"/>
          </p:cNvSpPr>
          <p:nvPr>
            <p:ph type="subTitle" idx="1"/>
          </p:nvPr>
        </p:nvSpPr>
        <p:spPr/>
        <p:txBody>
          <a:bodyPr/>
          <a:lstStyle/>
          <a:p>
            <a:r>
              <a:rPr lang="uk-UA" b="1" dirty="0" smtClean="0">
                <a:solidFill>
                  <a:schemeClr val="tx2">
                    <a:lumMod val="75000"/>
                  </a:schemeClr>
                </a:solidFill>
              </a:rPr>
              <a:t>Роботу </a:t>
            </a:r>
            <a:r>
              <a:rPr lang="uk-UA" b="1" dirty="0" err="1" smtClean="0">
                <a:solidFill>
                  <a:schemeClr val="tx2">
                    <a:lumMod val="75000"/>
                  </a:schemeClr>
                </a:solidFill>
              </a:rPr>
              <a:t>викона</a:t>
            </a:r>
            <a:r>
              <a:rPr lang="ru-RU" b="1" dirty="0">
                <a:solidFill>
                  <a:schemeClr val="tx2">
                    <a:lumMod val="75000"/>
                  </a:schemeClr>
                </a:solidFill>
              </a:rPr>
              <a:t>в</a:t>
            </a:r>
            <a:r>
              <a:rPr lang="uk-UA" b="1" dirty="0" smtClean="0">
                <a:solidFill>
                  <a:schemeClr val="tx2">
                    <a:lumMod val="75000"/>
                  </a:schemeClr>
                </a:solidFill>
              </a:rPr>
              <a:t> студент 5-б групи 2-го курсу</a:t>
            </a:r>
            <a:r>
              <a:rPr lang="ru-RU" b="1" dirty="0" smtClean="0">
                <a:solidFill>
                  <a:schemeClr val="tx2">
                    <a:lumMod val="75000"/>
                  </a:schemeClr>
                </a:solidFill>
              </a:rPr>
              <a:t/>
            </a:r>
            <a:br>
              <a:rPr lang="ru-RU" b="1" dirty="0" smtClean="0">
                <a:solidFill>
                  <a:schemeClr val="tx2">
                    <a:lumMod val="75000"/>
                  </a:schemeClr>
                </a:solidFill>
              </a:rPr>
            </a:br>
            <a:r>
              <a:rPr lang="uk-UA" b="1" dirty="0" smtClean="0">
                <a:solidFill>
                  <a:schemeClr val="tx2">
                    <a:lumMod val="75000"/>
                  </a:schemeClr>
                </a:solidFill>
              </a:rPr>
              <a:t>Старий Микола Сергійович</a:t>
            </a:r>
            <a:endParaRPr lang="ru-RU" b="1" dirty="0">
              <a:solidFill>
                <a:schemeClr val="tx2">
                  <a:lumMod val="75000"/>
                </a:schemeClr>
              </a:solidFill>
            </a:endParaRPr>
          </a:p>
        </p:txBody>
      </p:sp>
    </p:spTree>
    <p:extLst>
      <p:ext uri="{BB962C8B-B14F-4D97-AF65-F5344CB8AC3E}">
        <p14:creationId xmlns:p14="http://schemas.microsoft.com/office/powerpoint/2010/main" val="3313088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txBody>
          <a:bodyPr>
            <a:noAutofit/>
          </a:bodyPr>
          <a:lstStyle/>
          <a:p>
            <a:r>
              <a:rPr lang="ru-RU" sz="3600" dirty="0" err="1" smtClean="0"/>
              <a:t>Зм</a:t>
            </a:r>
            <a:r>
              <a:rPr lang="uk-UA" sz="3600" dirty="0" smtClean="0"/>
              <a:t>і</a:t>
            </a:r>
            <a:r>
              <a:rPr lang="ru-RU" sz="3600" dirty="0" smtClean="0"/>
              <a:t>на </a:t>
            </a:r>
            <a:r>
              <a:rPr lang="ru-RU" sz="3600" dirty="0" err="1" smtClean="0"/>
              <a:t>вологості</a:t>
            </a:r>
            <a:r>
              <a:rPr lang="ru-RU" sz="3600" dirty="0" smtClean="0"/>
              <a:t> </a:t>
            </a:r>
            <a:r>
              <a:rPr lang="ru-RU" sz="3600" dirty="0" err="1" smtClean="0"/>
              <a:t>під</a:t>
            </a:r>
            <a:r>
              <a:rPr lang="ru-RU" sz="3600" dirty="0" smtClean="0"/>
              <a:t> час </a:t>
            </a:r>
            <a:r>
              <a:rPr lang="ru-RU" sz="3600" dirty="0" err="1" smtClean="0"/>
              <a:t>спостережень</a:t>
            </a:r>
            <a:r>
              <a:rPr lang="ru-RU" sz="3600" dirty="0" smtClean="0"/>
              <a:t> </a:t>
            </a:r>
            <a:endParaRPr lang="ru-RU" sz="3600"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3464" y="1600200"/>
            <a:ext cx="6477071" cy="4525963"/>
          </a:xfrm>
        </p:spPr>
      </p:pic>
    </p:spTree>
    <p:extLst>
      <p:ext uri="{BB962C8B-B14F-4D97-AF65-F5344CB8AC3E}">
        <p14:creationId xmlns:p14="http://schemas.microsoft.com/office/powerpoint/2010/main" val="152208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23728" y="2636912"/>
            <a:ext cx="8229600" cy="4525963"/>
          </a:xfrm>
        </p:spPr>
        <p:txBody>
          <a:bodyPr>
            <a:normAutofit/>
          </a:bodyPr>
          <a:lstStyle/>
          <a:p>
            <a:pPr marL="0" indent="0">
              <a:buNone/>
            </a:pPr>
            <a:r>
              <a:rPr lang="uk-UA" sz="6000" dirty="0" smtClean="0"/>
              <a:t>Дякую за увагу</a:t>
            </a:r>
            <a:endParaRPr lang="ru-RU" sz="6000" dirty="0"/>
          </a:p>
        </p:txBody>
      </p:sp>
    </p:spTree>
    <p:extLst>
      <p:ext uri="{BB962C8B-B14F-4D97-AF65-F5344CB8AC3E}">
        <p14:creationId xmlns:p14="http://schemas.microsoft.com/office/powerpoint/2010/main" val="162608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420888"/>
            <a:ext cx="8496944" cy="3816424"/>
          </a:xfrm>
        </p:spPr>
        <p:txBody>
          <a:bodyPr>
            <a:noAutofit/>
          </a:bodyPr>
          <a:lstStyle/>
          <a:p>
            <a:pPr algn="l"/>
            <a:r>
              <a:rPr lang="uk-UA" sz="2800" dirty="0" smtClean="0">
                <a:solidFill>
                  <a:schemeClr val="accent2">
                    <a:lumMod val="50000"/>
                  </a:schemeClr>
                </a:solidFill>
              </a:rPr>
              <a:t>1.   Фотоапарат, </a:t>
            </a:r>
            <a:r>
              <a:rPr lang="uk-UA" sz="2800" dirty="0">
                <a:solidFill>
                  <a:schemeClr val="accent2">
                    <a:lumMod val="50000"/>
                  </a:schemeClr>
                </a:solidFill>
              </a:rPr>
              <a:t>якому слід забезпечити автоматичне </a:t>
            </a:r>
            <a:r>
              <a:rPr lang="uk-UA" sz="2800" dirty="0" smtClean="0">
                <a:solidFill>
                  <a:schemeClr val="accent2">
                    <a:lumMod val="50000"/>
                  </a:schemeClr>
                </a:solidFill>
              </a:rPr>
              <a:t>керування</a:t>
            </a:r>
            <a:r>
              <a:rPr lang="en-US" sz="2800" dirty="0" smtClean="0">
                <a:solidFill>
                  <a:schemeClr val="accent2">
                    <a:lumMod val="50000"/>
                  </a:schemeClr>
                </a:solidFill>
              </a:rPr>
              <a:t> </a:t>
            </a:r>
            <a:r>
              <a:rPr lang="ru-RU" sz="2800" dirty="0" smtClean="0">
                <a:solidFill>
                  <a:schemeClr val="accent2">
                    <a:lumMod val="50000"/>
                  </a:schemeClr>
                </a:solidFill>
              </a:rPr>
              <a:t>(</a:t>
            </a:r>
            <a:r>
              <a:rPr lang="uk-UA" sz="2800" dirty="0" smtClean="0">
                <a:solidFill>
                  <a:schemeClr val="accent2">
                    <a:lumMod val="50000"/>
                  </a:schemeClr>
                </a:solidFill>
              </a:rPr>
              <a:t>Е</a:t>
            </a:r>
            <a:r>
              <a:rPr lang="en-US" sz="2800" dirty="0" err="1" smtClean="0">
                <a:solidFill>
                  <a:schemeClr val="accent2">
                    <a:lumMod val="50000"/>
                  </a:schemeClr>
                </a:solidFill>
              </a:rPr>
              <a:t>rgo</a:t>
            </a:r>
            <a:r>
              <a:rPr lang="en-US" sz="2800" dirty="0" smtClean="0">
                <a:solidFill>
                  <a:schemeClr val="accent2">
                    <a:lumMod val="50000"/>
                  </a:schemeClr>
                </a:solidFill>
              </a:rPr>
              <a:t> DC</a:t>
            </a:r>
            <a:r>
              <a:rPr lang="ru-RU" sz="2800" dirty="0" smtClean="0">
                <a:solidFill>
                  <a:schemeClr val="accent2">
                    <a:lumMod val="50000"/>
                  </a:schemeClr>
                </a:solidFill>
              </a:rPr>
              <a:t>-50)</a:t>
            </a:r>
            <a:r>
              <a:rPr lang="uk-UA" sz="2800" dirty="0" smtClean="0">
                <a:solidFill>
                  <a:schemeClr val="accent2">
                    <a:lumMod val="50000"/>
                  </a:schemeClr>
                </a:solidFill>
              </a:rPr>
              <a:t>.</a:t>
            </a:r>
            <a:br>
              <a:rPr lang="uk-UA" sz="2800" dirty="0" smtClean="0">
                <a:solidFill>
                  <a:schemeClr val="accent2">
                    <a:lumMod val="50000"/>
                  </a:schemeClr>
                </a:solidFill>
              </a:rPr>
            </a:br>
            <a:r>
              <a:rPr lang="uk-UA" sz="2800" dirty="0" smtClean="0">
                <a:solidFill>
                  <a:schemeClr val="accent2">
                    <a:lumMod val="50000"/>
                  </a:schemeClr>
                </a:solidFill>
              </a:rPr>
              <a:t>2. Набір </a:t>
            </a:r>
            <a:r>
              <a:rPr lang="uk-UA" sz="2800" dirty="0">
                <a:solidFill>
                  <a:schemeClr val="accent2">
                    <a:lumMod val="50000"/>
                  </a:schemeClr>
                </a:solidFill>
              </a:rPr>
              <a:t>сенсорів, які забезпечують контроль параметрів оточуючого середовища (</a:t>
            </a:r>
            <a:r>
              <a:rPr lang="en-US" sz="2800" dirty="0">
                <a:solidFill>
                  <a:schemeClr val="accent2">
                    <a:lumMod val="50000"/>
                  </a:schemeClr>
                </a:solidFill>
              </a:rPr>
              <a:t>DHT</a:t>
            </a:r>
            <a:r>
              <a:rPr lang="ru-RU" sz="2800" dirty="0">
                <a:solidFill>
                  <a:schemeClr val="accent2">
                    <a:lumMod val="50000"/>
                  </a:schemeClr>
                </a:solidFill>
              </a:rPr>
              <a:t>-22  </a:t>
            </a:r>
            <a:r>
              <a:rPr lang="ru-RU" sz="2800" dirty="0" smtClean="0">
                <a:solidFill>
                  <a:schemeClr val="accent2">
                    <a:lumMod val="50000"/>
                  </a:schemeClr>
                </a:solidFill>
              </a:rPr>
              <a:t>та  </a:t>
            </a:r>
            <a:r>
              <a:rPr lang="en-US" sz="2800" dirty="0">
                <a:solidFill>
                  <a:schemeClr val="accent2">
                    <a:lumMod val="50000"/>
                  </a:schemeClr>
                </a:solidFill>
              </a:rPr>
              <a:t>BMP</a:t>
            </a:r>
            <a:r>
              <a:rPr lang="ru-RU" sz="2800" dirty="0">
                <a:solidFill>
                  <a:schemeClr val="accent2">
                    <a:lumMod val="50000"/>
                  </a:schemeClr>
                </a:solidFill>
              </a:rPr>
              <a:t>-180</a:t>
            </a:r>
            <a:r>
              <a:rPr lang="ru-RU" sz="2800" dirty="0" smtClean="0">
                <a:solidFill>
                  <a:schemeClr val="accent2">
                    <a:lumMod val="50000"/>
                  </a:schemeClr>
                </a:solidFill>
              </a:rPr>
              <a:t>).</a:t>
            </a:r>
            <a:r>
              <a:rPr lang="ru-RU" sz="2800" dirty="0">
                <a:solidFill>
                  <a:schemeClr val="accent2">
                    <a:lumMod val="50000"/>
                  </a:schemeClr>
                </a:solidFill>
              </a:rPr>
              <a:t/>
            </a:r>
            <a:br>
              <a:rPr lang="ru-RU" sz="2800" dirty="0">
                <a:solidFill>
                  <a:schemeClr val="accent2">
                    <a:lumMod val="50000"/>
                  </a:schemeClr>
                </a:solidFill>
              </a:rPr>
            </a:br>
            <a:r>
              <a:rPr lang="uk-UA" sz="2800" dirty="0">
                <a:solidFill>
                  <a:schemeClr val="accent2">
                    <a:lumMod val="50000"/>
                  </a:schemeClr>
                </a:solidFill>
              </a:rPr>
              <a:t>3 Годинник реального часу (</a:t>
            </a:r>
            <a:r>
              <a:rPr lang="en-US" sz="2800" dirty="0">
                <a:solidFill>
                  <a:schemeClr val="accent2">
                    <a:lumMod val="50000"/>
                  </a:schemeClr>
                </a:solidFill>
              </a:rPr>
              <a:t>RTC </a:t>
            </a:r>
            <a:r>
              <a:rPr lang="uk-UA" sz="2800" dirty="0">
                <a:solidFill>
                  <a:schemeClr val="accent2">
                    <a:lumMod val="50000"/>
                  </a:schemeClr>
                </a:solidFill>
              </a:rPr>
              <a:t>модуль </a:t>
            </a:r>
            <a:r>
              <a:rPr lang="en-US" sz="2800" dirty="0">
                <a:solidFill>
                  <a:schemeClr val="accent2">
                    <a:lumMod val="50000"/>
                  </a:schemeClr>
                </a:solidFill>
              </a:rPr>
              <a:t>DS</a:t>
            </a:r>
            <a:r>
              <a:rPr lang="ru-RU" sz="2800" dirty="0">
                <a:solidFill>
                  <a:schemeClr val="accent2">
                    <a:lumMod val="50000"/>
                  </a:schemeClr>
                </a:solidFill>
              </a:rPr>
              <a:t>-3231</a:t>
            </a:r>
            <a:r>
              <a:rPr lang="uk-UA" sz="2800" dirty="0" smtClean="0">
                <a:solidFill>
                  <a:schemeClr val="accent2">
                    <a:lumMod val="50000"/>
                  </a:schemeClr>
                </a:solidFill>
              </a:rPr>
              <a:t>).</a:t>
            </a:r>
            <a:r>
              <a:rPr lang="ru-RU" sz="2800" dirty="0">
                <a:solidFill>
                  <a:schemeClr val="accent2">
                    <a:lumMod val="50000"/>
                  </a:schemeClr>
                </a:solidFill>
              </a:rPr>
              <a:t/>
            </a:r>
            <a:br>
              <a:rPr lang="ru-RU" sz="2800" dirty="0">
                <a:solidFill>
                  <a:schemeClr val="accent2">
                    <a:lumMod val="50000"/>
                  </a:schemeClr>
                </a:solidFill>
              </a:rPr>
            </a:br>
            <a:r>
              <a:rPr lang="uk-UA" sz="2800" dirty="0">
                <a:solidFill>
                  <a:schemeClr val="accent2">
                    <a:lumMod val="50000"/>
                  </a:schemeClr>
                </a:solidFill>
              </a:rPr>
              <a:t>4 Система запису </a:t>
            </a:r>
            <a:r>
              <a:rPr lang="uk-UA" sz="2800" dirty="0" err="1">
                <a:solidFill>
                  <a:schemeClr val="accent2">
                    <a:lumMod val="50000"/>
                  </a:schemeClr>
                </a:solidFill>
              </a:rPr>
              <a:t>отриманної</a:t>
            </a:r>
            <a:r>
              <a:rPr lang="uk-UA" sz="2800" dirty="0">
                <a:solidFill>
                  <a:schemeClr val="accent2">
                    <a:lumMod val="50000"/>
                  </a:schemeClr>
                </a:solidFill>
              </a:rPr>
              <a:t> з сенсорів інформації </a:t>
            </a:r>
            <a:r>
              <a:rPr lang="uk-UA" sz="2800" dirty="0" smtClean="0">
                <a:solidFill>
                  <a:schemeClr val="accent2">
                    <a:lumMod val="50000"/>
                  </a:schemeClr>
                </a:solidFill>
              </a:rPr>
              <a:t>(модуль </a:t>
            </a:r>
            <a:r>
              <a:rPr lang="uk-UA" sz="2800" dirty="0" err="1">
                <a:solidFill>
                  <a:schemeClr val="accent2">
                    <a:lumMod val="50000"/>
                  </a:schemeClr>
                </a:solidFill>
              </a:rPr>
              <a:t>мікро</a:t>
            </a:r>
            <a:r>
              <a:rPr lang="uk-UA" sz="2800" dirty="0">
                <a:solidFill>
                  <a:schemeClr val="accent2">
                    <a:lumMod val="50000"/>
                  </a:schemeClr>
                </a:solidFill>
              </a:rPr>
              <a:t> </a:t>
            </a:r>
            <a:r>
              <a:rPr lang="en-US" sz="2800" dirty="0">
                <a:solidFill>
                  <a:schemeClr val="accent2">
                    <a:lumMod val="50000"/>
                  </a:schemeClr>
                </a:solidFill>
              </a:rPr>
              <a:t>SD </a:t>
            </a:r>
            <a:r>
              <a:rPr lang="uk-UA" sz="2800" dirty="0">
                <a:solidFill>
                  <a:schemeClr val="accent2">
                    <a:lumMod val="50000"/>
                  </a:schemeClr>
                </a:solidFill>
              </a:rPr>
              <a:t>картки</a:t>
            </a:r>
            <a:r>
              <a:rPr lang="uk-UA" sz="2800" dirty="0" smtClean="0">
                <a:solidFill>
                  <a:schemeClr val="accent2">
                    <a:lumMod val="50000"/>
                  </a:schemeClr>
                </a:solidFill>
              </a:rPr>
              <a:t>).</a:t>
            </a:r>
            <a:r>
              <a:rPr lang="ru-RU" sz="2800" dirty="0">
                <a:solidFill>
                  <a:schemeClr val="accent2">
                    <a:lumMod val="50000"/>
                  </a:schemeClr>
                </a:solidFill>
              </a:rPr>
              <a:t/>
            </a:r>
            <a:br>
              <a:rPr lang="ru-RU" sz="2800" dirty="0">
                <a:solidFill>
                  <a:schemeClr val="accent2">
                    <a:lumMod val="50000"/>
                  </a:schemeClr>
                </a:solidFill>
              </a:rPr>
            </a:br>
            <a:r>
              <a:rPr lang="uk-UA" sz="2800" dirty="0">
                <a:solidFill>
                  <a:schemeClr val="accent2">
                    <a:lumMod val="50000"/>
                  </a:schemeClr>
                </a:solidFill>
              </a:rPr>
              <a:t>5 Система освітлення на білих </a:t>
            </a:r>
            <a:r>
              <a:rPr lang="uk-UA" sz="2800" dirty="0" err="1" smtClean="0">
                <a:solidFill>
                  <a:schemeClr val="accent2">
                    <a:lumMod val="50000"/>
                  </a:schemeClr>
                </a:solidFill>
              </a:rPr>
              <a:t>світлодіодах</a:t>
            </a:r>
            <a:r>
              <a:rPr lang="uk-UA" sz="2800" dirty="0" smtClean="0">
                <a:solidFill>
                  <a:schemeClr val="accent2">
                    <a:lumMod val="50000"/>
                  </a:schemeClr>
                </a:solidFill>
              </a:rPr>
              <a:t>.</a:t>
            </a:r>
            <a:r>
              <a:rPr lang="ru-RU" sz="2800" dirty="0">
                <a:solidFill>
                  <a:schemeClr val="accent2">
                    <a:lumMod val="50000"/>
                  </a:schemeClr>
                </a:solidFill>
              </a:rPr>
              <a:t/>
            </a:r>
            <a:br>
              <a:rPr lang="ru-RU" sz="2800" dirty="0">
                <a:solidFill>
                  <a:schemeClr val="accent2">
                    <a:lumMod val="50000"/>
                  </a:schemeClr>
                </a:solidFill>
              </a:rPr>
            </a:br>
            <a:r>
              <a:rPr lang="uk-UA" sz="2800" dirty="0">
                <a:solidFill>
                  <a:schemeClr val="accent2">
                    <a:lumMod val="50000"/>
                  </a:schemeClr>
                </a:solidFill>
              </a:rPr>
              <a:t>6 Модулі реле для </a:t>
            </a:r>
            <a:r>
              <a:rPr lang="uk-UA" sz="2800" dirty="0" smtClean="0">
                <a:solidFill>
                  <a:schemeClr val="accent2">
                    <a:lumMod val="50000"/>
                  </a:schemeClr>
                </a:solidFill>
              </a:rPr>
              <a:t>роботи з системою </a:t>
            </a:r>
            <a:r>
              <a:rPr lang="uk-UA" sz="2800" dirty="0">
                <a:solidFill>
                  <a:schemeClr val="accent2">
                    <a:lumMod val="50000"/>
                  </a:schemeClr>
                </a:solidFill>
              </a:rPr>
              <a:t>освітлення та цифровим </a:t>
            </a:r>
            <a:r>
              <a:rPr lang="uk-UA" sz="2800" dirty="0" smtClean="0">
                <a:solidFill>
                  <a:schemeClr val="accent2">
                    <a:lumMod val="50000"/>
                  </a:schemeClr>
                </a:solidFill>
              </a:rPr>
              <a:t>фотоапаратом.</a:t>
            </a:r>
            <a:r>
              <a:rPr lang="ru-RU" sz="2800" dirty="0">
                <a:solidFill>
                  <a:schemeClr val="accent2">
                    <a:lumMod val="50000"/>
                  </a:schemeClr>
                </a:solidFill>
              </a:rPr>
              <a:t/>
            </a:r>
            <a:br>
              <a:rPr lang="ru-RU" sz="2800" dirty="0">
                <a:solidFill>
                  <a:schemeClr val="accent2">
                    <a:lumMod val="50000"/>
                  </a:schemeClr>
                </a:solidFill>
              </a:rPr>
            </a:br>
            <a:r>
              <a:rPr lang="uk-UA" sz="2800" dirty="0">
                <a:solidFill>
                  <a:schemeClr val="accent2">
                    <a:lumMod val="50000"/>
                  </a:schemeClr>
                </a:solidFill>
              </a:rPr>
              <a:t>7 </a:t>
            </a:r>
            <a:r>
              <a:rPr lang="uk-UA" sz="2800" dirty="0" smtClean="0">
                <a:solidFill>
                  <a:schemeClr val="accent2">
                    <a:lumMod val="50000"/>
                  </a:schemeClr>
                </a:solidFill>
              </a:rPr>
              <a:t>Контролер </a:t>
            </a:r>
            <a:r>
              <a:rPr lang="uk-UA" sz="2800" dirty="0">
                <a:solidFill>
                  <a:schemeClr val="accent2">
                    <a:lumMod val="50000"/>
                  </a:schemeClr>
                </a:solidFill>
              </a:rPr>
              <a:t>на </a:t>
            </a:r>
            <a:r>
              <a:rPr lang="en-US" sz="2800" dirty="0" err="1" smtClean="0">
                <a:solidFill>
                  <a:schemeClr val="accent2">
                    <a:lumMod val="50000"/>
                  </a:schemeClr>
                </a:solidFill>
              </a:rPr>
              <a:t>arduino</a:t>
            </a:r>
            <a:r>
              <a:rPr lang="en-US" sz="2800" dirty="0" smtClean="0">
                <a:solidFill>
                  <a:schemeClr val="accent2">
                    <a:lumMod val="50000"/>
                  </a:schemeClr>
                </a:solidFill>
              </a:rPr>
              <a:t> </a:t>
            </a:r>
            <a:r>
              <a:rPr lang="en-US" sz="2800" dirty="0" err="1" smtClean="0">
                <a:solidFill>
                  <a:schemeClr val="accent2">
                    <a:lumMod val="50000"/>
                  </a:schemeClr>
                </a:solidFill>
              </a:rPr>
              <a:t>nano</a:t>
            </a:r>
            <a:r>
              <a:rPr lang="uk-UA" sz="2800" dirty="0" smtClean="0">
                <a:solidFill>
                  <a:schemeClr val="accent2">
                    <a:lumMod val="50000"/>
                  </a:schemeClr>
                </a:solidFill>
              </a:rPr>
              <a:t>.</a:t>
            </a:r>
            <a:r>
              <a:rPr lang="ru-RU" sz="2800" dirty="0">
                <a:solidFill>
                  <a:schemeClr val="accent2">
                    <a:lumMod val="50000"/>
                  </a:schemeClr>
                </a:solidFill>
              </a:rPr>
              <a:t/>
            </a:r>
            <a:br>
              <a:rPr lang="ru-RU" sz="2800" dirty="0">
                <a:solidFill>
                  <a:schemeClr val="accent2">
                    <a:lumMod val="50000"/>
                  </a:schemeClr>
                </a:solidFill>
              </a:rPr>
            </a:br>
            <a:r>
              <a:rPr lang="uk-UA" sz="2800" dirty="0">
                <a:solidFill>
                  <a:schemeClr val="accent2">
                    <a:lumMod val="50000"/>
                  </a:schemeClr>
                </a:solidFill>
              </a:rPr>
              <a:t>8 </a:t>
            </a:r>
            <a:r>
              <a:rPr lang="uk-UA" sz="2800" dirty="0" smtClean="0">
                <a:solidFill>
                  <a:schemeClr val="accent2">
                    <a:lumMod val="50000"/>
                  </a:schemeClr>
                </a:solidFill>
              </a:rPr>
              <a:t>Система живлення.</a:t>
            </a:r>
            <a:r>
              <a:rPr lang="ru-RU" sz="2800" dirty="0">
                <a:solidFill>
                  <a:schemeClr val="accent2">
                    <a:lumMod val="50000"/>
                  </a:schemeClr>
                </a:solidFill>
              </a:rPr>
              <a:t/>
            </a:r>
            <a:br>
              <a:rPr lang="ru-RU" sz="2800" dirty="0">
                <a:solidFill>
                  <a:schemeClr val="accent2">
                    <a:lumMod val="50000"/>
                  </a:schemeClr>
                </a:solidFill>
              </a:rPr>
            </a:br>
            <a:r>
              <a:rPr lang="uk-UA" sz="2800" dirty="0" smtClean="0">
                <a:solidFill>
                  <a:schemeClr val="accent2">
                    <a:lumMod val="50000"/>
                  </a:schemeClr>
                </a:solidFill>
              </a:rPr>
              <a:t/>
            </a:r>
            <a:br>
              <a:rPr lang="uk-UA" sz="2800" dirty="0" smtClean="0">
                <a:solidFill>
                  <a:schemeClr val="accent2">
                    <a:lumMod val="50000"/>
                  </a:schemeClr>
                </a:solidFill>
              </a:rPr>
            </a:br>
            <a:endParaRPr lang="ru-RU" sz="2800" dirty="0">
              <a:solidFill>
                <a:schemeClr val="accent2">
                  <a:lumMod val="50000"/>
                </a:schemeClr>
              </a:solidFill>
            </a:endParaRPr>
          </a:p>
        </p:txBody>
      </p:sp>
      <p:sp>
        <p:nvSpPr>
          <p:cNvPr id="3" name="Объект 2"/>
          <p:cNvSpPr>
            <a:spLocks noGrp="1"/>
          </p:cNvSpPr>
          <p:nvPr>
            <p:ph idx="1"/>
          </p:nvPr>
        </p:nvSpPr>
        <p:spPr>
          <a:xfrm>
            <a:off x="395536" y="260649"/>
            <a:ext cx="8229600" cy="792088"/>
          </a:xfrm>
        </p:spPr>
        <p:txBody>
          <a:bodyPr/>
          <a:lstStyle/>
          <a:p>
            <a:pPr marL="0" indent="0" algn="ctr">
              <a:buNone/>
            </a:pPr>
            <a:r>
              <a:rPr lang="uk-UA" dirty="0" smtClean="0"/>
              <a:t>  Склад  пристрою</a:t>
            </a:r>
            <a:endParaRPr lang="ru-RU" dirty="0"/>
          </a:p>
        </p:txBody>
      </p:sp>
    </p:spTree>
    <p:extLst>
      <p:ext uri="{BB962C8B-B14F-4D97-AF65-F5344CB8AC3E}">
        <p14:creationId xmlns:p14="http://schemas.microsoft.com/office/powerpoint/2010/main" val="3169123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332656"/>
            <a:ext cx="8229600" cy="4525963"/>
          </a:xfrm>
        </p:spPr>
        <p:txBody>
          <a:bodyPr>
            <a:noAutofit/>
          </a:bodyPr>
          <a:lstStyle/>
          <a:p>
            <a:pPr marL="0" indent="0">
              <a:buNone/>
            </a:pPr>
            <a:r>
              <a:rPr lang="uk-UA" sz="2800" dirty="0">
                <a:solidFill>
                  <a:schemeClr val="tx1">
                    <a:lumMod val="95000"/>
                    <a:lumOff val="5000"/>
                  </a:schemeClr>
                </a:solidFill>
              </a:rPr>
              <a:t>Інколи в науковій діяльності постає наступна задача – спостереження за поведінкою деякого складного процесу, що відбувається тривалий час. Спостереження необхідно проводити цілодобово на протязі декількох тижнів або навіть місяців. Також часто при цьому  виникає необхідність проводити моніторинг параметрів довколишнього середовища, таких як температура</a:t>
            </a:r>
            <a:r>
              <a:rPr lang="uk-UA" sz="2800" dirty="0" smtClean="0">
                <a:solidFill>
                  <a:schemeClr val="tx1">
                    <a:lumMod val="95000"/>
                    <a:lumOff val="5000"/>
                  </a:schemeClr>
                </a:solidFill>
              </a:rPr>
              <a:t>,</a:t>
            </a:r>
            <a:r>
              <a:rPr lang="en-US" sz="2800" dirty="0" smtClean="0">
                <a:solidFill>
                  <a:schemeClr val="tx1">
                    <a:lumMod val="95000"/>
                    <a:lumOff val="5000"/>
                  </a:schemeClr>
                </a:solidFill>
              </a:rPr>
              <a:t> </a:t>
            </a:r>
            <a:r>
              <a:rPr lang="uk-UA" sz="2800" dirty="0" smtClean="0">
                <a:solidFill>
                  <a:schemeClr val="tx1">
                    <a:lumMod val="95000"/>
                    <a:lumOff val="5000"/>
                  </a:schemeClr>
                </a:solidFill>
              </a:rPr>
              <a:t>освітленість</a:t>
            </a:r>
            <a:r>
              <a:rPr lang="uk-UA" sz="2800" dirty="0">
                <a:solidFill>
                  <a:schemeClr val="tx1">
                    <a:lumMod val="95000"/>
                    <a:lumOff val="5000"/>
                  </a:schemeClr>
                </a:solidFill>
              </a:rPr>
              <a:t>, </a:t>
            </a:r>
            <a:r>
              <a:rPr lang="uk-UA" sz="2800" dirty="0" smtClean="0">
                <a:solidFill>
                  <a:schemeClr val="tx1">
                    <a:lumMod val="95000"/>
                    <a:lumOff val="5000"/>
                  </a:schemeClr>
                </a:solidFill>
              </a:rPr>
              <a:t>вологість, атмосферний </a:t>
            </a:r>
            <a:r>
              <a:rPr lang="uk-UA" sz="2800" dirty="0">
                <a:solidFill>
                  <a:schemeClr val="tx1">
                    <a:lumMod val="95000"/>
                    <a:lumOff val="5000"/>
                  </a:schemeClr>
                </a:solidFill>
              </a:rPr>
              <a:t>тиск, тощо. </a:t>
            </a:r>
            <a:r>
              <a:rPr lang="uk-UA" sz="2800" dirty="0" smtClean="0">
                <a:solidFill>
                  <a:schemeClr val="tx1">
                    <a:lumMod val="95000"/>
                    <a:lumOff val="5000"/>
                  </a:schemeClr>
                </a:solidFill>
              </a:rPr>
              <a:t>Зокрема </a:t>
            </a:r>
            <a:r>
              <a:rPr lang="uk-UA" sz="2800" dirty="0">
                <a:solidFill>
                  <a:schemeClr val="tx1">
                    <a:lumMod val="95000"/>
                    <a:lumOff val="5000"/>
                  </a:schemeClr>
                </a:solidFill>
              </a:rPr>
              <a:t>це може бути цікаво в біології </a:t>
            </a:r>
            <a:r>
              <a:rPr lang="uk-UA" sz="2800" dirty="0" smtClean="0">
                <a:solidFill>
                  <a:schemeClr val="tx1">
                    <a:lumMod val="95000"/>
                    <a:lumOff val="5000"/>
                  </a:schemeClr>
                </a:solidFill>
              </a:rPr>
              <a:t>(дослідження </a:t>
            </a:r>
            <a:r>
              <a:rPr lang="uk-UA" sz="2800" dirty="0">
                <a:solidFill>
                  <a:schemeClr val="tx1">
                    <a:lumMod val="95000"/>
                    <a:lumOff val="5000"/>
                  </a:schemeClr>
                </a:solidFill>
              </a:rPr>
              <a:t>росту рослин, грибів, тощо) або в </a:t>
            </a:r>
            <a:r>
              <a:rPr lang="uk-UA" sz="2800" dirty="0" smtClean="0">
                <a:solidFill>
                  <a:schemeClr val="tx1">
                    <a:lumMod val="95000"/>
                    <a:lumOff val="5000"/>
                  </a:schemeClr>
                </a:solidFill>
              </a:rPr>
              <a:t>фізиці-хімії </a:t>
            </a:r>
            <a:r>
              <a:rPr lang="uk-UA" sz="2800" dirty="0">
                <a:solidFill>
                  <a:schemeClr val="tx1">
                    <a:lumMod val="95000"/>
                    <a:lumOff val="5000"/>
                  </a:schemeClr>
                </a:solidFill>
              </a:rPr>
              <a:t>(ріст кристалів,  протікання хімічних реакцій</a:t>
            </a:r>
            <a:r>
              <a:rPr lang="uk-UA" sz="2800" dirty="0" smtClean="0">
                <a:solidFill>
                  <a:schemeClr val="tx1">
                    <a:lumMod val="95000"/>
                    <a:lumOff val="5000"/>
                  </a:schemeClr>
                </a:solidFill>
              </a:rPr>
              <a:t>).</a:t>
            </a:r>
            <a:endParaRPr lang="ru-RU" sz="2800" dirty="0">
              <a:solidFill>
                <a:schemeClr val="tx1">
                  <a:lumMod val="95000"/>
                  <a:lumOff val="5000"/>
                </a:schemeClr>
              </a:solidFill>
            </a:endParaRPr>
          </a:p>
          <a:p>
            <a:pPr marL="0" indent="0">
              <a:buNone/>
            </a:pPr>
            <a:endParaRPr lang="ru-RU" sz="2800" dirty="0"/>
          </a:p>
        </p:txBody>
      </p:sp>
    </p:spTree>
    <p:extLst>
      <p:ext uri="{BB962C8B-B14F-4D97-AF65-F5344CB8AC3E}">
        <p14:creationId xmlns:p14="http://schemas.microsoft.com/office/powerpoint/2010/main" val="2698987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a:bodyPr>
          <a:lstStyle/>
          <a:p>
            <a:r>
              <a:rPr lang="uk-UA" sz="4000" dirty="0" smtClean="0"/>
              <a:t>Структурна схема приладу</a:t>
            </a:r>
            <a:endParaRPr lang="ru-RU" sz="4000"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5736" y="1196752"/>
            <a:ext cx="4824536" cy="5472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2879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smtClean="0"/>
              <a:t>  Контролер виконує наступні функції </a:t>
            </a:r>
            <a:r>
              <a:rPr lang="ru-RU" dirty="0" smtClean="0"/>
              <a:t/>
            </a:r>
            <a:br>
              <a:rPr lang="ru-RU" dirty="0" smtClean="0"/>
            </a:br>
            <a:endParaRPr lang="ru-RU" dirty="0"/>
          </a:p>
        </p:txBody>
      </p:sp>
      <p:sp>
        <p:nvSpPr>
          <p:cNvPr id="3" name="Объект 2"/>
          <p:cNvSpPr>
            <a:spLocks noGrp="1"/>
          </p:cNvSpPr>
          <p:nvPr>
            <p:ph idx="1"/>
          </p:nvPr>
        </p:nvSpPr>
        <p:spPr/>
        <p:txBody>
          <a:bodyPr>
            <a:normAutofit lnSpcReduction="10000"/>
          </a:bodyPr>
          <a:lstStyle/>
          <a:p>
            <a:pPr marL="0" indent="0">
              <a:buNone/>
            </a:pPr>
            <a:r>
              <a:rPr lang="uk-UA" dirty="0" smtClean="0">
                <a:solidFill>
                  <a:schemeClr val="accent2">
                    <a:lumMod val="50000"/>
                  </a:schemeClr>
                </a:solidFill>
              </a:rPr>
              <a:t>1) </a:t>
            </a:r>
            <a:r>
              <a:rPr lang="uk-UA" dirty="0">
                <a:solidFill>
                  <a:schemeClr val="accent2">
                    <a:lumMod val="50000"/>
                  </a:schemeClr>
                </a:solidFill>
              </a:rPr>
              <a:t>Вмикає освітлення об’єкту </a:t>
            </a:r>
            <a:r>
              <a:rPr lang="uk-UA" dirty="0" smtClean="0">
                <a:solidFill>
                  <a:schemeClr val="accent2">
                    <a:lumMod val="50000"/>
                  </a:schemeClr>
                </a:solidFill>
              </a:rPr>
              <a:t>, цифровий </a:t>
            </a:r>
            <a:r>
              <a:rPr lang="uk-UA" dirty="0">
                <a:solidFill>
                  <a:schemeClr val="accent2">
                    <a:lumMod val="50000"/>
                  </a:schemeClr>
                </a:solidFill>
              </a:rPr>
              <a:t>фотоапарат</a:t>
            </a:r>
            <a:r>
              <a:rPr lang="uk-UA" dirty="0" smtClean="0">
                <a:solidFill>
                  <a:schemeClr val="accent2">
                    <a:lumMod val="50000"/>
                  </a:schemeClr>
                </a:solidFill>
              </a:rPr>
              <a:t>, а також </a:t>
            </a:r>
            <a:r>
              <a:rPr lang="uk-UA" dirty="0">
                <a:solidFill>
                  <a:schemeClr val="accent2">
                    <a:lumMod val="50000"/>
                  </a:schemeClr>
                </a:solidFill>
              </a:rPr>
              <a:t>робить </a:t>
            </a:r>
            <a:r>
              <a:rPr lang="uk-UA" dirty="0" smtClean="0">
                <a:solidFill>
                  <a:schemeClr val="accent2">
                    <a:lumMod val="50000"/>
                  </a:schemeClr>
                </a:solidFill>
              </a:rPr>
              <a:t>фотозйомку об’єкту.</a:t>
            </a:r>
            <a:endParaRPr lang="ru-RU" dirty="0">
              <a:solidFill>
                <a:schemeClr val="accent2">
                  <a:lumMod val="50000"/>
                </a:schemeClr>
              </a:solidFill>
            </a:endParaRPr>
          </a:p>
          <a:p>
            <a:pPr marL="0" indent="0">
              <a:buNone/>
            </a:pPr>
            <a:r>
              <a:rPr lang="uk-UA" dirty="0" smtClean="0">
                <a:solidFill>
                  <a:schemeClr val="accent2">
                    <a:lumMod val="50000"/>
                  </a:schemeClr>
                </a:solidFill>
              </a:rPr>
              <a:t>2) </a:t>
            </a:r>
            <a:r>
              <a:rPr lang="uk-UA" dirty="0">
                <a:solidFill>
                  <a:schemeClr val="accent2">
                    <a:lumMod val="50000"/>
                  </a:schemeClr>
                </a:solidFill>
              </a:rPr>
              <a:t>Одночасно з цим зчитує покази сенсорів та записує їх на </a:t>
            </a:r>
            <a:r>
              <a:rPr lang="uk-UA" dirty="0" err="1">
                <a:solidFill>
                  <a:schemeClr val="accent2">
                    <a:lumMod val="50000"/>
                  </a:schemeClr>
                </a:solidFill>
              </a:rPr>
              <a:t>мікро</a:t>
            </a:r>
            <a:r>
              <a:rPr lang="uk-UA" dirty="0">
                <a:solidFill>
                  <a:schemeClr val="accent2">
                    <a:lumMod val="50000"/>
                  </a:schemeClr>
                </a:solidFill>
              </a:rPr>
              <a:t> </a:t>
            </a:r>
            <a:r>
              <a:rPr lang="en-US" dirty="0">
                <a:solidFill>
                  <a:schemeClr val="accent2">
                    <a:lumMod val="50000"/>
                  </a:schemeClr>
                </a:solidFill>
              </a:rPr>
              <a:t>SD </a:t>
            </a:r>
            <a:r>
              <a:rPr lang="uk-UA" dirty="0" smtClean="0">
                <a:solidFill>
                  <a:schemeClr val="accent2">
                    <a:lumMod val="50000"/>
                  </a:schemeClr>
                </a:solidFill>
              </a:rPr>
              <a:t>картку</a:t>
            </a:r>
            <a:r>
              <a:rPr lang="ru-RU" dirty="0" smtClean="0">
                <a:solidFill>
                  <a:schemeClr val="accent2">
                    <a:lumMod val="50000"/>
                  </a:schemeClr>
                </a:solidFill>
              </a:rPr>
              <a:t>. В файл</a:t>
            </a:r>
            <a:r>
              <a:rPr lang="uk-UA" dirty="0" smtClean="0">
                <a:solidFill>
                  <a:schemeClr val="accent2">
                    <a:lumMod val="50000"/>
                  </a:schemeClr>
                </a:solidFill>
              </a:rPr>
              <a:t> пристрій </a:t>
            </a:r>
            <a:r>
              <a:rPr lang="uk-UA" dirty="0">
                <a:solidFill>
                  <a:schemeClr val="accent2">
                    <a:lumMod val="50000"/>
                  </a:schemeClr>
                </a:solidFill>
              </a:rPr>
              <a:t>робить 144 </a:t>
            </a:r>
            <a:r>
              <a:rPr lang="uk-UA" dirty="0" smtClean="0">
                <a:solidFill>
                  <a:schemeClr val="accent2">
                    <a:lumMod val="50000"/>
                  </a:schemeClr>
                </a:solidFill>
              </a:rPr>
              <a:t>записи, </a:t>
            </a:r>
            <a:r>
              <a:rPr lang="uk-UA" dirty="0">
                <a:solidFill>
                  <a:schemeClr val="accent2">
                    <a:lumMod val="50000"/>
                  </a:schemeClr>
                </a:solidFill>
              </a:rPr>
              <a:t>після чого створює наступний файл (для того, щоб інформація не зникла під час аварійного знеструмлення </a:t>
            </a:r>
            <a:r>
              <a:rPr lang="uk-UA" dirty="0" smtClean="0">
                <a:solidFill>
                  <a:schemeClr val="accent2">
                    <a:lumMod val="50000"/>
                  </a:schemeClr>
                </a:solidFill>
              </a:rPr>
              <a:t>приладу).</a:t>
            </a:r>
            <a:endParaRPr lang="ru-RU" dirty="0">
              <a:solidFill>
                <a:schemeClr val="accent2">
                  <a:lumMod val="50000"/>
                </a:schemeClr>
              </a:solidFill>
            </a:endParaRPr>
          </a:p>
          <a:p>
            <a:endParaRPr lang="ru-RU" dirty="0">
              <a:solidFill>
                <a:schemeClr val="accent2">
                  <a:lumMod val="50000"/>
                </a:schemeClr>
              </a:solidFill>
            </a:endParaRPr>
          </a:p>
        </p:txBody>
      </p:sp>
    </p:spTree>
    <p:extLst>
      <p:ext uri="{BB962C8B-B14F-4D97-AF65-F5344CB8AC3E}">
        <p14:creationId xmlns:p14="http://schemas.microsoft.com/office/powerpoint/2010/main" val="357897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71400"/>
            <a:ext cx="7200800" cy="891912"/>
          </a:xfrm>
        </p:spPr>
        <p:txBody>
          <a:bodyPr>
            <a:normAutofit/>
          </a:bodyPr>
          <a:lstStyle/>
          <a:p>
            <a:r>
              <a:rPr lang="uk-UA" sz="3200" dirty="0" smtClean="0"/>
              <a:t>Фото приладу</a:t>
            </a:r>
            <a:endParaRPr lang="ru-RU" sz="3200" dirty="0"/>
          </a:p>
        </p:txBody>
      </p:sp>
      <p:pic>
        <p:nvPicPr>
          <p:cNvPr id="6" name="Объект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734" b="15819"/>
          <a:stretch/>
        </p:blipFill>
        <p:spPr>
          <a:xfrm>
            <a:off x="2627784" y="548680"/>
            <a:ext cx="4464496" cy="6146838"/>
          </a:xfrm>
        </p:spPr>
      </p:pic>
      <p:cxnSp>
        <p:nvCxnSpPr>
          <p:cNvPr id="10" name="Прямая со стрелкой 9"/>
          <p:cNvCxnSpPr/>
          <p:nvPr/>
        </p:nvCxnSpPr>
        <p:spPr>
          <a:xfrm flipH="1">
            <a:off x="6804248" y="4941168"/>
            <a:ext cx="936104"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79136" y="4523382"/>
            <a:ext cx="1603003" cy="400110"/>
          </a:xfrm>
          <a:prstGeom prst="rect">
            <a:avLst/>
          </a:prstGeom>
          <a:noFill/>
        </p:spPr>
        <p:txBody>
          <a:bodyPr wrap="none" rtlCol="0">
            <a:spAutoFit/>
          </a:bodyPr>
          <a:lstStyle/>
          <a:p>
            <a:r>
              <a:rPr lang="en-US" sz="2000" dirty="0" err="1" smtClean="0"/>
              <a:t>Arduino</a:t>
            </a:r>
            <a:r>
              <a:rPr lang="en-US" sz="2000" dirty="0" smtClean="0"/>
              <a:t> </a:t>
            </a:r>
            <a:r>
              <a:rPr lang="en-US" sz="2000" dirty="0" err="1" smtClean="0"/>
              <a:t>nano</a:t>
            </a:r>
            <a:endParaRPr lang="ru-RU" sz="2000" dirty="0"/>
          </a:p>
        </p:txBody>
      </p:sp>
      <p:cxnSp>
        <p:nvCxnSpPr>
          <p:cNvPr id="15" name="Прямая со стрелкой 14"/>
          <p:cNvCxnSpPr/>
          <p:nvPr/>
        </p:nvCxnSpPr>
        <p:spPr>
          <a:xfrm flipH="1">
            <a:off x="6660232" y="6237312"/>
            <a:ext cx="864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79136" y="5527114"/>
            <a:ext cx="1792865" cy="707886"/>
          </a:xfrm>
          <a:prstGeom prst="rect">
            <a:avLst/>
          </a:prstGeom>
          <a:noFill/>
        </p:spPr>
        <p:txBody>
          <a:bodyPr wrap="square" rtlCol="0">
            <a:spAutoFit/>
          </a:bodyPr>
          <a:lstStyle/>
          <a:p>
            <a:r>
              <a:rPr lang="uk-UA" sz="2000" dirty="0" smtClean="0"/>
              <a:t>Реле для освітлювача</a:t>
            </a:r>
            <a:endParaRPr lang="ru-RU" sz="2000" dirty="0"/>
          </a:p>
        </p:txBody>
      </p:sp>
      <p:cxnSp>
        <p:nvCxnSpPr>
          <p:cNvPr id="18" name="Прямая со стрелкой 17"/>
          <p:cNvCxnSpPr/>
          <p:nvPr/>
        </p:nvCxnSpPr>
        <p:spPr>
          <a:xfrm flipV="1">
            <a:off x="1763688" y="5881057"/>
            <a:ext cx="3456384" cy="1402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3528" y="5313402"/>
            <a:ext cx="2304256" cy="707886"/>
          </a:xfrm>
          <a:prstGeom prst="rect">
            <a:avLst/>
          </a:prstGeom>
          <a:noFill/>
        </p:spPr>
        <p:txBody>
          <a:bodyPr wrap="square" rtlCol="0">
            <a:spAutoFit/>
          </a:bodyPr>
          <a:lstStyle/>
          <a:p>
            <a:r>
              <a:rPr lang="uk-UA" sz="2000" dirty="0" smtClean="0"/>
              <a:t>2 реле для фотоапарату</a:t>
            </a:r>
            <a:endParaRPr lang="ru-RU" sz="2000" dirty="0"/>
          </a:p>
        </p:txBody>
      </p:sp>
      <p:cxnSp>
        <p:nvCxnSpPr>
          <p:cNvPr id="23" name="Прямая со стрелкой 22"/>
          <p:cNvCxnSpPr/>
          <p:nvPr/>
        </p:nvCxnSpPr>
        <p:spPr>
          <a:xfrm>
            <a:off x="1187624" y="4523382"/>
            <a:ext cx="3744416" cy="7058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3528" y="4077072"/>
            <a:ext cx="1851854" cy="369332"/>
          </a:xfrm>
          <a:prstGeom prst="rect">
            <a:avLst/>
          </a:prstGeom>
          <a:noFill/>
        </p:spPr>
        <p:txBody>
          <a:bodyPr wrap="none" rtlCol="0">
            <a:spAutoFit/>
          </a:bodyPr>
          <a:lstStyle/>
          <a:p>
            <a:r>
              <a:rPr lang="uk-UA" dirty="0" smtClean="0"/>
              <a:t>Модуль </a:t>
            </a:r>
            <a:r>
              <a:rPr lang="en-US" dirty="0" smtClean="0"/>
              <a:t>SD </a:t>
            </a:r>
            <a:r>
              <a:rPr lang="uk-UA" dirty="0" smtClean="0"/>
              <a:t>карти</a:t>
            </a:r>
            <a:endParaRPr lang="ru-RU" dirty="0"/>
          </a:p>
        </p:txBody>
      </p:sp>
      <p:cxnSp>
        <p:nvCxnSpPr>
          <p:cNvPr id="28" name="Прямая со стрелкой 27"/>
          <p:cNvCxnSpPr/>
          <p:nvPr/>
        </p:nvCxnSpPr>
        <p:spPr>
          <a:xfrm>
            <a:off x="1475656" y="2924944"/>
            <a:ext cx="4320480" cy="15214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48755" y="2535436"/>
            <a:ext cx="954107" cy="369332"/>
          </a:xfrm>
          <a:prstGeom prst="rect">
            <a:avLst/>
          </a:prstGeom>
          <a:noFill/>
        </p:spPr>
        <p:txBody>
          <a:bodyPr wrap="none" rtlCol="0">
            <a:spAutoFit/>
          </a:bodyPr>
          <a:lstStyle/>
          <a:p>
            <a:r>
              <a:rPr lang="en-US" dirty="0" smtClean="0"/>
              <a:t>DS 3231</a:t>
            </a:r>
            <a:endParaRPr lang="ru-RU" dirty="0"/>
          </a:p>
        </p:txBody>
      </p:sp>
      <p:cxnSp>
        <p:nvCxnSpPr>
          <p:cNvPr id="31" name="Прямая со стрелкой 30"/>
          <p:cNvCxnSpPr/>
          <p:nvPr/>
        </p:nvCxnSpPr>
        <p:spPr>
          <a:xfrm flipH="1">
            <a:off x="5652120" y="3685674"/>
            <a:ext cx="2088232" cy="10377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50968" y="3316342"/>
            <a:ext cx="870751" cy="369332"/>
          </a:xfrm>
          <a:prstGeom prst="rect">
            <a:avLst/>
          </a:prstGeom>
          <a:noFill/>
        </p:spPr>
        <p:txBody>
          <a:bodyPr wrap="none" rtlCol="0">
            <a:spAutoFit/>
          </a:bodyPr>
          <a:lstStyle/>
          <a:p>
            <a:r>
              <a:rPr lang="en-US" dirty="0" smtClean="0"/>
              <a:t>DHT 22</a:t>
            </a:r>
            <a:endParaRPr lang="ru-RU" dirty="0"/>
          </a:p>
        </p:txBody>
      </p:sp>
      <p:cxnSp>
        <p:nvCxnSpPr>
          <p:cNvPr id="34" name="Прямая со стрелкой 33"/>
          <p:cNvCxnSpPr/>
          <p:nvPr/>
        </p:nvCxnSpPr>
        <p:spPr>
          <a:xfrm>
            <a:off x="1763688" y="3501008"/>
            <a:ext cx="3168352" cy="9453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14" y="3316342"/>
            <a:ext cx="1029449" cy="369332"/>
          </a:xfrm>
          <a:prstGeom prst="rect">
            <a:avLst/>
          </a:prstGeom>
          <a:noFill/>
        </p:spPr>
        <p:txBody>
          <a:bodyPr wrap="none" rtlCol="0">
            <a:spAutoFit/>
          </a:bodyPr>
          <a:lstStyle/>
          <a:p>
            <a:r>
              <a:rPr lang="en-US" dirty="0" smtClean="0"/>
              <a:t>BMP 180</a:t>
            </a:r>
            <a:endParaRPr lang="ru-RU" dirty="0"/>
          </a:p>
        </p:txBody>
      </p:sp>
    </p:spTree>
    <p:extLst>
      <p:ext uri="{BB962C8B-B14F-4D97-AF65-F5344CB8AC3E}">
        <p14:creationId xmlns:p14="http://schemas.microsoft.com/office/powerpoint/2010/main" val="3740377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332656"/>
            <a:ext cx="8229600" cy="5904656"/>
          </a:xfrm>
        </p:spPr>
        <p:txBody>
          <a:bodyPr>
            <a:normAutofit fontScale="92500" lnSpcReduction="10000"/>
          </a:bodyPr>
          <a:lstStyle/>
          <a:p>
            <a:r>
              <a:rPr lang="uk-UA" dirty="0" smtClean="0"/>
              <a:t>За допомогою даного приладу я отримав серію знімків зроблених з 5 по 14 червня 2020 року проростання зерен квасолі, одночасно з цим були проведені вимірювання температури, атмосферного тиску та вологості повітря. Це завдання використовувалося як тестування даного приладу, </a:t>
            </a:r>
            <a:r>
              <a:rPr lang="uk-UA" dirty="0" err="1" smtClean="0"/>
              <a:t>нище</a:t>
            </a:r>
            <a:r>
              <a:rPr lang="uk-UA" dirty="0" smtClean="0"/>
              <a:t> наведені результати спостережень. </a:t>
            </a:r>
            <a:r>
              <a:rPr lang="en-US" dirty="0" smtClean="0"/>
              <a:t>Time laps </a:t>
            </a:r>
            <a:r>
              <a:rPr lang="uk-UA" dirty="0" smtClean="0"/>
              <a:t>відео створене на основі фотографій, зроблених за допомогою приладу для дослідження процесів, що повільно протікають в часі та моніторингу параметрів оточуючого </a:t>
            </a:r>
            <a:r>
              <a:rPr lang="uk-UA" dirty="0" err="1" smtClean="0"/>
              <a:t>серидовища</a:t>
            </a:r>
            <a:r>
              <a:rPr lang="uk-UA" dirty="0" smtClean="0"/>
              <a:t> (див. за посиланням </a:t>
            </a:r>
            <a:r>
              <a:rPr lang="ru-RU" dirty="0" smtClean="0">
                <a:hlinkClick r:id="rId2"/>
              </a:rPr>
              <a:t>https://youtu.be/SNV0SoRyveo</a:t>
            </a:r>
            <a:r>
              <a:rPr lang="ru-RU" dirty="0" smtClean="0"/>
              <a:t>)</a:t>
            </a:r>
          </a:p>
          <a:p>
            <a:endParaRPr lang="ru-RU" dirty="0"/>
          </a:p>
        </p:txBody>
      </p:sp>
    </p:spTree>
    <p:extLst>
      <p:ext uri="{BB962C8B-B14F-4D97-AF65-F5344CB8AC3E}">
        <p14:creationId xmlns:p14="http://schemas.microsoft.com/office/powerpoint/2010/main" val="203379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8640"/>
            <a:ext cx="8229600" cy="1143000"/>
          </a:xfrm>
        </p:spPr>
        <p:txBody>
          <a:bodyPr>
            <a:normAutofit/>
          </a:bodyPr>
          <a:lstStyle/>
          <a:p>
            <a:r>
              <a:rPr lang="ru-RU" sz="3200" dirty="0" err="1" smtClean="0"/>
              <a:t>Зм</a:t>
            </a:r>
            <a:r>
              <a:rPr lang="uk-UA" sz="3200" dirty="0" smtClean="0"/>
              <a:t>і</a:t>
            </a:r>
            <a:r>
              <a:rPr lang="ru-RU" sz="3200" dirty="0" smtClean="0"/>
              <a:t>на </a:t>
            </a:r>
            <a:r>
              <a:rPr lang="ru-RU" sz="3200" dirty="0" err="1" smtClean="0"/>
              <a:t>температури</a:t>
            </a:r>
            <a:r>
              <a:rPr lang="ru-RU" sz="3200" dirty="0" smtClean="0"/>
              <a:t> </a:t>
            </a:r>
            <a:r>
              <a:rPr lang="ru-RU" sz="3200" dirty="0" err="1" smtClean="0"/>
              <a:t>під</a:t>
            </a:r>
            <a:r>
              <a:rPr lang="ru-RU" sz="3200" dirty="0" smtClean="0"/>
              <a:t> час </a:t>
            </a:r>
            <a:r>
              <a:rPr lang="ru-RU" sz="3200" dirty="0" err="1" smtClean="0"/>
              <a:t>спостережень</a:t>
            </a:r>
            <a:r>
              <a:rPr lang="ru-RU" sz="3200" dirty="0" smtClean="0"/>
              <a:t> за показами </a:t>
            </a:r>
            <a:r>
              <a:rPr lang="ru-RU" sz="3200" dirty="0" err="1" smtClean="0"/>
              <a:t>трьох</a:t>
            </a:r>
            <a:r>
              <a:rPr lang="ru-RU" sz="3200" dirty="0" smtClean="0"/>
              <a:t> </a:t>
            </a:r>
            <a:r>
              <a:rPr lang="ru-RU" sz="3200" dirty="0" err="1" smtClean="0"/>
              <a:t>датчиків</a:t>
            </a:r>
            <a:endParaRPr lang="ru-RU" sz="3200"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1628800"/>
            <a:ext cx="6477071" cy="4525963"/>
          </a:xfrm>
        </p:spPr>
      </p:pic>
    </p:spTree>
    <p:extLst>
      <p:ext uri="{BB962C8B-B14F-4D97-AF65-F5344CB8AC3E}">
        <p14:creationId xmlns:p14="http://schemas.microsoft.com/office/powerpoint/2010/main" val="48354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435280" cy="1426170"/>
          </a:xfrm>
        </p:spPr>
        <p:txBody>
          <a:bodyPr>
            <a:normAutofit/>
          </a:bodyPr>
          <a:lstStyle/>
          <a:p>
            <a:r>
              <a:rPr lang="ru-RU" sz="2800" dirty="0" err="1" smtClean="0"/>
              <a:t>Зм</a:t>
            </a:r>
            <a:r>
              <a:rPr lang="uk-UA" sz="2800" dirty="0" smtClean="0"/>
              <a:t>і</a:t>
            </a:r>
            <a:r>
              <a:rPr lang="ru-RU" sz="2800" dirty="0" smtClean="0"/>
              <a:t>на атмосферного </a:t>
            </a:r>
            <a:r>
              <a:rPr lang="ru-RU" sz="2800" dirty="0" err="1" smtClean="0"/>
              <a:t>тиску</a:t>
            </a:r>
            <a:r>
              <a:rPr lang="ru-RU" sz="2800" dirty="0" smtClean="0"/>
              <a:t> </a:t>
            </a:r>
            <a:r>
              <a:rPr lang="ru-RU" sz="2800" dirty="0" err="1" smtClean="0"/>
              <a:t>під</a:t>
            </a:r>
            <a:r>
              <a:rPr lang="ru-RU" sz="2800" dirty="0" smtClean="0"/>
              <a:t> час </a:t>
            </a:r>
            <a:r>
              <a:rPr lang="ru-RU" sz="2800" dirty="0" err="1" smtClean="0"/>
              <a:t>спостережень</a:t>
            </a:r>
            <a:r>
              <a:rPr lang="ru-RU" sz="2800" dirty="0" smtClean="0"/>
              <a:t> </a:t>
            </a:r>
            <a:endParaRPr lang="ru-RU" sz="2800"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7664" y="1700808"/>
            <a:ext cx="6477071" cy="4525963"/>
          </a:xfrm>
        </p:spPr>
      </p:pic>
    </p:spTree>
    <p:extLst>
      <p:ext uri="{BB962C8B-B14F-4D97-AF65-F5344CB8AC3E}">
        <p14:creationId xmlns:p14="http://schemas.microsoft.com/office/powerpoint/2010/main" val="295243074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307</Words>
  <Application>Microsoft Office PowerPoint</Application>
  <PresentationFormat>Экран (4:3)</PresentationFormat>
  <Paragraphs>22</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 Індивідуальний проект з електроніки на тему «Створення приладу для дослідження процесів, що повільно протікають в часі та моніторингу параметрів оточуючого серидовища" </vt:lpstr>
      <vt:lpstr>1.   Фотоапарат, якому слід забезпечити автоматичне керування (Еrgo DC-50). 2. Набір сенсорів, які забезпечують контроль параметрів оточуючого середовища (DHT-22  та  BMP-180). 3 Годинник реального часу (RTC модуль DS-3231). 4 Система запису отриманної з сенсорів інформації (модуль мікро SD картки). 5 Система освітлення на білих світлодіодах. 6 Модулі реле для роботи з системою освітлення та цифровим фотоапаратом. 7 Контролер на arduino nano. 8 Система живлення.  </vt:lpstr>
      <vt:lpstr>Презентация PowerPoint</vt:lpstr>
      <vt:lpstr>Структурна схема приладу</vt:lpstr>
      <vt:lpstr>  Контролер виконує наступні функції  </vt:lpstr>
      <vt:lpstr>Фото приладу</vt:lpstr>
      <vt:lpstr>Презентация PowerPoint</vt:lpstr>
      <vt:lpstr>Зміна температури під час спостережень за показами трьох датчиків</vt:lpstr>
      <vt:lpstr>Зміна атмосферного тиску під час спостережень </vt:lpstr>
      <vt:lpstr>Зміна вологості під час спостережень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Міністерство освіти і науки України Київський національний університет ім. Т. Г. Шевченка Фізичний факультет</dc:title>
  <dc:creator>Toshiba</dc:creator>
  <cp:lastModifiedBy>Toshiba</cp:lastModifiedBy>
  <cp:revision>9</cp:revision>
  <dcterms:created xsi:type="dcterms:W3CDTF">2020-06-18T16:18:26Z</dcterms:created>
  <dcterms:modified xsi:type="dcterms:W3CDTF">2020-06-18T18:34:17Z</dcterms:modified>
</cp:coreProperties>
</file>