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4"/>
  </p:notesMasterIdLst>
  <p:sldIdLst>
    <p:sldId id="256" r:id="rId2"/>
    <p:sldId id="257" r:id="rId3"/>
    <p:sldId id="266" r:id="rId4"/>
    <p:sldId id="265" r:id="rId5"/>
    <p:sldId id="258" r:id="rId6"/>
    <p:sldId id="259" r:id="rId7"/>
    <p:sldId id="262" r:id="rId8"/>
    <p:sldId id="263" r:id="rId9"/>
    <p:sldId id="264" r:id="rId10"/>
    <p:sldId id="267" r:id="rId11"/>
    <p:sldId id="270"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E6314F-A694-4ACB-9A48-8715C2520B96}" type="datetimeFigureOut">
              <a:rPr lang="en-US" smtClean="0"/>
              <a:t>4/19/2025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D9845E-591B-4FA8-9BD9-8F706AB0928B}" type="slidenum">
              <a:rPr lang="en-US" smtClean="0"/>
              <a:t>‹#›</a:t>
            </a:fld>
            <a:endParaRPr lang="en-US"/>
          </a:p>
        </p:txBody>
      </p:sp>
    </p:spTree>
    <p:extLst>
      <p:ext uri="{BB962C8B-B14F-4D97-AF65-F5344CB8AC3E}">
        <p14:creationId xmlns:p14="http://schemas.microsoft.com/office/powerpoint/2010/main" val="30239268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9639114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3815411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F3F2A-DC1C-6D6D-1AAD-262399E970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E5DAC33-31F2-34E3-C4E4-A7D9F9B0CE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B54C4B-AB7B-52C6-7B97-27CE42BFF447}"/>
              </a:ext>
            </a:extLst>
          </p:cNvPr>
          <p:cNvSpPr>
            <a:spLocks noGrp="1"/>
          </p:cNvSpPr>
          <p:nvPr>
            <p:ph type="dt" sz="half" idx="10"/>
          </p:nvPr>
        </p:nvSpPr>
        <p:spPr/>
        <p:txBody>
          <a:bodyPr/>
          <a:lstStyle/>
          <a:p>
            <a:fld id="{C27D2CC1-2152-4BD9-B47B-9E9B116C5F94}" type="datetime1">
              <a:rPr lang="en-US" smtClean="0"/>
              <a:t>4/19/2025</a:t>
            </a:fld>
            <a:endParaRPr lang="en-US"/>
          </a:p>
        </p:txBody>
      </p:sp>
      <p:sp>
        <p:nvSpPr>
          <p:cNvPr id="5" name="Footer Placeholder 4">
            <a:extLst>
              <a:ext uri="{FF2B5EF4-FFF2-40B4-BE49-F238E27FC236}">
                <a16:creationId xmlns:a16="http://schemas.microsoft.com/office/drawing/2014/main" id="{824EFBA1-1CAD-ED67-42DF-F4B0ECDBB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26AE2-D871-DEEC-0F8D-045810D30C8C}"/>
              </a:ext>
            </a:extLst>
          </p:cNvPr>
          <p:cNvSpPr>
            <a:spLocks noGrp="1"/>
          </p:cNvSpPr>
          <p:nvPr>
            <p:ph type="sldNum" sz="quarter" idx="12"/>
          </p:nvPr>
        </p:nvSpPr>
        <p:spPr/>
        <p:txBody>
          <a:bodyPr/>
          <a:lstStyle/>
          <a:p>
            <a:fld id="{7FDCB1CA-FB80-4D4D-A223-1DC79B45F460}" type="slidenum">
              <a:rPr lang="en-US" smtClean="0"/>
              <a:t>‹#›</a:t>
            </a:fld>
            <a:endParaRPr lang="en-US"/>
          </a:p>
        </p:txBody>
      </p:sp>
    </p:spTree>
    <p:extLst>
      <p:ext uri="{BB962C8B-B14F-4D97-AF65-F5344CB8AC3E}">
        <p14:creationId xmlns:p14="http://schemas.microsoft.com/office/powerpoint/2010/main" val="414882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4FB33-AA06-7B31-AE7A-521D90D77A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F8161C1-ECD1-35E5-5ECE-9ABDEAAFFD2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9866A-5F48-86AA-CE24-AAB1AA26B472}"/>
              </a:ext>
            </a:extLst>
          </p:cNvPr>
          <p:cNvSpPr>
            <a:spLocks noGrp="1"/>
          </p:cNvSpPr>
          <p:nvPr>
            <p:ph type="dt" sz="half" idx="10"/>
          </p:nvPr>
        </p:nvSpPr>
        <p:spPr/>
        <p:txBody>
          <a:bodyPr/>
          <a:lstStyle/>
          <a:p>
            <a:fld id="{4DD47087-7F94-414C-94D5-A32472A2251D}" type="datetime1">
              <a:rPr lang="en-US" smtClean="0"/>
              <a:t>4/19/2025</a:t>
            </a:fld>
            <a:endParaRPr lang="en-US"/>
          </a:p>
        </p:txBody>
      </p:sp>
      <p:sp>
        <p:nvSpPr>
          <p:cNvPr id="5" name="Footer Placeholder 4">
            <a:extLst>
              <a:ext uri="{FF2B5EF4-FFF2-40B4-BE49-F238E27FC236}">
                <a16:creationId xmlns:a16="http://schemas.microsoft.com/office/drawing/2014/main" id="{31101FA3-9283-F35F-5D6F-93616DAB6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88DB8B-A82F-1AC4-EC4B-FE110F7D8941}"/>
              </a:ext>
            </a:extLst>
          </p:cNvPr>
          <p:cNvSpPr>
            <a:spLocks noGrp="1"/>
          </p:cNvSpPr>
          <p:nvPr>
            <p:ph type="sldNum" sz="quarter" idx="12"/>
          </p:nvPr>
        </p:nvSpPr>
        <p:spPr/>
        <p:txBody>
          <a:bodyPr/>
          <a:lstStyle/>
          <a:p>
            <a:fld id="{7FDCB1CA-FB80-4D4D-A223-1DC79B45F460}" type="slidenum">
              <a:rPr lang="en-US" smtClean="0"/>
              <a:t>‹#›</a:t>
            </a:fld>
            <a:endParaRPr lang="en-US"/>
          </a:p>
        </p:txBody>
      </p:sp>
    </p:spTree>
    <p:extLst>
      <p:ext uri="{BB962C8B-B14F-4D97-AF65-F5344CB8AC3E}">
        <p14:creationId xmlns:p14="http://schemas.microsoft.com/office/powerpoint/2010/main" val="150380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C54B63-39B3-7AF9-7E0E-94CC7CBB6B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D1ACEF-E476-C91C-C0A4-59231EB484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43A249-4C94-BF03-41C3-B657D5952736}"/>
              </a:ext>
            </a:extLst>
          </p:cNvPr>
          <p:cNvSpPr>
            <a:spLocks noGrp="1"/>
          </p:cNvSpPr>
          <p:nvPr>
            <p:ph type="dt" sz="half" idx="10"/>
          </p:nvPr>
        </p:nvSpPr>
        <p:spPr/>
        <p:txBody>
          <a:bodyPr/>
          <a:lstStyle/>
          <a:p>
            <a:fld id="{AD9852C8-AA70-4321-B3DB-6B665736EBF2}" type="datetime1">
              <a:rPr lang="en-US" smtClean="0"/>
              <a:t>4/19/2025</a:t>
            </a:fld>
            <a:endParaRPr lang="en-US"/>
          </a:p>
        </p:txBody>
      </p:sp>
      <p:sp>
        <p:nvSpPr>
          <p:cNvPr id="5" name="Footer Placeholder 4">
            <a:extLst>
              <a:ext uri="{FF2B5EF4-FFF2-40B4-BE49-F238E27FC236}">
                <a16:creationId xmlns:a16="http://schemas.microsoft.com/office/drawing/2014/main" id="{59B1370C-D618-CB99-DA8E-8ECBA0DF1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F14920-2D71-98FA-F80D-EC1BE007993B}"/>
              </a:ext>
            </a:extLst>
          </p:cNvPr>
          <p:cNvSpPr>
            <a:spLocks noGrp="1"/>
          </p:cNvSpPr>
          <p:nvPr>
            <p:ph type="sldNum" sz="quarter" idx="12"/>
          </p:nvPr>
        </p:nvSpPr>
        <p:spPr/>
        <p:txBody>
          <a:bodyPr/>
          <a:lstStyle/>
          <a:p>
            <a:fld id="{7FDCB1CA-FB80-4D4D-A223-1DC79B45F460}" type="slidenum">
              <a:rPr lang="en-US" smtClean="0"/>
              <a:t>‹#›</a:t>
            </a:fld>
            <a:endParaRPr lang="en-US"/>
          </a:p>
        </p:txBody>
      </p:sp>
    </p:spTree>
    <p:extLst>
      <p:ext uri="{BB962C8B-B14F-4D97-AF65-F5344CB8AC3E}">
        <p14:creationId xmlns:p14="http://schemas.microsoft.com/office/powerpoint/2010/main" val="49874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6476150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4238437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1EE90-7BE1-09E4-18B9-984F7A7EEF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0E75A2-3400-FBAB-FC59-DA026839FF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D6335-75DD-589F-681D-22677ECA959E}"/>
              </a:ext>
            </a:extLst>
          </p:cNvPr>
          <p:cNvSpPr>
            <a:spLocks noGrp="1"/>
          </p:cNvSpPr>
          <p:nvPr>
            <p:ph type="dt" sz="half" idx="10"/>
          </p:nvPr>
        </p:nvSpPr>
        <p:spPr/>
        <p:txBody>
          <a:bodyPr/>
          <a:lstStyle/>
          <a:p>
            <a:fld id="{6C86C640-4C7B-4633-9AA9-D1CE36BBAFD5}" type="datetime1">
              <a:rPr lang="en-US" smtClean="0"/>
              <a:t>4/19/2025</a:t>
            </a:fld>
            <a:endParaRPr lang="en-US"/>
          </a:p>
        </p:txBody>
      </p:sp>
      <p:sp>
        <p:nvSpPr>
          <p:cNvPr id="5" name="Footer Placeholder 4">
            <a:extLst>
              <a:ext uri="{FF2B5EF4-FFF2-40B4-BE49-F238E27FC236}">
                <a16:creationId xmlns:a16="http://schemas.microsoft.com/office/drawing/2014/main" id="{9A7F8C47-B71C-CE30-E612-591ADC4ED8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FF26D-282E-81B4-28AE-298E1F40B449}"/>
              </a:ext>
            </a:extLst>
          </p:cNvPr>
          <p:cNvSpPr>
            <a:spLocks noGrp="1"/>
          </p:cNvSpPr>
          <p:nvPr>
            <p:ph type="sldNum" sz="quarter" idx="12"/>
          </p:nvPr>
        </p:nvSpPr>
        <p:spPr/>
        <p:txBody>
          <a:bodyPr/>
          <a:lstStyle/>
          <a:p>
            <a:fld id="{7FDCB1CA-FB80-4D4D-A223-1DC79B45F460}" type="slidenum">
              <a:rPr lang="en-US" smtClean="0"/>
              <a:t>‹#›</a:t>
            </a:fld>
            <a:endParaRPr lang="en-US"/>
          </a:p>
        </p:txBody>
      </p:sp>
    </p:spTree>
    <p:extLst>
      <p:ext uri="{BB962C8B-B14F-4D97-AF65-F5344CB8AC3E}">
        <p14:creationId xmlns:p14="http://schemas.microsoft.com/office/powerpoint/2010/main" val="1383565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042D4-158C-8933-B79C-F75FF1BF89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800A128-B5F9-6AF7-B413-DE18E2B933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21D71AE-EDE1-A0D9-FF7A-82DD63DF9AC5}"/>
              </a:ext>
            </a:extLst>
          </p:cNvPr>
          <p:cNvSpPr>
            <a:spLocks noGrp="1"/>
          </p:cNvSpPr>
          <p:nvPr>
            <p:ph type="dt" sz="half" idx="10"/>
          </p:nvPr>
        </p:nvSpPr>
        <p:spPr/>
        <p:txBody>
          <a:bodyPr/>
          <a:lstStyle/>
          <a:p>
            <a:fld id="{CEEDF5A3-2FC9-43F9-9A08-C68701066C22}" type="datetime1">
              <a:rPr lang="en-US" smtClean="0"/>
              <a:t>4/19/2025</a:t>
            </a:fld>
            <a:endParaRPr lang="en-US"/>
          </a:p>
        </p:txBody>
      </p:sp>
      <p:sp>
        <p:nvSpPr>
          <p:cNvPr id="5" name="Footer Placeholder 4">
            <a:extLst>
              <a:ext uri="{FF2B5EF4-FFF2-40B4-BE49-F238E27FC236}">
                <a16:creationId xmlns:a16="http://schemas.microsoft.com/office/drawing/2014/main" id="{83FA3411-2A13-CB71-6CAC-B9249AEDB3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971C2D-D560-9DC3-503C-BFEF8A5004D2}"/>
              </a:ext>
            </a:extLst>
          </p:cNvPr>
          <p:cNvSpPr>
            <a:spLocks noGrp="1"/>
          </p:cNvSpPr>
          <p:nvPr>
            <p:ph type="sldNum" sz="quarter" idx="12"/>
          </p:nvPr>
        </p:nvSpPr>
        <p:spPr/>
        <p:txBody>
          <a:bodyPr/>
          <a:lstStyle/>
          <a:p>
            <a:fld id="{7FDCB1CA-FB80-4D4D-A223-1DC79B45F460}" type="slidenum">
              <a:rPr lang="en-US" smtClean="0"/>
              <a:t>‹#›</a:t>
            </a:fld>
            <a:endParaRPr lang="en-US"/>
          </a:p>
        </p:txBody>
      </p:sp>
    </p:spTree>
    <p:extLst>
      <p:ext uri="{BB962C8B-B14F-4D97-AF65-F5344CB8AC3E}">
        <p14:creationId xmlns:p14="http://schemas.microsoft.com/office/powerpoint/2010/main" val="2952605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A04FA-E6F6-B220-3861-5644F4D58D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071366-CF87-B39F-AEFF-6EE338A591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932A79-CF9B-0851-9AC2-17DD8A5F677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50BAEC-8864-6775-1311-338593B050D6}"/>
              </a:ext>
            </a:extLst>
          </p:cNvPr>
          <p:cNvSpPr>
            <a:spLocks noGrp="1"/>
          </p:cNvSpPr>
          <p:nvPr>
            <p:ph type="dt" sz="half" idx="10"/>
          </p:nvPr>
        </p:nvSpPr>
        <p:spPr/>
        <p:txBody>
          <a:bodyPr/>
          <a:lstStyle/>
          <a:p>
            <a:fld id="{D538E2B1-38B4-4514-8362-C08B01CBFD42}" type="datetime1">
              <a:rPr lang="en-US" smtClean="0"/>
              <a:t>4/19/2025</a:t>
            </a:fld>
            <a:endParaRPr lang="en-US"/>
          </a:p>
        </p:txBody>
      </p:sp>
      <p:sp>
        <p:nvSpPr>
          <p:cNvPr id="6" name="Footer Placeholder 5">
            <a:extLst>
              <a:ext uri="{FF2B5EF4-FFF2-40B4-BE49-F238E27FC236}">
                <a16:creationId xmlns:a16="http://schemas.microsoft.com/office/drawing/2014/main" id="{DEAD4310-414D-6D69-5C6B-31B46497D7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5E3215-7984-0CC0-F4FE-B6E410347483}"/>
              </a:ext>
            </a:extLst>
          </p:cNvPr>
          <p:cNvSpPr>
            <a:spLocks noGrp="1"/>
          </p:cNvSpPr>
          <p:nvPr>
            <p:ph type="sldNum" sz="quarter" idx="12"/>
          </p:nvPr>
        </p:nvSpPr>
        <p:spPr/>
        <p:txBody>
          <a:bodyPr/>
          <a:lstStyle/>
          <a:p>
            <a:fld id="{7FDCB1CA-FB80-4D4D-A223-1DC79B45F460}" type="slidenum">
              <a:rPr lang="en-US" smtClean="0"/>
              <a:t>‹#›</a:t>
            </a:fld>
            <a:endParaRPr lang="en-US"/>
          </a:p>
        </p:txBody>
      </p:sp>
    </p:spTree>
    <p:extLst>
      <p:ext uri="{BB962C8B-B14F-4D97-AF65-F5344CB8AC3E}">
        <p14:creationId xmlns:p14="http://schemas.microsoft.com/office/powerpoint/2010/main" val="1689556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09556-51A3-8354-520A-C73A42BB9C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4E31C5-0950-6DB3-1C11-95B741DC6D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0D18B2-BDA1-9580-5AC9-747B9437B7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34CB68-C92E-A7E5-6292-1956377950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B1F900-6978-DA4E-0DE7-4BF0F7B288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B477DA8-1FED-C013-BCB1-5CEF9A4E927C}"/>
              </a:ext>
            </a:extLst>
          </p:cNvPr>
          <p:cNvSpPr>
            <a:spLocks noGrp="1"/>
          </p:cNvSpPr>
          <p:nvPr>
            <p:ph type="dt" sz="half" idx="10"/>
          </p:nvPr>
        </p:nvSpPr>
        <p:spPr/>
        <p:txBody>
          <a:bodyPr/>
          <a:lstStyle/>
          <a:p>
            <a:fld id="{22299628-9245-42EA-9630-C5CB8DD4D82E}" type="datetime1">
              <a:rPr lang="en-US" smtClean="0"/>
              <a:t>4/19/2025</a:t>
            </a:fld>
            <a:endParaRPr lang="en-US"/>
          </a:p>
        </p:txBody>
      </p:sp>
      <p:sp>
        <p:nvSpPr>
          <p:cNvPr id="8" name="Footer Placeholder 7">
            <a:extLst>
              <a:ext uri="{FF2B5EF4-FFF2-40B4-BE49-F238E27FC236}">
                <a16:creationId xmlns:a16="http://schemas.microsoft.com/office/drawing/2014/main" id="{F7FB291F-DFB4-FC1A-F268-0E24FA7442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31AA22F-41EC-B621-B26D-EF72107A58C2}"/>
              </a:ext>
            </a:extLst>
          </p:cNvPr>
          <p:cNvSpPr>
            <a:spLocks noGrp="1"/>
          </p:cNvSpPr>
          <p:nvPr>
            <p:ph type="sldNum" sz="quarter" idx="12"/>
          </p:nvPr>
        </p:nvSpPr>
        <p:spPr/>
        <p:txBody>
          <a:bodyPr/>
          <a:lstStyle/>
          <a:p>
            <a:fld id="{7FDCB1CA-FB80-4D4D-A223-1DC79B45F460}" type="slidenum">
              <a:rPr lang="en-US" smtClean="0"/>
              <a:t>‹#›</a:t>
            </a:fld>
            <a:endParaRPr lang="en-US"/>
          </a:p>
        </p:txBody>
      </p:sp>
    </p:spTree>
    <p:extLst>
      <p:ext uri="{BB962C8B-B14F-4D97-AF65-F5344CB8AC3E}">
        <p14:creationId xmlns:p14="http://schemas.microsoft.com/office/powerpoint/2010/main" val="35035337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07668-02C1-8D84-37B8-108BA5ACA5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EA72F7-1304-54E3-DF4B-2837C692BFB4}"/>
              </a:ext>
            </a:extLst>
          </p:cNvPr>
          <p:cNvSpPr>
            <a:spLocks noGrp="1"/>
          </p:cNvSpPr>
          <p:nvPr>
            <p:ph type="dt" sz="half" idx="10"/>
          </p:nvPr>
        </p:nvSpPr>
        <p:spPr/>
        <p:txBody>
          <a:bodyPr/>
          <a:lstStyle/>
          <a:p>
            <a:fld id="{28B8CA3F-E105-410D-B88F-8DFF7C070D07}" type="datetime1">
              <a:rPr lang="en-US" smtClean="0"/>
              <a:t>4/19/2025</a:t>
            </a:fld>
            <a:endParaRPr lang="en-US"/>
          </a:p>
        </p:txBody>
      </p:sp>
      <p:sp>
        <p:nvSpPr>
          <p:cNvPr id="4" name="Footer Placeholder 3">
            <a:extLst>
              <a:ext uri="{FF2B5EF4-FFF2-40B4-BE49-F238E27FC236}">
                <a16:creationId xmlns:a16="http://schemas.microsoft.com/office/drawing/2014/main" id="{56435746-D756-12C3-17E1-3140EC34DA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D76E3CD-C322-B7FC-3A50-44A0436506E9}"/>
              </a:ext>
            </a:extLst>
          </p:cNvPr>
          <p:cNvSpPr>
            <a:spLocks noGrp="1"/>
          </p:cNvSpPr>
          <p:nvPr>
            <p:ph type="sldNum" sz="quarter" idx="12"/>
          </p:nvPr>
        </p:nvSpPr>
        <p:spPr/>
        <p:txBody>
          <a:bodyPr/>
          <a:lstStyle/>
          <a:p>
            <a:fld id="{7FDCB1CA-FB80-4D4D-A223-1DC79B45F460}" type="slidenum">
              <a:rPr lang="en-US" smtClean="0"/>
              <a:t>‹#›</a:t>
            </a:fld>
            <a:endParaRPr lang="en-US"/>
          </a:p>
        </p:txBody>
      </p:sp>
    </p:spTree>
    <p:extLst>
      <p:ext uri="{BB962C8B-B14F-4D97-AF65-F5344CB8AC3E}">
        <p14:creationId xmlns:p14="http://schemas.microsoft.com/office/powerpoint/2010/main" val="369092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691637-4802-11E6-0DEA-FA2B0C238702}"/>
              </a:ext>
            </a:extLst>
          </p:cNvPr>
          <p:cNvSpPr>
            <a:spLocks noGrp="1"/>
          </p:cNvSpPr>
          <p:nvPr>
            <p:ph type="dt" sz="half" idx="10"/>
          </p:nvPr>
        </p:nvSpPr>
        <p:spPr/>
        <p:txBody>
          <a:bodyPr/>
          <a:lstStyle/>
          <a:p>
            <a:fld id="{F9E4C694-92F7-48A3-9B00-2214D7AC9145}" type="datetime1">
              <a:rPr lang="en-US" smtClean="0"/>
              <a:t>4/19/2025</a:t>
            </a:fld>
            <a:endParaRPr lang="en-US"/>
          </a:p>
        </p:txBody>
      </p:sp>
      <p:sp>
        <p:nvSpPr>
          <p:cNvPr id="3" name="Footer Placeholder 2">
            <a:extLst>
              <a:ext uri="{FF2B5EF4-FFF2-40B4-BE49-F238E27FC236}">
                <a16:creationId xmlns:a16="http://schemas.microsoft.com/office/drawing/2014/main" id="{6125CFCB-DAA4-C5CA-3E17-B340F4ECD9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483BBB-6918-CF1D-944A-C7C082C7674A}"/>
              </a:ext>
            </a:extLst>
          </p:cNvPr>
          <p:cNvSpPr>
            <a:spLocks noGrp="1"/>
          </p:cNvSpPr>
          <p:nvPr>
            <p:ph type="sldNum" sz="quarter" idx="12"/>
          </p:nvPr>
        </p:nvSpPr>
        <p:spPr/>
        <p:txBody>
          <a:bodyPr/>
          <a:lstStyle/>
          <a:p>
            <a:fld id="{7FDCB1CA-FB80-4D4D-A223-1DC79B45F460}" type="slidenum">
              <a:rPr lang="en-US" smtClean="0"/>
              <a:t>‹#›</a:t>
            </a:fld>
            <a:endParaRPr lang="en-US"/>
          </a:p>
        </p:txBody>
      </p:sp>
    </p:spTree>
    <p:extLst>
      <p:ext uri="{BB962C8B-B14F-4D97-AF65-F5344CB8AC3E}">
        <p14:creationId xmlns:p14="http://schemas.microsoft.com/office/powerpoint/2010/main" val="3974865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8723F-DCE2-1161-8142-B05467DE83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5AB7276-CEF2-471F-3C73-79C60D314B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3D8AD8-F8BD-B2E6-B626-8CC3972042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AC1175-8994-EC8C-8A42-1C481736403D}"/>
              </a:ext>
            </a:extLst>
          </p:cNvPr>
          <p:cNvSpPr>
            <a:spLocks noGrp="1"/>
          </p:cNvSpPr>
          <p:nvPr>
            <p:ph type="dt" sz="half" idx="10"/>
          </p:nvPr>
        </p:nvSpPr>
        <p:spPr/>
        <p:txBody>
          <a:bodyPr/>
          <a:lstStyle/>
          <a:p>
            <a:fld id="{DF866639-8250-440A-9B2B-2FAF8AD66829}" type="datetime1">
              <a:rPr lang="en-US" smtClean="0"/>
              <a:t>4/19/2025</a:t>
            </a:fld>
            <a:endParaRPr lang="en-US"/>
          </a:p>
        </p:txBody>
      </p:sp>
      <p:sp>
        <p:nvSpPr>
          <p:cNvPr id="6" name="Footer Placeholder 5">
            <a:extLst>
              <a:ext uri="{FF2B5EF4-FFF2-40B4-BE49-F238E27FC236}">
                <a16:creationId xmlns:a16="http://schemas.microsoft.com/office/drawing/2014/main" id="{5AE5E51F-0DC8-A6D6-63BF-02C9F1894F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571BF-A4CF-1BDA-27B1-236705E2AC31}"/>
              </a:ext>
            </a:extLst>
          </p:cNvPr>
          <p:cNvSpPr>
            <a:spLocks noGrp="1"/>
          </p:cNvSpPr>
          <p:nvPr>
            <p:ph type="sldNum" sz="quarter" idx="12"/>
          </p:nvPr>
        </p:nvSpPr>
        <p:spPr/>
        <p:txBody>
          <a:bodyPr/>
          <a:lstStyle/>
          <a:p>
            <a:fld id="{7FDCB1CA-FB80-4D4D-A223-1DC79B45F460}" type="slidenum">
              <a:rPr lang="en-US" smtClean="0"/>
              <a:t>‹#›</a:t>
            </a:fld>
            <a:endParaRPr lang="en-US"/>
          </a:p>
        </p:txBody>
      </p:sp>
    </p:spTree>
    <p:extLst>
      <p:ext uri="{BB962C8B-B14F-4D97-AF65-F5344CB8AC3E}">
        <p14:creationId xmlns:p14="http://schemas.microsoft.com/office/powerpoint/2010/main" val="3840598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A3C87-D53E-3DE1-E8F1-EC8B1B24C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230453-C858-8035-037B-8C35C72372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87A65AC-6257-AFF6-74AF-DB5D4C25F5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085D68-110F-DFE3-749D-E32DBA9E7703}"/>
              </a:ext>
            </a:extLst>
          </p:cNvPr>
          <p:cNvSpPr>
            <a:spLocks noGrp="1"/>
          </p:cNvSpPr>
          <p:nvPr>
            <p:ph type="dt" sz="half" idx="10"/>
          </p:nvPr>
        </p:nvSpPr>
        <p:spPr/>
        <p:txBody>
          <a:bodyPr/>
          <a:lstStyle/>
          <a:p>
            <a:fld id="{889DC882-6DCE-4840-8A9B-65B0F3B9E8C6}" type="datetime1">
              <a:rPr lang="en-US" smtClean="0"/>
              <a:t>4/19/2025</a:t>
            </a:fld>
            <a:endParaRPr lang="en-US"/>
          </a:p>
        </p:txBody>
      </p:sp>
      <p:sp>
        <p:nvSpPr>
          <p:cNvPr id="6" name="Footer Placeholder 5">
            <a:extLst>
              <a:ext uri="{FF2B5EF4-FFF2-40B4-BE49-F238E27FC236}">
                <a16:creationId xmlns:a16="http://schemas.microsoft.com/office/drawing/2014/main" id="{9CAE3DCC-8AC3-97A7-1257-704FA4B1D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4D8A2F-6E70-497C-C016-786AEC1C8251}"/>
              </a:ext>
            </a:extLst>
          </p:cNvPr>
          <p:cNvSpPr>
            <a:spLocks noGrp="1"/>
          </p:cNvSpPr>
          <p:nvPr>
            <p:ph type="sldNum" sz="quarter" idx="12"/>
          </p:nvPr>
        </p:nvSpPr>
        <p:spPr/>
        <p:txBody>
          <a:bodyPr/>
          <a:lstStyle/>
          <a:p>
            <a:fld id="{7FDCB1CA-FB80-4D4D-A223-1DC79B45F460}" type="slidenum">
              <a:rPr lang="en-US" smtClean="0"/>
              <a:t>‹#›</a:t>
            </a:fld>
            <a:endParaRPr lang="en-US"/>
          </a:p>
        </p:txBody>
      </p:sp>
    </p:spTree>
    <p:extLst>
      <p:ext uri="{BB962C8B-B14F-4D97-AF65-F5344CB8AC3E}">
        <p14:creationId xmlns:p14="http://schemas.microsoft.com/office/powerpoint/2010/main" val="36575970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E89A2F-08CC-FB14-0809-2C56B8AF0C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D916401-FCCF-BA9D-ECC2-CDD3781E89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5C9755-F87C-1A41-B34F-A93A3D0A8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83F873-AB3D-4368-A65B-E5011E44E4B3}" type="datetime1">
              <a:rPr lang="en-US" smtClean="0"/>
              <a:t>4/19/2025</a:t>
            </a:fld>
            <a:endParaRPr lang="en-US"/>
          </a:p>
        </p:txBody>
      </p:sp>
      <p:sp>
        <p:nvSpPr>
          <p:cNvPr id="5" name="Footer Placeholder 4">
            <a:extLst>
              <a:ext uri="{FF2B5EF4-FFF2-40B4-BE49-F238E27FC236}">
                <a16:creationId xmlns:a16="http://schemas.microsoft.com/office/drawing/2014/main" id="{41D4073D-2315-3F22-4192-4B39AA22F1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3564F4F-301F-9C94-E163-2519ED585D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DCB1CA-FB80-4D4D-A223-1DC79B45F460}" type="slidenum">
              <a:rPr lang="en-US" smtClean="0"/>
              <a:t>‹#›</a:t>
            </a:fld>
            <a:endParaRPr lang="en-US"/>
          </a:p>
        </p:txBody>
      </p:sp>
    </p:spTree>
    <p:extLst>
      <p:ext uri="{BB962C8B-B14F-4D97-AF65-F5344CB8AC3E}">
        <p14:creationId xmlns:p14="http://schemas.microsoft.com/office/powerpoint/2010/main" val="1740913587"/>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C850C9B6-FE61-10D0-D8D7-E1449E7613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ED7A394F-0A21-CD02-B127-D79BE297D4C5}"/>
              </a:ext>
            </a:extLst>
          </p:cNvPr>
          <p:cNvSpPr>
            <a:spLocks noGrp="1"/>
          </p:cNvSpPr>
          <p:nvPr>
            <p:ph type="sldNum" sz="quarter" idx="12"/>
          </p:nvPr>
        </p:nvSpPr>
        <p:spPr/>
        <p:txBody>
          <a:bodyPr/>
          <a:lstStyle/>
          <a:p>
            <a:fld id="{7FDCB1CA-FB80-4D4D-A223-1DC79B45F460}" type="slidenum">
              <a:rPr lang="en-US" smtClean="0"/>
              <a:t>1</a:t>
            </a:fld>
            <a:endParaRPr lang="en-US"/>
          </a:p>
        </p:txBody>
      </p:sp>
    </p:spTree>
    <p:extLst>
      <p:ext uri="{BB962C8B-B14F-4D97-AF65-F5344CB8AC3E}">
        <p14:creationId xmlns:p14="http://schemas.microsoft.com/office/powerpoint/2010/main" val="5203406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DOS | SingStat Website - Sustainable Development Goals - Goal 6">
            <a:extLst>
              <a:ext uri="{FF2B5EF4-FFF2-40B4-BE49-F238E27FC236}">
                <a16:creationId xmlns:a16="http://schemas.microsoft.com/office/drawing/2014/main" id="{9F41026B-6340-8925-0A0E-7D773E8677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742" y="0"/>
            <a:ext cx="4833257"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531322B-4358-DEFD-E522-C613C17342A2}"/>
              </a:ext>
            </a:extLst>
          </p:cNvPr>
          <p:cNvSpPr txBox="1"/>
          <p:nvPr/>
        </p:nvSpPr>
        <p:spPr>
          <a:xfrm>
            <a:off x="819364" y="729733"/>
            <a:ext cx="6097712" cy="1200329"/>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Target 6.5 – Integrated Water Resource Management</a:t>
            </a:r>
          </a:p>
        </p:txBody>
      </p:sp>
      <p:sp>
        <p:nvSpPr>
          <p:cNvPr id="5" name="TextBox 4">
            <a:extLst>
              <a:ext uri="{FF2B5EF4-FFF2-40B4-BE49-F238E27FC236}">
                <a16:creationId xmlns:a16="http://schemas.microsoft.com/office/drawing/2014/main" id="{F569E7DB-2E7C-56DD-4BCA-502FEC98B78D}"/>
              </a:ext>
            </a:extLst>
          </p:cNvPr>
          <p:cNvSpPr txBox="1"/>
          <p:nvPr/>
        </p:nvSpPr>
        <p:spPr>
          <a:xfrm>
            <a:off x="531322" y="3246996"/>
            <a:ext cx="7228112"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Suggestions</a:t>
            </a:r>
            <a:r>
              <a:rPr lang="en-US" sz="2400" dirty="0">
                <a:latin typeface="Times New Roman" panose="02020603050405020304" pitchFamily="18" charset="0"/>
                <a:cs typeface="Times New Roman" panose="02020603050405020304" pitchFamily="18" charset="0"/>
              </a:rPr>
              <a:t>: Regional cooperation, river basin</a:t>
            </a:r>
          </a:p>
          <a:p>
            <a:r>
              <a:rPr lang="en-US" sz="2400" dirty="0">
                <a:latin typeface="Times New Roman" panose="02020603050405020304" pitchFamily="18" charset="0"/>
                <a:cs typeface="Times New Roman" panose="02020603050405020304" pitchFamily="18" charset="0"/>
              </a:rPr>
              <a:t>management.</a:t>
            </a:r>
          </a:p>
        </p:txBody>
      </p:sp>
      <p:sp>
        <p:nvSpPr>
          <p:cNvPr id="7" name="TextBox 6">
            <a:extLst>
              <a:ext uri="{FF2B5EF4-FFF2-40B4-BE49-F238E27FC236}">
                <a16:creationId xmlns:a16="http://schemas.microsoft.com/office/drawing/2014/main" id="{C6D0B4BF-A8B4-72D0-3E58-69D923E0F3C4}"/>
              </a:ext>
            </a:extLst>
          </p:cNvPr>
          <p:cNvSpPr txBox="1"/>
          <p:nvPr/>
        </p:nvSpPr>
        <p:spPr>
          <a:xfrm>
            <a:off x="531323" y="2224665"/>
            <a:ext cx="6827419"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Challenges</a:t>
            </a:r>
            <a:r>
              <a:rPr lang="en-US" sz="2400" dirty="0">
                <a:latin typeface="Times New Roman" panose="02020603050405020304" pitchFamily="18" charset="0"/>
                <a:cs typeface="Times New Roman" panose="02020603050405020304" pitchFamily="18" charset="0"/>
              </a:rPr>
              <a:t>: Transboundary issues, basin planning.</a:t>
            </a:r>
          </a:p>
        </p:txBody>
      </p:sp>
      <p:sp>
        <p:nvSpPr>
          <p:cNvPr id="9" name="TextBox 8">
            <a:extLst>
              <a:ext uri="{FF2B5EF4-FFF2-40B4-BE49-F238E27FC236}">
                <a16:creationId xmlns:a16="http://schemas.microsoft.com/office/drawing/2014/main" id="{AE112206-3E40-FB35-AF67-EA784872D25D}"/>
              </a:ext>
            </a:extLst>
          </p:cNvPr>
          <p:cNvSpPr txBox="1"/>
          <p:nvPr/>
        </p:nvSpPr>
        <p:spPr>
          <a:xfrm>
            <a:off x="531322" y="4636999"/>
            <a:ext cx="6097712"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Ongoing Teesta River sharing talks with India.</a:t>
            </a:r>
          </a:p>
        </p:txBody>
      </p:sp>
      <p:sp>
        <p:nvSpPr>
          <p:cNvPr id="3" name="Slide Number Placeholder 2">
            <a:extLst>
              <a:ext uri="{FF2B5EF4-FFF2-40B4-BE49-F238E27FC236}">
                <a16:creationId xmlns:a16="http://schemas.microsoft.com/office/drawing/2014/main" id="{9B802A71-B628-B0DC-F2BE-EB1715975DB4}"/>
              </a:ext>
            </a:extLst>
          </p:cNvPr>
          <p:cNvSpPr>
            <a:spLocks noGrp="1"/>
          </p:cNvSpPr>
          <p:nvPr>
            <p:ph type="sldNum" sz="quarter" idx="12"/>
          </p:nvPr>
        </p:nvSpPr>
        <p:spPr/>
        <p:txBody>
          <a:bodyPr/>
          <a:lstStyle/>
          <a:p>
            <a:fld id="{7FDCB1CA-FB80-4D4D-A223-1DC79B45F460}" type="slidenum">
              <a:rPr lang="en-US" smtClean="0"/>
              <a:t>10</a:t>
            </a:fld>
            <a:endParaRPr lang="en-US"/>
          </a:p>
        </p:txBody>
      </p:sp>
    </p:spTree>
    <p:extLst>
      <p:ext uri="{BB962C8B-B14F-4D97-AF65-F5344CB8AC3E}">
        <p14:creationId xmlns:p14="http://schemas.microsoft.com/office/powerpoint/2010/main" val="242824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620000" y="0"/>
            <a:ext cx="4572000" cy="6858000"/>
          </a:xfrm>
          <a:prstGeom prst="rect">
            <a:avLst/>
          </a:prstGeom>
        </p:spPr>
      </p:pic>
      <p:sp>
        <p:nvSpPr>
          <p:cNvPr id="3" name="Text 0"/>
          <p:cNvSpPr/>
          <p:nvPr/>
        </p:nvSpPr>
        <p:spPr>
          <a:xfrm>
            <a:off x="661492" y="538262"/>
            <a:ext cx="6297018" cy="1063228"/>
          </a:xfrm>
          <a:prstGeom prst="rect">
            <a:avLst/>
          </a:prstGeom>
          <a:noFill/>
          <a:ln/>
        </p:spPr>
        <p:txBody>
          <a:bodyPr wrap="square" lIns="0" tIns="0" rIns="0" bIns="0" rtlCol="0" anchor="t"/>
          <a:lstStyle/>
          <a:p>
            <a:pPr>
              <a:lnSpc>
                <a:spcPts val="4167"/>
              </a:lnSpc>
            </a:pPr>
            <a:r>
              <a:rPr lang="en-US" sz="3600" b="1" dirty="0">
                <a:solidFill>
                  <a:srgbClr val="5C4E3D"/>
                </a:solidFill>
                <a:latin typeface="Times New Roman" panose="02020603050405020304" pitchFamily="18" charset="0"/>
                <a:ea typeface="Libre Baskerville" pitchFamily="34" charset="-122"/>
                <a:cs typeface="Times New Roman" panose="02020603050405020304" pitchFamily="18" charset="0"/>
              </a:rPr>
              <a:t>Target 6.6: Protecting Water-Related Ecosystems</a:t>
            </a:r>
            <a:endParaRPr lang="en-US" sz="3600" b="1" dirty="0">
              <a:latin typeface="Times New Roman" panose="02020603050405020304" pitchFamily="18" charset="0"/>
              <a:cs typeface="Times New Roman" panose="02020603050405020304" pitchFamily="18" charset="0"/>
            </a:endParaRPr>
          </a:p>
        </p:txBody>
      </p:sp>
      <p:sp>
        <p:nvSpPr>
          <p:cNvPr id="4" name="Text 1"/>
          <p:cNvSpPr/>
          <p:nvPr/>
        </p:nvSpPr>
        <p:spPr>
          <a:xfrm>
            <a:off x="661492" y="2057233"/>
            <a:ext cx="6297018" cy="816769"/>
          </a:xfrm>
          <a:prstGeom prst="rect">
            <a:avLst/>
          </a:prstGeom>
          <a:noFill/>
          <a:ln/>
        </p:spPr>
        <p:txBody>
          <a:bodyPr wrap="square" lIns="0" tIns="0" rIns="0" bIns="0" rtlCol="0" anchor="t"/>
          <a:lstStyle/>
          <a:p>
            <a:pPr>
              <a:lnSpc>
                <a:spcPts val="2125"/>
              </a:lnSpc>
            </a:pPr>
            <a:r>
              <a:rPr lang="en-US" sz="1600" b="1" dirty="0">
                <a:solidFill>
                  <a:srgbClr val="454240"/>
                </a:solidFill>
                <a:latin typeface="Times New Roman" panose="02020603050405020304" pitchFamily="18" charset="0"/>
                <a:ea typeface="DM Sans" pitchFamily="34" charset="-122"/>
                <a:cs typeface="Times New Roman" panose="02020603050405020304" pitchFamily="18" charset="0"/>
              </a:rPr>
              <a:t>Target 6.6 focuses on protecting and restoring water-related ecosystems. Between 1970 and 2015, 35% of the world’s wetlands were lost. Wetlands provide flood control, water purification, and habitat.</a:t>
            </a:r>
            <a:endParaRPr lang="en-US" sz="1600" b="1" dirty="0">
              <a:latin typeface="Times New Roman" panose="02020603050405020304" pitchFamily="18" charset="0"/>
              <a:cs typeface="Times New Roman" panose="02020603050405020304" pitchFamily="18" charset="0"/>
            </a:endParaRPr>
          </a:p>
        </p:txBody>
      </p:sp>
      <p:sp>
        <p:nvSpPr>
          <p:cNvPr id="5" name="Text 2"/>
          <p:cNvSpPr/>
          <p:nvPr/>
        </p:nvSpPr>
        <p:spPr>
          <a:xfrm>
            <a:off x="677168" y="3100920"/>
            <a:ext cx="6297018" cy="1361282"/>
          </a:xfrm>
          <a:prstGeom prst="rect">
            <a:avLst/>
          </a:prstGeom>
          <a:noFill/>
          <a:ln/>
        </p:spPr>
        <p:txBody>
          <a:bodyPr wrap="square" lIns="0" tIns="0" rIns="0" bIns="0" rtlCol="0" anchor="t"/>
          <a:lstStyle/>
          <a:p>
            <a:pPr>
              <a:lnSpc>
                <a:spcPts val="2125"/>
              </a:lnSpc>
            </a:pPr>
            <a:r>
              <a:rPr lang="en-US" sz="1600" b="1" dirty="0">
                <a:solidFill>
                  <a:srgbClr val="454240"/>
                </a:solidFill>
                <a:latin typeface="Times New Roman" panose="02020603050405020304" pitchFamily="18" charset="0"/>
                <a:ea typeface="DM Sans" pitchFamily="34" charset="-122"/>
                <a:cs typeface="Times New Roman" panose="02020603050405020304" pitchFamily="18" charset="0"/>
              </a:rPr>
              <a:t>In Bangladesh, water-related ecosystems like the Sundarbans mangrove forest are vital for biodiversity and coastal protection. The country faces challenges due to flooding, pollution, and land reclamation that threaten these ecosystems. Conserving and restoring these habitats is critical for the livelihoods of millions and for climate resilience.</a:t>
            </a:r>
            <a:endParaRPr lang="en-US" sz="1600" b="1" dirty="0">
              <a:latin typeface="Times New Roman" panose="02020603050405020304" pitchFamily="18" charset="0"/>
              <a:cs typeface="Times New Roman" panose="02020603050405020304" pitchFamily="18" charset="0"/>
            </a:endParaRPr>
          </a:p>
        </p:txBody>
      </p:sp>
      <p:pic>
        <p:nvPicPr>
          <p:cNvPr id="6" name="Image 1" descr="preencoded.png"/>
          <p:cNvPicPr>
            <a:picLocks noChangeAspect="1"/>
          </p:cNvPicPr>
          <p:nvPr/>
        </p:nvPicPr>
        <p:blipFill>
          <a:blip r:embed="rId4"/>
          <a:stretch>
            <a:fillRect/>
          </a:stretch>
        </p:blipFill>
        <p:spPr>
          <a:xfrm>
            <a:off x="1716087" y="4710609"/>
            <a:ext cx="1038919" cy="605830"/>
          </a:xfrm>
          <a:prstGeom prst="rect">
            <a:avLst/>
          </a:prstGeom>
        </p:spPr>
      </p:pic>
      <p:sp>
        <p:nvSpPr>
          <p:cNvPr id="7" name="Text 3"/>
          <p:cNvSpPr/>
          <p:nvPr/>
        </p:nvSpPr>
        <p:spPr>
          <a:xfrm>
            <a:off x="2127754" y="4864051"/>
            <a:ext cx="239217" cy="298946"/>
          </a:xfrm>
          <a:prstGeom prst="rect">
            <a:avLst/>
          </a:prstGeom>
          <a:noFill/>
          <a:ln/>
        </p:spPr>
        <p:txBody>
          <a:bodyPr wrap="none" lIns="0" tIns="0" rIns="0" bIns="0" rtlCol="0" anchor="t"/>
          <a:lstStyle/>
          <a:p>
            <a:pPr algn="ctr">
              <a:lnSpc>
                <a:spcPts val="3000"/>
              </a:lnSpc>
            </a:pPr>
            <a:r>
              <a:rPr lang="en-US" sz="1875" dirty="0">
                <a:solidFill>
                  <a:srgbClr val="454240"/>
                </a:solidFill>
                <a:latin typeface="Libre Baskerville" pitchFamily="34" charset="0"/>
                <a:ea typeface="Libre Baskerville" pitchFamily="34" charset="-122"/>
                <a:cs typeface="Libre Baskerville" pitchFamily="34" charset="-120"/>
              </a:rPr>
              <a:t>1</a:t>
            </a:r>
            <a:endParaRPr lang="en-US" sz="1875" dirty="0"/>
          </a:p>
        </p:txBody>
      </p:sp>
      <p:sp>
        <p:nvSpPr>
          <p:cNvPr id="8" name="Text 4"/>
          <p:cNvSpPr/>
          <p:nvPr/>
        </p:nvSpPr>
        <p:spPr>
          <a:xfrm>
            <a:off x="3474922" y="4942998"/>
            <a:ext cx="683518" cy="265708"/>
          </a:xfrm>
          <a:prstGeom prst="rect">
            <a:avLst/>
          </a:prstGeom>
          <a:noFill/>
          <a:ln/>
        </p:spPr>
        <p:txBody>
          <a:bodyPr wrap="none" lIns="0" tIns="0" rIns="0" bIns="0" rtlCol="0" anchor="t"/>
          <a:lstStyle/>
          <a:p>
            <a:pPr>
              <a:lnSpc>
                <a:spcPts val="2083"/>
              </a:lnSpc>
            </a:pPr>
            <a:r>
              <a:rPr lang="en-US" sz="1667" b="1" dirty="0">
                <a:solidFill>
                  <a:srgbClr val="454240"/>
                </a:solidFill>
                <a:latin typeface="Times New Roman" panose="02020603050405020304" pitchFamily="18" charset="0"/>
                <a:ea typeface="Libre Baskerville" pitchFamily="34" charset="-122"/>
                <a:cs typeface="Times New Roman" panose="02020603050405020304" pitchFamily="18" charset="0"/>
              </a:rPr>
              <a:t>Rivers</a:t>
            </a:r>
            <a:endParaRPr lang="en-US" sz="1667" b="1" dirty="0">
              <a:latin typeface="Times New Roman" panose="02020603050405020304" pitchFamily="18" charset="0"/>
              <a:cs typeface="Times New Roman" panose="02020603050405020304" pitchFamily="18" charset="0"/>
            </a:endParaRPr>
          </a:p>
        </p:txBody>
      </p:sp>
      <p:sp>
        <p:nvSpPr>
          <p:cNvPr id="9" name="Shape 5"/>
          <p:cNvSpPr/>
          <p:nvPr/>
        </p:nvSpPr>
        <p:spPr>
          <a:xfrm>
            <a:off x="2855715" y="5229938"/>
            <a:ext cx="4118471" cy="9525"/>
          </a:xfrm>
          <a:prstGeom prst="roundRect">
            <a:avLst>
              <a:gd name="adj" fmla="val 750139"/>
            </a:avLst>
          </a:prstGeom>
          <a:solidFill>
            <a:srgbClr val="DDD3BA"/>
          </a:solidFill>
          <a:ln/>
        </p:spPr>
      </p:sp>
      <p:pic>
        <p:nvPicPr>
          <p:cNvPr id="10" name="Image 2" descr="preencoded.png"/>
          <p:cNvPicPr>
            <a:picLocks noChangeAspect="1"/>
          </p:cNvPicPr>
          <p:nvPr/>
        </p:nvPicPr>
        <p:blipFill>
          <a:blip r:embed="rId5"/>
          <a:stretch>
            <a:fillRect/>
          </a:stretch>
        </p:blipFill>
        <p:spPr>
          <a:xfrm>
            <a:off x="1196578" y="5358904"/>
            <a:ext cx="2077938" cy="605830"/>
          </a:xfrm>
          <a:prstGeom prst="rect">
            <a:avLst/>
          </a:prstGeom>
        </p:spPr>
      </p:pic>
      <p:sp>
        <p:nvSpPr>
          <p:cNvPr id="11" name="Text 6"/>
          <p:cNvSpPr/>
          <p:nvPr/>
        </p:nvSpPr>
        <p:spPr>
          <a:xfrm>
            <a:off x="2115939" y="5436061"/>
            <a:ext cx="239217" cy="298946"/>
          </a:xfrm>
          <a:prstGeom prst="rect">
            <a:avLst/>
          </a:prstGeom>
          <a:noFill/>
          <a:ln/>
        </p:spPr>
        <p:txBody>
          <a:bodyPr wrap="none" lIns="0" tIns="0" rIns="0" bIns="0" rtlCol="0" anchor="t"/>
          <a:lstStyle/>
          <a:p>
            <a:pPr algn="ctr">
              <a:lnSpc>
                <a:spcPts val="3000"/>
              </a:lnSpc>
            </a:pPr>
            <a:r>
              <a:rPr lang="en-US" sz="1875" dirty="0">
                <a:solidFill>
                  <a:srgbClr val="454240"/>
                </a:solidFill>
                <a:latin typeface="Libre Baskerville" pitchFamily="34" charset="0"/>
                <a:ea typeface="Libre Baskerville" pitchFamily="34" charset="-122"/>
                <a:cs typeface="Libre Baskerville" pitchFamily="34" charset="-120"/>
              </a:rPr>
              <a:t>2</a:t>
            </a:r>
            <a:endParaRPr lang="en-US" sz="1875" dirty="0"/>
          </a:p>
        </p:txBody>
      </p:sp>
      <p:sp>
        <p:nvSpPr>
          <p:cNvPr id="12" name="Text 7"/>
          <p:cNvSpPr/>
          <p:nvPr/>
        </p:nvSpPr>
        <p:spPr>
          <a:xfrm>
            <a:off x="3674069" y="5512154"/>
            <a:ext cx="1008956" cy="265708"/>
          </a:xfrm>
          <a:prstGeom prst="rect">
            <a:avLst/>
          </a:prstGeom>
          <a:noFill/>
          <a:ln/>
        </p:spPr>
        <p:txBody>
          <a:bodyPr wrap="none" lIns="0" tIns="0" rIns="0" bIns="0" rtlCol="0" anchor="t"/>
          <a:lstStyle/>
          <a:p>
            <a:pPr>
              <a:lnSpc>
                <a:spcPts val="2083"/>
              </a:lnSpc>
            </a:pPr>
            <a:r>
              <a:rPr lang="en-US" sz="1667" b="1" dirty="0">
                <a:solidFill>
                  <a:srgbClr val="454240"/>
                </a:solidFill>
                <a:latin typeface="Times New Roman" panose="02020603050405020304" pitchFamily="18" charset="0"/>
                <a:ea typeface="Libre Baskerville" pitchFamily="34" charset="-122"/>
                <a:cs typeface="Times New Roman" panose="02020603050405020304" pitchFamily="18" charset="0"/>
              </a:rPr>
              <a:t>Wetland</a:t>
            </a:r>
            <a:r>
              <a:rPr lang="en-US" sz="1667" b="1" dirty="0">
                <a:solidFill>
                  <a:srgbClr val="454240"/>
                </a:solidFill>
                <a:latin typeface="Libre Baskerville" pitchFamily="34" charset="0"/>
                <a:ea typeface="Libre Baskerville" pitchFamily="34" charset="-122"/>
                <a:cs typeface="Libre Baskerville" pitchFamily="34" charset="-120"/>
              </a:rPr>
              <a:t>s</a:t>
            </a:r>
            <a:endParaRPr lang="en-US" sz="1667" b="1" dirty="0"/>
          </a:p>
        </p:txBody>
      </p:sp>
      <p:sp>
        <p:nvSpPr>
          <p:cNvPr id="13" name="Shape 8"/>
          <p:cNvSpPr/>
          <p:nvPr/>
        </p:nvSpPr>
        <p:spPr>
          <a:xfrm>
            <a:off x="3388022" y="5777862"/>
            <a:ext cx="3598962" cy="9525"/>
          </a:xfrm>
          <a:prstGeom prst="roundRect">
            <a:avLst>
              <a:gd name="adj" fmla="val 750139"/>
            </a:avLst>
          </a:prstGeom>
          <a:solidFill>
            <a:srgbClr val="DDD3BA"/>
          </a:solidFill>
          <a:ln/>
        </p:spPr>
      </p:sp>
      <p:pic>
        <p:nvPicPr>
          <p:cNvPr id="14" name="Image 3" descr="preencoded.png"/>
          <p:cNvPicPr>
            <a:picLocks noChangeAspect="1"/>
          </p:cNvPicPr>
          <p:nvPr/>
        </p:nvPicPr>
        <p:blipFill>
          <a:blip r:embed="rId6"/>
          <a:stretch>
            <a:fillRect/>
          </a:stretch>
        </p:blipFill>
        <p:spPr>
          <a:xfrm>
            <a:off x="677168" y="6007199"/>
            <a:ext cx="3116957" cy="605830"/>
          </a:xfrm>
          <a:prstGeom prst="rect">
            <a:avLst/>
          </a:prstGeom>
        </p:spPr>
      </p:pic>
      <p:sp>
        <p:nvSpPr>
          <p:cNvPr id="15" name="Text 9"/>
          <p:cNvSpPr/>
          <p:nvPr/>
        </p:nvSpPr>
        <p:spPr>
          <a:xfrm>
            <a:off x="2127753" y="6090373"/>
            <a:ext cx="239217" cy="298946"/>
          </a:xfrm>
          <a:prstGeom prst="rect">
            <a:avLst/>
          </a:prstGeom>
          <a:noFill/>
          <a:ln/>
        </p:spPr>
        <p:txBody>
          <a:bodyPr wrap="none" lIns="0" tIns="0" rIns="0" bIns="0" rtlCol="0" anchor="t"/>
          <a:lstStyle/>
          <a:p>
            <a:pPr algn="ctr">
              <a:lnSpc>
                <a:spcPts val="3000"/>
              </a:lnSpc>
            </a:pPr>
            <a:r>
              <a:rPr lang="en-US" sz="1875" dirty="0">
                <a:solidFill>
                  <a:srgbClr val="454240"/>
                </a:solidFill>
                <a:latin typeface="Libre Baskerville" pitchFamily="34" charset="0"/>
                <a:ea typeface="Libre Baskerville" pitchFamily="34" charset="-122"/>
                <a:cs typeface="Libre Baskerville" pitchFamily="34" charset="-120"/>
              </a:rPr>
              <a:t>3</a:t>
            </a:r>
            <a:endParaRPr lang="en-US" sz="1875" dirty="0"/>
          </a:p>
        </p:txBody>
      </p:sp>
      <p:sp>
        <p:nvSpPr>
          <p:cNvPr id="16" name="Text 10"/>
          <p:cNvSpPr/>
          <p:nvPr/>
        </p:nvSpPr>
        <p:spPr>
          <a:xfrm>
            <a:off x="3936006" y="6060865"/>
            <a:ext cx="919262" cy="265708"/>
          </a:xfrm>
          <a:prstGeom prst="rect">
            <a:avLst/>
          </a:prstGeom>
          <a:noFill/>
          <a:ln/>
        </p:spPr>
        <p:txBody>
          <a:bodyPr wrap="none" lIns="0" tIns="0" rIns="0" bIns="0" rtlCol="0" anchor="t"/>
          <a:lstStyle/>
          <a:p>
            <a:pPr>
              <a:lnSpc>
                <a:spcPts val="2083"/>
              </a:lnSpc>
            </a:pPr>
            <a:r>
              <a:rPr lang="en-US" sz="1667" b="1" dirty="0">
                <a:solidFill>
                  <a:srgbClr val="454240"/>
                </a:solidFill>
                <a:latin typeface="Times New Roman" panose="02020603050405020304" pitchFamily="18" charset="0"/>
                <a:ea typeface="Libre Baskerville" pitchFamily="34" charset="-122"/>
                <a:cs typeface="Times New Roman" panose="02020603050405020304" pitchFamily="18" charset="0"/>
              </a:rPr>
              <a:t>Aquifers</a:t>
            </a:r>
            <a:endParaRPr lang="en-US" sz="1667"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39346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620000" y="103909"/>
            <a:ext cx="4572000" cy="6667500"/>
          </a:xfrm>
          <a:prstGeom prst="rect">
            <a:avLst/>
          </a:prstGeom>
        </p:spPr>
      </p:pic>
      <p:sp>
        <p:nvSpPr>
          <p:cNvPr id="3" name="Text 0"/>
          <p:cNvSpPr/>
          <p:nvPr/>
        </p:nvSpPr>
        <p:spPr>
          <a:xfrm>
            <a:off x="661492" y="645220"/>
            <a:ext cx="6297018" cy="944959"/>
          </a:xfrm>
          <a:prstGeom prst="rect">
            <a:avLst/>
          </a:prstGeom>
          <a:noFill/>
          <a:ln/>
        </p:spPr>
        <p:txBody>
          <a:bodyPr wrap="square" lIns="0" tIns="0" rIns="0" bIns="0" rtlCol="0" anchor="t"/>
          <a:lstStyle/>
          <a:p>
            <a:pPr>
              <a:lnSpc>
                <a:spcPts val="3708"/>
              </a:lnSpc>
            </a:pPr>
            <a:r>
              <a:rPr lang="en-US" sz="3600" b="1" dirty="0">
                <a:solidFill>
                  <a:srgbClr val="5C4E3D"/>
                </a:solidFill>
                <a:latin typeface="Times New Roman" panose="02020603050405020304" pitchFamily="18" charset="0"/>
                <a:ea typeface="Libre Baskerville" pitchFamily="34" charset="-122"/>
                <a:cs typeface="Times New Roman" panose="02020603050405020304" pitchFamily="18" charset="0"/>
              </a:rPr>
              <a:t>Target 6.a: Expanding International Cooperation</a:t>
            </a:r>
            <a:endParaRPr lang="en-US" sz="3600" b="1" dirty="0">
              <a:latin typeface="Times New Roman" panose="02020603050405020304" pitchFamily="18" charset="0"/>
              <a:cs typeface="Times New Roman" panose="02020603050405020304" pitchFamily="18" charset="0"/>
            </a:endParaRPr>
          </a:p>
        </p:txBody>
      </p:sp>
      <p:sp>
        <p:nvSpPr>
          <p:cNvPr id="4" name="Text 1"/>
          <p:cNvSpPr/>
          <p:nvPr/>
        </p:nvSpPr>
        <p:spPr>
          <a:xfrm>
            <a:off x="661492" y="1816994"/>
            <a:ext cx="6297018" cy="725686"/>
          </a:xfrm>
          <a:prstGeom prst="rect">
            <a:avLst/>
          </a:prstGeom>
          <a:noFill/>
          <a:ln/>
        </p:spPr>
        <p:txBody>
          <a:bodyPr wrap="square" lIns="0" tIns="0" rIns="0" bIns="0" rtlCol="0" anchor="t"/>
          <a:lstStyle/>
          <a:p>
            <a:pPr>
              <a:lnSpc>
                <a:spcPts val="1875"/>
              </a:lnSpc>
            </a:pPr>
            <a:r>
              <a:rPr lang="en-US" b="1" dirty="0">
                <a:solidFill>
                  <a:srgbClr val="454240"/>
                </a:solidFill>
                <a:latin typeface="Times New Roman" panose="02020603050405020304" pitchFamily="18" charset="0"/>
                <a:ea typeface="DM Sans" pitchFamily="34" charset="-122"/>
                <a:cs typeface="Times New Roman" panose="02020603050405020304" pitchFamily="18" charset="0"/>
              </a:rPr>
              <a:t>Target 6.a seeks to expand international cooperation and capacity-building for developing countries. This includes water harvesting, desalination, and wastewater treatment. It involves technology transfer and affordable technologies.</a:t>
            </a:r>
            <a:endParaRPr lang="en-US" b="1" dirty="0">
              <a:latin typeface="Times New Roman" panose="02020603050405020304" pitchFamily="18" charset="0"/>
              <a:cs typeface="Times New Roman" panose="02020603050405020304" pitchFamily="18" charset="0"/>
            </a:endParaRPr>
          </a:p>
        </p:txBody>
      </p:sp>
      <p:sp>
        <p:nvSpPr>
          <p:cNvPr id="5" name="Text 2"/>
          <p:cNvSpPr/>
          <p:nvPr/>
        </p:nvSpPr>
        <p:spPr>
          <a:xfrm>
            <a:off x="762399" y="3319539"/>
            <a:ext cx="1852811" cy="236240"/>
          </a:xfrm>
          <a:prstGeom prst="rect">
            <a:avLst/>
          </a:prstGeom>
          <a:noFill/>
          <a:ln/>
        </p:spPr>
        <p:txBody>
          <a:bodyPr wrap="none" lIns="0" tIns="0" rIns="0" bIns="0" rtlCol="0" anchor="t"/>
          <a:lstStyle/>
          <a:p>
            <a:pPr>
              <a:lnSpc>
                <a:spcPts val="1833"/>
              </a:lnSpc>
            </a:pPr>
            <a:r>
              <a:rPr lang="en-US" b="1" dirty="0">
                <a:solidFill>
                  <a:srgbClr val="5C4E3D"/>
                </a:solidFill>
                <a:latin typeface="Times New Roman" panose="02020603050405020304" pitchFamily="18" charset="0"/>
                <a:ea typeface="Libre Baskerville" pitchFamily="34" charset="-122"/>
                <a:cs typeface="Times New Roman" panose="02020603050405020304" pitchFamily="18" charset="0"/>
              </a:rPr>
              <a:t>Water Harvesting</a:t>
            </a:r>
            <a:endParaRPr lang="en-US" b="1" dirty="0">
              <a:latin typeface="Times New Roman" panose="02020603050405020304" pitchFamily="18" charset="0"/>
              <a:cs typeface="Times New Roman" panose="02020603050405020304" pitchFamily="18" charset="0"/>
            </a:endParaRPr>
          </a:p>
        </p:txBody>
      </p:sp>
      <p:sp>
        <p:nvSpPr>
          <p:cNvPr id="6" name="Text 3"/>
          <p:cNvSpPr/>
          <p:nvPr/>
        </p:nvSpPr>
        <p:spPr>
          <a:xfrm>
            <a:off x="661492" y="3578268"/>
            <a:ext cx="1852811" cy="967582"/>
          </a:xfrm>
          <a:prstGeom prst="rect">
            <a:avLst/>
          </a:prstGeom>
          <a:noFill/>
          <a:ln/>
        </p:spPr>
        <p:txBody>
          <a:bodyPr wrap="square" lIns="0" tIns="0" rIns="0" bIns="0" rtlCol="0" anchor="t"/>
          <a:lstStyle/>
          <a:p>
            <a:pPr>
              <a:lnSpc>
                <a:spcPts val="1875"/>
              </a:lnSpc>
            </a:pPr>
            <a:r>
              <a:rPr lang="en-US" sz="1600" dirty="0">
                <a:solidFill>
                  <a:srgbClr val="454240"/>
                </a:solidFill>
                <a:latin typeface="Times New Roman" panose="02020603050405020304" pitchFamily="18" charset="0"/>
                <a:ea typeface="DM Sans" pitchFamily="34" charset="-122"/>
                <a:cs typeface="Times New Roman" panose="02020603050405020304" pitchFamily="18" charset="0"/>
              </a:rPr>
              <a:t>Techniques to collect and store rainwater for future use, improving water availability in arid regions</a:t>
            </a:r>
            <a:r>
              <a:rPr lang="en-US" sz="1600" dirty="0">
                <a:solidFill>
                  <a:srgbClr val="454240"/>
                </a:solidFill>
                <a:latin typeface="DM Sans" pitchFamily="34" charset="0"/>
                <a:ea typeface="DM Sans" pitchFamily="34" charset="-122"/>
                <a:cs typeface="DM Sans" pitchFamily="34" charset="-120"/>
              </a:rPr>
              <a:t>.</a:t>
            </a:r>
            <a:endParaRPr lang="en-US" sz="1600" dirty="0"/>
          </a:p>
        </p:txBody>
      </p:sp>
      <p:sp>
        <p:nvSpPr>
          <p:cNvPr id="7" name="Text 4"/>
          <p:cNvSpPr/>
          <p:nvPr/>
        </p:nvSpPr>
        <p:spPr>
          <a:xfrm>
            <a:off x="3214340" y="3296938"/>
            <a:ext cx="1852811" cy="236240"/>
          </a:xfrm>
          <a:prstGeom prst="rect">
            <a:avLst/>
          </a:prstGeom>
          <a:noFill/>
          <a:ln/>
        </p:spPr>
        <p:txBody>
          <a:bodyPr wrap="none" lIns="0" tIns="0" rIns="0" bIns="0" rtlCol="0" anchor="t"/>
          <a:lstStyle/>
          <a:p>
            <a:pPr>
              <a:lnSpc>
                <a:spcPts val="1833"/>
              </a:lnSpc>
            </a:pPr>
            <a:r>
              <a:rPr lang="en-US" b="1" dirty="0">
                <a:solidFill>
                  <a:srgbClr val="5C4E3D"/>
                </a:solidFill>
                <a:latin typeface="Times New Roman" panose="02020603050405020304" pitchFamily="18" charset="0"/>
                <a:ea typeface="Libre Baskerville" pitchFamily="34" charset="-122"/>
                <a:cs typeface="Times New Roman" panose="02020603050405020304" pitchFamily="18" charset="0"/>
              </a:rPr>
              <a:t>Desalination</a:t>
            </a:r>
            <a:endParaRPr lang="en-US" b="1" dirty="0">
              <a:latin typeface="Times New Roman" panose="02020603050405020304" pitchFamily="18" charset="0"/>
              <a:cs typeface="Times New Roman" panose="02020603050405020304" pitchFamily="18" charset="0"/>
            </a:endParaRPr>
          </a:p>
        </p:txBody>
      </p:sp>
      <p:sp>
        <p:nvSpPr>
          <p:cNvPr id="8" name="Text 5"/>
          <p:cNvSpPr/>
          <p:nvPr/>
        </p:nvSpPr>
        <p:spPr>
          <a:xfrm>
            <a:off x="3029695" y="3555352"/>
            <a:ext cx="1852811" cy="1209477"/>
          </a:xfrm>
          <a:prstGeom prst="rect">
            <a:avLst/>
          </a:prstGeom>
          <a:noFill/>
          <a:ln/>
        </p:spPr>
        <p:txBody>
          <a:bodyPr wrap="square" lIns="0" tIns="0" rIns="0" bIns="0" rtlCol="0" anchor="t"/>
          <a:lstStyle/>
          <a:p>
            <a:pPr>
              <a:lnSpc>
                <a:spcPts val="1875"/>
              </a:lnSpc>
            </a:pPr>
            <a:r>
              <a:rPr lang="en-US" sz="1600" dirty="0">
                <a:solidFill>
                  <a:srgbClr val="454240"/>
                </a:solidFill>
                <a:latin typeface="Times New Roman" panose="02020603050405020304" pitchFamily="18" charset="0"/>
                <a:ea typeface="DM Sans" pitchFamily="34" charset="-122"/>
                <a:cs typeface="Times New Roman" panose="02020603050405020304" pitchFamily="18" charset="0"/>
              </a:rPr>
              <a:t>Processes to remove salt and impurities from seawater, providing fresh water for drinking and agriculture</a:t>
            </a:r>
            <a:r>
              <a:rPr lang="en-US" sz="1167" dirty="0">
                <a:solidFill>
                  <a:srgbClr val="454240"/>
                </a:solidFill>
                <a:latin typeface="Times New Roman" panose="02020603050405020304" pitchFamily="18" charset="0"/>
                <a:ea typeface="DM Sans" pitchFamily="34" charset="-122"/>
                <a:cs typeface="Times New Roman" panose="02020603050405020304" pitchFamily="18" charset="0"/>
              </a:rPr>
              <a:t>.</a:t>
            </a:r>
            <a:endParaRPr lang="en-US" sz="1167" dirty="0">
              <a:latin typeface="Times New Roman" panose="02020603050405020304" pitchFamily="18" charset="0"/>
              <a:cs typeface="Times New Roman" panose="02020603050405020304" pitchFamily="18" charset="0"/>
            </a:endParaRPr>
          </a:p>
        </p:txBody>
      </p:sp>
      <p:sp>
        <p:nvSpPr>
          <p:cNvPr id="9" name="Text 6"/>
          <p:cNvSpPr/>
          <p:nvPr/>
        </p:nvSpPr>
        <p:spPr>
          <a:xfrm>
            <a:off x="5509493" y="3105788"/>
            <a:ext cx="1852811" cy="472480"/>
          </a:xfrm>
          <a:prstGeom prst="rect">
            <a:avLst/>
          </a:prstGeom>
          <a:noFill/>
          <a:ln/>
        </p:spPr>
        <p:txBody>
          <a:bodyPr wrap="square" lIns="0" tIns="0" rIns="0" bIns="0" rtlCol="0" anchor="t"/>
          <a:lstStyle/>
          <a:p>
            <a:pPr>
              <a:lnSpc>
                <a:spcPts val="1833"/>
              </a:lnSpc>
            </a:pPr>
            <a:r>
              <a:rPr lang="en-US" sz="2000" b="1" dirty="0">
                <a:solidFill>
                  <a:srgbClr val="5C4E3D"/>
                </a:solidFill>
                <a:latin typeface="Times New Roman" panose="02020603050405020304" pitchFamily="18" charset="0"/>
                <a:ea typeface="Libre Baskerville" pitchFamily="34" charset="-122"/>
                <a:cs typeface="Times New Roman" panose="02020603050405020304" pitchFamily="18" charset="0"/>
              </a:rPr>
              <a:t>Wastewater Treatment</a:t>
            </a:r>
            <a:endParaRPr lang="en-US" sz="2000" b="1" dirty="0">
              <a:latin typeface="Times New Roman" panose="02020603050405020304" pitchFamily="18" charset="0"/>
              <a:cs typeface="Times New Roman" panose="02020603050405020304" pitchFamily="18" charset="0"/>
            </a:endParaRPr>
          </a:p>
        </p:txBody>
      </p:sp>
      <p:sp>
        <p:nvSpPr>
          <p:cNvPr id="10" name="Text 7"/>
          <p:cNvSpPr/>
          <p:nvPr/>
        </p:nvSpPr>
        <p:spPr>
          <a:xfrm>
            <a:off x="5251797" y="3578268"/>
            <a:ext cx="1852811" cy="1209477"/>
          </a:xfrm>
          <a:prstGeom prst="rect">
            <a:avLst/>
          </a:prstGeom>
          <a:noFill/>
          <a:ln/>
        </p:spPr>
        <p:txBody>
          <a:bodyPr wrap="square" lIns="0" tIns="0" rIns="0" bIns="0" rtlCol="0" anchor="t"/>
          <a:lstStyle/>
          <a:p>
            <a:pPr>
              <a:lnSpc>
                <a:spcPts val="1875"/>
              </a:lnSpc>
            </a:pPr>
            <a:r>
              <a:rPr lang="en-US" sz="1600" dirty="0">
                <a:solidFill>
                  <a:srgbClr val="454240"/>
                </a:solidFill>
                <a:latin typeface="Times New Roman" panose="02020603050405020304" pitchFamily="18" charset="0"/>
                <a:ea typeface="DM Sans" pitchFamily="34" charset="-122"/>
                <a:cs typeface="Times New Roman" panose="02020603050405020304" pitchFamily="18" charset="0"/>
              </a:rPr>
              <a:t>Improving methods to safely treat and recycle wastewater, reducing pollution and conserving resources.</a:t>
            </a:r>
            <a:endParaRPr lang="en-US" sz="1600" dirty="0">
              <a:latin typeface="Times New Roman" panose="02020603050405020304" pitchFamily="18" charset="0"/>
              <a:cs typeface="Times New Roman" panose="02020603050405020304" pitchFamily="18" charset="0"/>
            </a:endParaRPr>
          </a:p>
        </p:txBody>
      </p:sp>
      <p:sp>
        <p:nvSpPr>
          <p:cNvPr id="11" name="Text 8"/>
          <p:cNvSpPr/>
          <p:nvPr/>
        </p:nvSpPr>
        <p:spPr>
          <a:xfrm>
            <a:off x="661492" y="5350677"/>
            <a:ext cx="6297018" cy="1209477"/>
          </a:xfrm>
          <a:prstGeom prst="rect">
            <a:avLst/>
          </a:prstGeom>
          <a:noFill/>
          <a:ln/>
        </p:spPr>
        <p:txBody>
          <a:bodyPr wrap="square" lIns="0" tIns="0" rIns="0" bIns="0" rtlCol="0" anchor="t"/>
          <a:lstStyle/>
          <a:p>
            <a:pPr>
              <a:lnSpc>
                <a:spcPts val="1875"/>
              </a:lnSpc>
            </a:pPr>
            <a:r>
              <a:rPr lang="en-US" sz="1600" b="1" dirty="0">
                <a:solidFill>
                  <a:srgbClr val="454240"/>
                </a:solidFill>
                <a:latin typeface="Times New Roman" panose="02020603050405020304" pitchFamily="18" charset="0"/>
                <a:ea typeface="DM Sans" pitchFamily="34" charset="-122"/>
                <a:cs typeface="Times New Roman" panose="02020603050405020304" pitchFamily="18" charset="0"/>
              </a:rPr>
              <a:t>In Bangladesh, expanding international cooperation is vital to address its water challenges, including flooding, water pollution, and groundwater contamination. Collaboration on technology transfer and capacity building supports sustainable water management, resilience against climate change, and improved access to safe water for millions of people</a:t>
            </a:r>
            <a:r>
              <a:rPr lang="en-US" sz="1600" b="1" dirty="0">
                <a:solidFill>
                  <a:srgbClr val="454240"/>
                </a:solidFill>
                <a:latin typeface="DM Sans" pitchFamily="34" charset="0"/>
                <a:ea typeface="DM Sans" pitchFamily="34" charset="-122"/>
                <a:cs typeface="DM Sans" pitchFamily="34" charset="-120"/>
              </a:rPr>
              <a:t>.</a:t>
            </a:r>
            <a:endParaRPr lang="en-US" sz="1600" b="1" dirty="0"/>
          </a:p>
        </p:txBody>
      </p:sp>
    </p:spTree>
    <p:extLst>
      <p:ext uri="{BB962C8B-B14F-4D97-AF65-F5344CB8AC3E}">
        <p14:creationId xmlns:p14="http://schemas.microsoft.com/office/powerpoint/2010/main" val="417103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960785F-BDD6-CA7E-887E-A3C2AAD91DA0}"/>
              </a:ext>
            </a:extLst>
          </p:cNvPr>
          <p:cNvSpPr txBox="1"/>
          <p:nvPr/>
        </p:nvSpPr>
        <p:spPr>
          <a:xfrm>
            <a:off x="205806" y="391256"/>
            <a:ext cx="12294742" cy="646331"/>
          </a:xfrm>
          <a:prstGeom prst="rect">
            <a:avLst/>
          </a:prstGeom>
          <a:noFill/>
        </p:spPr>
        <p:txBody>
          <a:bodyPr wrap="square">
            <a:sp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What is SDG 6?</a:t>
            </a:r>
          </a:p>
        </p:txBody>
      </p:sp>
      <p:sp>
        <p:nvSpPr>
          <p:cNvPr id="7" name="TextBox 6">
            <a:extLst>
              <a:ext uri="{FF2B5EF4-FFF2-40B4-BE49-F238E27FC236}">
                <a16:creationId xmlns:a16="http://schemas.microsoft.com/office/drawing/2014/main" id="{5A87382E-4996-EE6C-80B1-641E8CE52E66}"/>
              </a:ext>
            </a:extLst>
          </p:cNvPr>
          <p:cNvSpPr txBox="1"/>
          <p:nvPr/>
        </p:nvSpPr>
        <p:spPr>
          <a:xfrm>
            <a:off x="138702" y="1323157"/>
            <a:ext cx="6149082" cy="1200329"/>
          </a:xfrm>
          <a:prstGeom prst="rect">
            <a:avLst/>
          </a:prstGeom>
          <a:noFill/>
        </p:spPr>
        <p:txBody>
          <a:bodyPr wrap="square">
            <a:spAutoFit/>
          </a:bodyPr>
          <a:lstStyle/>
          <a:p>
            <a:pPr algn="ctr"/>
            <a:r>
              <a:rPr lang="en-US" sz="2400" b="1" dirty="0">
                <a:latin typeface="Times New Roman" panose="02020603050405020304" pitchFamily="18" charset="0"/>
                <a:cs typeface="Times New Roman" panose="02020603050405020304" pitchFamily="18" charset="0"/>
              </a:rPr>
              <a:t>Ensure availability and sustainable management of water and sanitation for all.</a:t>
            </a:r>
          </a:p>
          <a:p>
            <a:endParaRPr lang="en-US" sz="24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303E3C3-9FC1-B2C2-7991-1A7816CE56A4}"/>
              </a:ext>
            </a:extLst>
          </p:cNvPr>
          <p:cNvSpPr txBox="1"/>
          <p:nvPr/>
        </p:nvSpPr>
        <p:spPr>
          <a:xfrm>
            <a:off x="106167" y="2697411"/>
            <a:ext cx="6174768" cy="1938992"/>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SDG 6 </a:t>
            </a:r>
            <a:r>
              <a:rPr lang="en-US" sz="2400" dirty="0">
                <a:latin typeface="Times New Roman" panose="02020603050405020304" pitchFamily="18" charset="0"/>
                <a:cs typeface="Times New Roman" panose="02020603050405020304" pitchFamily="18" charset="0"/>
              </a:rPr>
              <a:t>focuses on universal access to safe drinking water, sanitation, and hygiene. It also emphasizes protecting water ecosystems and improving water quality and efficiency.</a:t>
            </a:r>
          </a:p>
          <a:p>
            <a:endParaRPr lang="en-US" sz="24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08B8E94-FAC2-9676-4FB2-BC6173AC5D22}"/>
              </a:ext>
            </a:extLst>
          </p:cNvPr>
          <p:cNvSpPr txBox="1"/>
          <p:nvPr/>
        </p:nvSpPr>
        <p:spPr>
          <a:xfrm>
            <a:off x="205806" y="4788803"/>
            <a:ext cx="6174768"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SDG 6 includes </a:t>
            </a:r>
            <a:r>
              <a:rPr lang="en-US" sz="2400" b="1" dirty="0">
                <a:latin typeface="Times New Roman" panose="02020603050405020304" pitchFamily="18" charset="0"/>
                <a:cs typeface="Times New Roman" panose="02020603050405020304" pitchFamily="18" charset="0"/>
              </a:rPr>
              <a:t>8 targets </a:t>
            </a:r>
            <a:r>
              <a:rPr lang="en-US" sz="2400" dirty="0">
                <a:latin typeface="Times New Roman" panose="02020603050405020304" pitchFamily="18" charset="0"/>
                <a:cs typeface="Times New Roman" panose="02020603050405020304" pitchFamily="18" charset="0"/>
              </a:rPr>
              <a:t>(6 outcome-oriented and 2 implementation targets) and </a:t>
            </a:r>
            <a:r>
              <a:rPr lang="en-US" sz="2400" b="1" dirty="0">
                <a:latin typeface="Times New Roman" panose="02020603050405020304" pitchFamily="18" charset="0"/>
                <a:cs typeface="Times New Roman" panose="02020603050405020304" pitchFamily="18" charset="0"/>
              </a:rPr>
              <a:t>11 indicators </a:t>
            </a:r>
            <a:r>
              <a:rPr lang="en-US" sz="2400" dirty="0">
                <a:latin typeface="Times New Roman" panose="02020603050405020304" pitchFamily="18" charset="0"/>
                <a:cs typeface="Times New Roman" panose="02020603050405020304" pitchFamily="18" charset="0"/>
              </a:rPr>
              <a:t>to measure progress</a:t>
            </a:r>
          </a:p>
        </p:txBody>
      </p:sp>
      <p:sp>
        <p:nvSpPr>
          <p:cNvPr id="2" name="AutoShape 2" descr="SDG 6: The Central idea behind all Sustainable Development Goals | by AZRA  SHAHAB | Medium">
            <a:extLst>
              <a:ext uri="{FF2B5EF4-FFF2-40B4-BE49-F238E27FC236}">
                <a16:creationId xmlns:a16="http://schemas.microsoft.com/office/drawing/2014/main" id="{D9208354-4624-17A4-32E1-EA0964B18E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 name="AutoShape 4" descr="SDG 6: The Central idea behind all Sustainable Development Goals | by AZRA  SHAHAB | Medium">
            <a:extLst>
              <a:ext uri="{FF2B5EF4-FFF2-40B4-BE49-F238E27FC236}">
                <a16:creationId xmlns:a16="http://schemas.microsoft.com/office/drawing/2014/main" id="{E962FE19-BC5C-6E46-7014-550D8F48EE7E}"/>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6" descr="SDG 6: The Central idea behind all Sustainable Development Goals | by AZRA  SHAHAB | Medium">
            <a:extLst>
              <a:ext uri="{FF2B5EF4-FFF2-40B4-BE49-F238E27FC236}">
                <a16:creationId xmlns:a16="http://schemas.microsoft.com/office/drawing/2014/main" id="{7D2BECC9-1C39-4F78-7773-E9F643E6D5E6}"/>
              </a:ext>
            </a:extLst>
          </p:cNvPr>
          <p:cNvSpPr>
            <a:spLocks noChangeAspect="1" noChangeArrowheads="1"/>
          </p:cNvSpPr>
          <p:nvPr/>
        </p:nvSpPr>
        <p:spPr bwMode="auto">
          <a:xfrm>
            <a:off x="6248400" y="877584"/>
            <a:ext cx="3008616" cy="30086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6" name="Picture 12" descr="Clean water and sanitation: Can Nepal achieve SDG 6 by 2030? - OnlineKhabar  English News">
            <a:extLst>
              <a:ext uri="{FF2B5EF4-FFF2-40B4-BE49-F238E27FC236}">
                <a16:creationId xmlns:a16="http://schemas.microsoft.com/office/drawing/2014/main" id="{DDB2CABD-8620-494D-AB3C-E6F8AE245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4432" y="0"/>
            <a:ext cx="5717568"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E242A61A-F464-7DC8-BD38-706B1E5DDBF5}"/>
              </a:ext>
            </a:extLst>
          </p:cNvPr>
          <p:cNvSpPr>
            <a:spLocks noGrp="1"/>
          </p:cNvSpPr>
          <p:nvPr>
            <p:ph type="sldNum" sz="quarter" idx="12"/>
          </p:nvPr>
        </p:nvSpPr>
        <p:spPr/>
        <p:txBody>
          <a:bodyPr/>
          <a:lstStyle/>
          <a:p>
            <a:fld id="{7FDCB1CA-FB80-4D4D-A223-1DC79B45F460}" type="slidenum">
              <a:rPr lang="en-US" smtClean="0"/>
              <a:t>2</a:t>
            </a:fld>
            <a:endParaRPr lang="en-US"/>
          </a:p>
        </p:txBody>
      </p:sp>
    </p:spTree>
    <p:extLst>
      <p:ext uri="{BB962C8B-B14F-4D97-AF65-F5344CB8AC3E}">
        <p14:creationId xmlns:p14="http://schemas.microsoft.com/office/powerpoint/2010/main" val="246275760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D75D4DD7-5FCC-1020-E674-D8F61EC3A3A9}"/>
              </a:ext>
            </a:extLst>
          </p:cNvPr>
          <p:cNvGrpSpPr/>
          <p:nvPr/>
        </p:nvGrpSpPr>
        <p:grpSpPr>
          <a:xfrm>
            <a:off x="2022502" y="1196209"/>
            <a:ext cx="6726852" cy="1287373"/>
            <a:chOff x="1931902" y="549037"/>
            <a:chExt cx="6801131" cy="1513270"/>
          </a:xfrm>
        </p:grpSpPr>
        <p:sp>
          <p:nvSpPr>
            <p:cNvPr id="5" name="Right Triangle 4">
              <a:extLst>
                <a:ext uri="{FF2B5EF4-FFF2-40B4-BE49-F238E27FC236}">
                  <a16:creationId xmlns:a16="http://schemas.microsoft.com/office/drawing/2014/main" id="{169F31E7-8B4B-0325-25CB-79B9794CF606}"/>
                </a:ext>
              </a:extLst>
            </p:cNvPr>
            <p:cNvSpPr/>
            <p:nvPr/>
          </p:nvSpPr>
          <p:spPr>
            <a:xfrm rot="20388989" flipH="1" flipV="1">
              <a:off x="1969355" y="1759516"/>
              <a:ext cx="1082556" cy="302791"/>
            </a:xfrm>
            <a:prstGeom prst="rtTriangl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40000"/>
                    <a:lumOff val="60000"/>
                  </a:schemeClr>
                </a:solidFill>
              </a:endParaRPr>
            </a:p>
          </p:txBody>
        </p:sp>
        <p:sp>
          <p:nvSpPr>
            <p:cNvPr id="6" name="Rectangle 5">
              <a:extLst>
                <a:ext uri="{FF2B5EF4-FFF2-40B4-BE49-F238E27FC236}">
                  <a16:creationId xmlns:a16="http://schemas.microsoft.com/office/drawing/2014/main" id="{318408DC-E1AC-2AF7-CA4F-4EB73994D1C7}"/>
                </a:ext>
              </a:extLst>
            </p:cNvPr>
            <p:cNvSpPr/>
            <p:nvPr/>
          </p:nvSpPr>
          <p:spPr>
            <a:xfrm>
              <a:off x="1931902" y="549037"/>
              <a:ext cx="6801131"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79220751-99B0-5238-CF57-1DE2EE87079C}"/>
                </a:ext>
              </a:extLst>
            </p:cNvPr>
            <p:cNvSpPr/>
            <p:nvPr/>
          </p:nvSpPr>
          <p:spPr>
            <a:xfrm>
              <a:off x="1931902" y="549037"/>
              <a:ext cx="1920907" cy="914400"/>
            </a:xfrm>
            <a:custGeom>
              <a:avLst/>
              <a:gdLst>
                <a:gd name="connsiteX0" fmla="*/ 0 w 1920907"/>
                <a:gd name="connsiteY0" fmla="*/ 0 h 914400"/>
                <a:gd name="connsiteX1" fmla="*/ 1140071 w 1920907"/>
                <a:gd name="connsiteY1" fmla="*/ 0 h 914400"/>
                <a:gd name="connsiteX2" fmla="*/ 1920907 w 1920907"/>
                <a:gd name="connsiteY2" fmla="*/ 914400 h 914400"/>
                <a:gd name="connsiteX3" fmla="*/ 1140071 w 1920907"/>
                <a:gd name="connsiteY3" fmla="*/ 914400 h 914400"/>
                <a:gd name="connsiteX4" fmla="*/ 0 w 1920907"/>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907" h="914400">
                  <a:moveTo>
                    <a:pt x="0" y="0"/>
                  </a:moveTo>
                  <a:lnTo>
                    <a:pt x="1140071" y="0"/>
                  </a:lnTo>
                  <a:lnTo>
                    <a:pt x="1920907" y="914400"/>
                  </a:lnTo>
                  <a:lnTo>
                    <a:pt x="1140071" y="914400"/>
                  </a:lnTo>
                  <a:lnTo>
                    <a:pt x="0" y="914400"/>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ight Triangle 7">
              <a:extLst>
                <a:ext uri="{FF2B5EF4-FFF2-40B4-BE49-F238E27FC236}">
                  <a16:creationId xmlns:a16="http://schemas.microsoft.com/office/drawing/2014/main" id="{7AE11814-3C48-8CD3-6981-70CEC237399E}"/>
                </a:ext>
              </a:extLst>
            </p:cNvPr>
            <p:cNvSpPr/>
            <p:nvPr/>
          </p:nvSpPr>
          <p:spPr>
            <a:xfrm flipH="1" flipV="1">
              <a:off x="1931902" y="1463437"/>
              <a:ext cx="1140071" cy="396186"/>
            </a:xfrm>
            <a:prstGeom prst="rtTriangl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803184D-2845-871D-6F16-342AA1749B05}"/>
                </a:ext>
              </a:extLst>
            </p:cNvPr>
            <p:cNvSpPr txBox="1"/>
            <p:nvPr/>
          </p:nvSpPr>
          <p:spPr>
            <a:xfrm>
              <a:off x="3852809" y="684013"/>
              <a:ext cx="4818580" cy="461665"/>
            </a:xfrm>
            <a:prstGeom prst="rect">
              <a:avLst/>
            </a:prstGeom>
            <a:noFill/>
          </p:spPr>
          <p:txBody>
            <a:bodyPr wrap="square" rtlCol="0">
              <a:spAutoFit/>
            </a:bodyPr>
            <a:lstStyle/>
            <a:p>
              <a:r>
                <a:rPr lang="en-US" sz="2400" dirty="0"/>
                <a:t>Safe and Affordable Drinking Water</a:t>
              </a:r>
            </a:p>
          </p:txBody>
        </p:sp>
        <p:sp>
          <p:nvSpPr>
            <p:cNvPr id="10" name="TextBox 9">
              <a:extLst>
                <a:ext uri="{FF2B5EF4-FFF2-40B4-BE49-F238E27FC236}">
                  <a16:creationId xmlns:a16="http://schemas.microsoft.com/office/drawing/2014/main" id="{6B49AB88-20D0-E535-AB70-5567DE7E9DAB}"/>
                </a:ext>
              </a:extLst>
            </p:cNvPr>
            <p:cNvSpPr txBox="1"/>
            <p:nvPr/>
          </p:nvSpPr>
          <p:spPr>
            <a:xfrm>
              <a:off x="2158602" y="591680"/>
              <a:ext cx="1046900" cy="646331"/>
            </a:xfrm>
            <a:prstGeom prst="rect">
              <a:avLst/>
            </a:prstGeom>
            <a:noFill/>
          </p:spPr>
          <p:txBody>
            <a:bodyPr wrap="square" rtlCol="0">
              <a:spAutoFit/>
            </a:bodyPr>
            <a:lstStyle/>
            <a:p>
              <a:r>
                <a:rPr lang="en-US" sz="3600" dirty="0">
                  <a:solidFill>
                    <a:schemeClr val="bg1"/>
                  </a:solidFill>
                </a:rPr>
                <a:t>6.1</a:t>
              </a:r>
            </a:p>
          </p:txBody>
        </p:sp>
      </p:grpSp>
      <p:grpSp>
        <p:nvGrpSpPr>
          <p:cNvPr id="11" name="Group 10">
            <a:extLst>
              <a:ext uri="{FF2B5EF4-FFF2-40B4-BE49-F238E27FC236}">
                <a16:creationId xmlns:a16="http://schemas.microsoft.com/office/drawing/2014/main" id="{E0245499-82F9-112F-D1C0-4341C2473524}"/>
              </a:ext>
            </a:extLst>
          </p:cNvPr>
          <p:cNvGrpSpPr/>
          <p:nvPr/>
        </p:nvGrpSpPr>
        <p:grpSpPr>
          <a:xfrm>
            <a:off x="2022502" y="2624630"/>
            <a:ext cx="6726852" cy="1287373"/>
            <a:chOff x="1931902" y="549037"/>
            <a:chExt cx="6801131" cy="1513270"/>
          </a:xfrm>
        </p:grpSpPr>
        <p:sp>
          <p:nvSpPr>
            <p:cNvPr id="12" name="Right Triangle 11">
              <a:extLst>
                <a:ext uri="{FF2B5EF4-FFF2-40B4-BE49-F238E27FC236}">
                  <a16:creationId xmlns:a16="http://schemas.microsoft.com/office/drawing/2014/main" id="{05378FE7-DE55-2132-E08A-E6928D4E15F6}"/>
                </a:ext>
              </a:extLst>
            </p:cNvPr>
            <p:cNvSpPr/>
            <p:nvPr/>
          </p:nvSpPr>
          <p:spPr>
            <a:xfrm rot="20388989" flipH="1" flipV="1">
              <a:off x="1969355" y="1759516"/>
              <a:ext cx="1082556" cy="302791"/>
            </a:xfrm>
            <a:prstGeom prst="rtTriangl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40000"/>
                    <a:lumOff val="60000"/>
                  </a:schemeClr>
                </a:solidFill>
              </a:endParaRPr>
            </a:p>
          </p:txBody>
        </p:sp>
        <p:sp>
          <p:nvSpPr>
            <p:cNvPr id="13" name="Rectangle 12">
              <a:extLst>
                <a:ext uri="{FF2B5EF4-FFF2-40B4-BE49-F238E27FC236}">
                  <a16:creationId xmlns:a16="http://schemas.microsoft.com/office/drawing/2014/main" id="{BC13242B-A178-9A6F-7182-55E033C7E57F}"/>
                </a:ext>
              </a:extLst>
            </p:cNvPr>
            <p:cNvSpPr/>
            <p:nvPr/>
          </p:nvSpPr>
          <p:spPr>
            <a:xfrm>
              <a:off x="1931902" y="549037"/>
              <a:ext cx="6801131"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144564BF-F5A0-F075-25F4-F97AAD996716}"/>
                </a:ext>
              </a:extLst>
            </p:cNvPr>
            <p:cNvSpPr/>
            <p:nvPr/>
          </p:nvSpPr>
          <p:spPr>
            <a:xfrm>
              <a:off x="1931902" y="549037"/>
              <a:ext cx="1920907" cy="914400"/>
            </a:xfrm>
            <a:custGeom>
              <a:avLst/>
              <a:gdLst>
                <a:gd name="connsiteX0" fmla="*/ 0 w 1920907"/>
                <a:gd name="connsiteY0" fmla="*/ 0 h 914400"/>
                <a:gd name="connsiteX1" fmla="*/ 1140071 w 1920907"/>
                <a:gd name="connsiteY1" fmla="*/ 0 h 914400"/>
                <a:gd name="connsiteX2" fmla="*/ 1920907 w 1920907"/>
                <a:gd name="connsiteY2" fmla="*/ 914400 h 914400"/>
                <a:gd name="connsiteX3" fmla="*/ 1140071 w 1920907"/>
                <a:gd name="connsiteY3" fmla="*/ 914400 h 914400"/>
                <a:gd name="connsiteX4" fmla="*/ 0 w 1920907"/>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907" h="914400">
                  <a:moveTo>
                    <a:pt x="0" y="0"/>
                  </a:moveTo>
                  <a:lnTo>
                    <a:pt x="1140071" y="0"/>
                  </a:lnTo>
                  <a:lnTo>
                    <a:pt x="1920907" y="914400"/>
                  </a:lnTo>
                  <a:lnTo>
                    <a:pt x="1140071" y="914400"/>
                  </a:lnTo>
                  <a:lnTo>
                    <a:pt x="0" y="91440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Right Triangle 14">
              <a:extLst>
                <a:ext uri="{FF2B5EF4-FFF2-40B4-BE49-F238E27FC236}">
                  <a16:creationId xmlns:a16="http://schemas.microsoft.com/office/drawing/2014/main" id="{070CF0EB-4230-F027-CE81-CE527A64F67C}"/>
                </a:ext>
              </a:extLst>
            </p:cNvPr>
            <p:cNvSpPr/>
            <p:nvPr/>
          </p:nvSpPr>
          <p:spPr>
            <a:xfrm flipH="1" flipV="1">
              <a:off x="1931902" y="1463437"/>
              <a:ext cx="1140071" cy="396186"/>
            </a:xfrm>
            <a:prstGeom prst="r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9B3FE1C-6CB1-31C7-2781-AFC60D4ACB10}"/>
                </a:ext>
              </a:extLst>
            </p:cNvPr>
            <p:cNvSpPr txBox="1"/>
            <p:nvPr/>
          </p:nvSpPr>
          <p:spPr>
            <a:xfrm>
              <a:off x="3852809" y="684013"/>
              <a:ext cx="4818580" cy="542674"/>
            </a:xfrm>
            <a:prstGeom prst="rect">
              <a:avLst/>
            </a:prstGeom>
            <a:noFill/>
          </p:spPr>
          <p:txBody>
            <a:bodyPr wrap="square" rtlCol="0">
              <a:spAutoFit/>
            </a:bodyPr>
            <a:lstStyle/>
            <a:p>
              <a:pPr algn="ctr"/>
              <a:r>
                <a:rPr lang="en-US" sz="2400" dirty="0"/>
                <a:t>Sanitation and Hygiene</a:t>
              </a:r>
            </a:p>
          </p:txBody>
        </p:sp>
        <p:sp>
          <p:nvSpPr>
            <p:cNvPr id="17" name="TextBox 16">
              <a:extLst>
                <a:ext uri="{FF2B5EF4-FFF2-40B4-BE49-F238E27FC236}">
                  <a16:creationId xmlns:a16="http://schemas.microsoft.com/office/drawing/2014/main" id="{535E1FB9-5C4B-3409-48BA-929CB75C9DB6}"/>
                </a:ext>
              </a:extLst>
            </p:cNvPr>
            <p:cNvSpPr txBox="1"/>
            <p:nvPr/>
          </p:nvSpPr>
          <p:spPr>
            <a:xfrm>
              <a:off x="2158602" y="591680"/>
              <a:ext cx="1046900" cy="759744"/>
            </a:xfrm>
            <a:prstGeom prst="rect">
              <a:avLst/>
            </a:prstGeom>
            <a:noFill/>
          </p:spPr>
          <p:txBody>
            <a:bodyPr wrap="square" rtlCol="0">
              <a:spAutoFit/>
            </a:bodyPr>
            <a:lstStyle/>
            <a:p>
              <a:r>
                <a:rPr lang="en-US" sz="3600" dirty="0">
                  <a:solidFill>
                    <a:schemeClr val="bg1"/>
                  </a:solidFill>
                </a:rPr>
                <a:t>6.2</a:t>
              </a:r>
            </a:p>
          </p:txBody>
        </p:sp>
      </p:grpSp>
      <p:grpSp>
        <p:nvGrpSpPr>
          <p:cNvPr id="18" name="Group 17">
            <a:extLst>
              <a:ext uri="{FF2B5EF4-FFF2-40B4-BE49-F238E27FC236}">
                <a16:creationId xmlns:a16="http://schemas.microsoft.com/office/drawing/2014/main" id="{2D6D50C7-539B-8741-89CA-C4C8D2D5F600}"/>
              </a:ext>
            </a:extLst>
          </p:cNvPr>
          <p:cNvGrpSpPr/>
          <p:nvPr/>
        </p:nvGrpSpPr>
        <p:grpSpPr>
          <a:xfrm>
            <a:off x="2022502" y="4077524"/>
            <a:ext cx="6726852" cy="1287373"/>
            <a:chOff x="1931902" y="549037"/>
            <a:chExt cx="6801131" cy="1513270"/>
          </a:xfrm>
        </p:grpSpPr>
        <p:sp>
          <p:nvSpPr>
            <p:cNvPr id="19" name="Right Triangle 18">
              <a:extLst>
                <a:ext uri="{FF2B5EF4-FFF2-40B4-BE49-F238E27FC236}">
                  <a16:creationId xmlns:a16="http://schemas.microsoft.com/office/drawing/2014/main" id="{83397606-6767-4A7D-A100-0234628D0394}"/>
                </a:ext>
              </a:extLst>
            </p:cNvPr>
            <p:cNvSpPr/>
            <p:nvPr/>
          </p:nvSpPr>
          <p:spPr>
            <a:xfrm rot="20388989" flipH="1" flipV="1">
              <a:off x="1969355" y="1759516"/>
              <a:ext cx="1082556" cy="302791"/>
            </a:xfrm>
            <a:prstGeom prst="rtTriangle">
              <a:avLst/>
            </a:prstGeom>
            <a:solidFill>
              <a:schemeClr val="bg2">
                <a:lumMod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40000"/>
                    <a:lumOff val="60000"/>
                  </a:schemeClr>
                </a:solidFill>
              </a:endParaRPr>
            </a:p>
          </p:txBody>
        </p:sp>
        <p:sp>
          <p:nvSpPr>
            <p:cNvPr id="20" name="Rectangle 19">
              <a:extLst>
                <a:ext uri="{FF2B5EF4-FFF2-40B4-BE49-F238E27FC236}">
                  <a16:creationId xmlns:a16="http://schemas.microsoft.com/office/drawing/2014/main" id="{71A62162-3C5F-EE5F-9319-97195B0B3719}"/>
                </a:ext>
              </a:extLst>
            </p:cNvPr>
            <p:cNvSpPr/>
            <p:nvPr/>
          </p:nvSpPr>
          <p:spPr>
            <a:xfrm>
              <a:off x="1931902" y="549037"/>
              <a:ext cx="6801131"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D177278-E3C7-BA5D-E403-077A3D27DE9F}"/>
                </a:ext>
              </a:extLst>
            </p:cNvPr>
            <p:cNvSpPr/>
            <p:nvPr/>
          </p:nvSpPr>
          <p:spPr>
            <a:xfrm>
              <a:off x="1931902" y="549037"/>
              <a:ext cx="1920907" cy="914400"/>
            </a:xfrm>
            <a:custGeom>
              <a:avLst/>
              <a:gdLst>
                <a:gd name="connsiteX0" fmla="*/ 0 w 1920907"/>
                <a:gd name="connsiteY0" fmla="*/ 0 h 914400"/>
                <a:gd name="connsiteX1" fmla="*/ 1140071 w 1920907"/>
                <a:gd name="connsiteY1" fmla="*/ 0 h 914400"/>
                <a:gd name="connsiteX2" fmla="*/ 1920907 w 1920907"/>
                <a:gd name="connsiteY2" fmla="*/ 914400 h 914400"/>
                <a:gd name="connsiteX3" fmla="*/ 1140071 w 1920907"/>
                <a:gd name="connsiteY3" fmla="*/ 914400 h 914400"/>
                <a:gd name="connsiteX4" fmla="*/ 0 w 1920907"/>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907" h="914400">
                  <a:moveTo>
                    <a:pt x="0" y="0"/>
                  </a:moveTo>
                  <a:lnTo>
                    <a:pt x="1140071" y="0"/>
                  </a:lnTo>
                  <a:lnTo>
                    <a:pt x="1920907" y="914400"/>
                  </a:lnTo>
                  <a:lnTo>
                    <a:pt x="1140071" y="914400"/>
                  </a:lnTo>
                  <a:lnTo>
                    <a:pt x="0" y="914400"/>
                  </a:lnTo>
                  <a:close/>
                </a:path>
              </a:pathLst>
            </a:custGeom>
            <a:solidFill>
              <a:schemeClr val="tx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ight Triangle 21">
              <a:extLst>
                <a:ext uri="{FF2B5EF4-FFF2-40B4-BE49-F238E27FC236}">
                  <a16:creationId xmlns:a16="http://schemas.microsoft.com/office/drawing/2014/main" id="{061DE31D-47A0-44DA-32DA-AC6EBEA9BFC3}"/>
                </a:ext>
              </a:extLst>
            </p:cNvPr>
            <p:cNvSpPr/>
            <p:nvPr/>
          </p:nvSpPr>
          <p:spPr>
            <a:xfrm flipH="1" flipV="1">
              <a:off x="1931902" y="1463437"/>
              <a:ext cx="1140071" cy="396186"/>
            </a:xfrm>
            <a:prstGeom prst="rtTriangle">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C5930FE-7448-5A05-FDE2-514BE1918556}"/>
                </a:ext>
              </a:extLst>
            </p:cNvPr>
            <p:cNvSpPr txBox="1"/>
            <p:nvPr/>
          </p:nvSpPr>
          <p:spPr>
            <a:xfrm>
              <a:off x="3852809" y="684013"/>
              <a:ext cx="4818580" cy="542674"/>
            </a:xfrm>
            <a:prstGeom prst="rect">
              <a:avLst/>
            </a:prstGeom>
            <a:noFill/>
          </p:spPr>
          <p:txBody>
            <a:bodyPr wrap="square" rtlCol="0">
              <a:spAutoFit/>
            </a:bodyPr>
            <a:lstStyle/>
            <a:p>
              <a:pPr algn="ctr"/>
              <a:r>
                <a:rPr lang="en-US" sz="2400" dirty="0"/>
                <a:t>Water quality and Wastewater</a:t>
              </a:r>
            </a:p>
          </p:txBody>
        </p:sp>
        <p:sp>
          <p:nvSpPr>
            <p:cNvPr id="24" name="TextBox 23">
              <a:extLst>
                <a:ext uri="{FF2B5EF4-FFF2-40B4-BE49-F238E27FC236}">
                  <a16:creationId xmlns:a16="http://schemas.microsoft.com/office/drawing/2014/main" id="{1F8A3AB1-BEB6-F0E3-FAAF-AAB7F65B186B}"/>
                </a:ext>
              </a:extLst>
            </p:cNvPr>
            <p:cNvSpPr txBox="1"/>
            <p:nvPr/>
          </p:nvSpPr>
          <p:spPr>
            <a:xfrm>
              <a:off x="2158602" y="591680"/>
              <a:ext cx="1046900" cy="759744"/>
            </a:xfrm>
            <a:prstGeom prst="rect">
              <a:avLst/>
            </a:prstGeom>
            <a:noFill/>
          </p:spPr>
          <p:txBody>
            <a:bodyPr wrap="square" rtlCol="0">
              <a:spAutoFit/>
            </a:bodyPr>
            <a:lstStyle/>
            <a:p>
              <a:r>
                <a:rPr lang="en-US" sz="3600" dirty="0">
                  <a:solidFill>
                    <a:schemeClr val="bg1"/>
                  </a:solidFill>
                </a:rPr>
                <a:t>6.3</a:t>
              </a:r>
            </a:p>
          </p:txBody>
        </p:sp>
      </p:grpSp>
      <p:grpSp>
        <p:nvGrpSpPr>
          <p:cNvPr id="25" name="Group 24">
            <a:extLst>
              <a:ext uri="{FF2B5EF4-FFF2-40B4-BE49-F238E27FC236}">
                <a16:creationId xmlns:a16="http://schemas.microsoft.com/office/drawing/2014/main" id="{AB019B10-F346-CBB6-AE68-EA68200A44EB}"/>
              </a:ext>
            </a:extLst>
          </p:cNvPr>
          <p:cNvGrpSpPr/>
          <p:nvPr/>
        </p:nvGrpSpPr>
        <p:grpSpPr>
          <a:xfrm>
            <a:off x="2022502" y="5556096"/>
            <a:ext cx="6726852" cy="1287373"/>
            <a:chOff x="1931902" y="549037"/>
            <a:chExt cx="6801131" cy="1513270"/>
          </a:xfrm>
        </p:grpSpPr>
        <p:sp>
          <p:nvSpPr>
            <p:cNvPr id="26" name="Right Triangle 25">
              <a:extLst>
                <a:ext uri="{FF2B5EF4-FFF2-40B4-BE49-F238E27FC236}">
                  <a16:creationId xmlns:a16="http://schemas.microsoft.com/office/drawing/2014/main" id="{2339E802-7FF4-C9D0-8C00-D32F5BA360BC}"/>
                </a:ext>
              </a:extLst>
            </p:cNvPr>
            <p:cNvSpPr/>
            <p:nvPr/>
          </p:nvSpPr>
          <p:spPr>
            <a:xfrm rot="20388989" flipH="1" flipV="1">
              <a:off x="1969355" y="1759516"/>
              <a:ext cx="1082556" cy="302791"/>
            </a:xfrm>
            <a:prstGeom prst="rtTriangl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40000"/>
                    <a:lumOff val="60000"/>
                  </a:schemeClr>
                </a:solidFill>
              </a:endParaRPr>
            </a:p>
          </p:txBody>
        </p:sp>
        <p:sp>
          <p:nvSpPr>
            <p:cNvPr id="27" name="Rectangle 26">
              <a:extLst>
                <a:ext uri="{FF2B5EF4-FFF2-40B4-BE49-F238E27FC236}">
                  <a16:creationId xmlns:a16="http://schemas.microsoft.com/office/drawing/2014/main" id="{9E337F71-969E-B27A-2416-19D7E8410378}"/>
                </a:ext>
              </a:extLst>
            </p:cNvPr>
            <p:cNvSpPr/>
            <p:nvPr/>
          </p:nvSpPr>
          <p:spPr>
            <a:xfrm>
              <a:off x="1931902" y="549037"/>
              <a:ext cx="6801131"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46504904-D43E-BFD9-5CDB-468747D41EDE}"/>
                </a:ext>
              </a:extLst>
            </p:cNvPr>
            <p:cNvSpPr/>
            <p:nvPr/>
          </p:nvSpPr>
          <p:spPr>
            <a:xfrm>
              <a:off x="1931902" y="549037"/>
              <a:ext cx="1920907" cy="914400"/>
            </a:xfrm>
            <a:custGeom>
              <a:avLst/>
              <a:gdLst>
                <a:gd name="connsiteX0" fmla="*/ 0 w 1920907"/>
                <a:gd name="connsiteY0" fmla="*/ 0 h 914400"/>
                <a:gd name="connsiteX1" fmla="*/ 1140071 w 1920907"/>
                <a:gd name="connsiteY1" fmla="*/ 0 h 914400"/>
                <a:gd name="connsiteX2" fmla="*/ 1920907 w 1920907"/>
                <a:gd name="connsiteY2" fmla="*/ 914400 h 914400"/>
                <a:gd name="connsiteX3" fmla="*/ 1140071 w 1920907"/>
                <a:gd name="connsiteY3" fmla="*/ 914400 h 914400"/>
                <a:gd name="connsiteX4" fmla="*/ 0 w 1920907"/>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907" h="914400">
                  <a:moveTo>
                    <a:pt x="0" y="0"/>
                  </a:moveTo>
                  <a:lnTo>
                    <a:pt x="1140071" y="0"/>
                  </a:lnTo>
                  <a:lnTo>
                    <a:pt x="1920907" y="914400"/>
                  </a:lnTo>
                  <a:lnTo>
                    <a:pt x="1140071" y="914400"/>
                  </a:lnTo>
                  <a:lnTo>
                    <a:pt x="0" y="914400"/>
                  </a:lnTo>
                  <a:close/>
                </a:path>
              </a:pathLst>
            </a:cu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Right Triangle 28">
              <a:extLst>
                <a:ext uri="{FF2B5EF4-FFF2-40B4-BE49-F238E27FC236}">
                  <a16:creationId xmlns:a16="http://schemas.microsoft.com/office/drawing/2014/main" id="{1CFBBA55-3392-A0F5-6425-FAE938DB3714}"/>
                </a:ext>
              </a:extLst>
            </p:cNvPr>
            <p:cNvSpPr/>
            <p:nvPr/>
          </p:nvSpPr>
          <p:spPr>
            <a:xfrm flipH="1" flipV="1">
              <a:off x="1931902" y="1463437"/>
              <a:ext cx="1140071" cy="396186"/>
            </a:xfrm>
            <a:prstGeom prst="rtTriangl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2292F5E5-AB82-4F9B-3B62-7717EABB100F}"/>
                </a:ext>
              </a:extLst>
            </p:cNvPr>
            <p:cNvSpPr txBox="1"/>
            <p:nvPr/>
          </p:nvSpPr>
          <p:spPr>
            <a:xfrm>
              <a:off x="3852809" y="684013"/>
              <a:ext cx="4818580" cy="542674"/>
            </a:xfrm>
            <a:prstGeom prst="rect">
              <a:avLst/>
            </a:prstGeom>
            <a:noFill/>
          </p:spPr>
          <p:txBody>
            <a:bodyPr wrap="square" rtlCol="0">
              <a:spAutoFit/>
            </a:bodyPr>
            <a:lstStyle/>
            <a:p>
              <a:pPr algn="ctr"/>
              <a:r>
                <a:rPr lang="en-US" sz="2400" dirty="0"/>
                <a:t>Water use and Efficiency</a:t>
              </a:r>
            </a:p>
          </p:txBody>
        </p:sp>
        <p:sp>
          <p:nvSpPr>
            <p:cNvPr id="31" name="TextBox 30">
              <a:extLst>
                <a:ext uri="{FF2B5EF4-FFF2-40B4-BE49-F238E27FC236}">
                  <a16:creationId xmlns:a16="http://schemas.microsoft.com/office/drawing/2014/main" id="{FD452E90-60AD-DCC8-F116-451502F1650E}"/>
                </a:ext>
              </a:extLst>
            </p:cNvPr>
            <p:cNvSpPr txBox="1"/>
            <p:nvPr/>
          </p:nvSpPr>
          <p:spPr>
            <a:xfrm>
              <a:off x="2158602" y="591680"/>
              <a:ext cx="1046900" cy="759744"/>
            </a:xfrm>
            <a:prstGeom prst="rect">
              <a:avLst/>
            </a:prstGeom>
            <a:noFill/>
          </p:spPr>
          <p:txBody>
            <a:bodyPr wrap="square" rtlCol="0">
              <a:spAutoFit/>
            </a:bodyPr>
            <a:lstStyle/>
            <a:p>
              <a:r>
                <a:rPr lang="en-US" sz="3600" dirty="0">
                  <a:solidFill>
                    <a:schemeClr val="bg1"/>
                  </a:solidFill>
                </a:rPr>
                <a:t>6.4</a:t>
              </a:r>
            </a:p>
          </p:txBody>
        </p:sp>
      </p:grpSp>
      <p:grpSp>
        <p:nvGrpSpPr>
          <p:cNvPr id="34" name="Group 33">
            <a:extLst>
              <a:ext uri="{FF2B5EF4-FFF2-40B4-BE49-F238E27FC236}">
                <a16:creationId xmlns:a16="http://schemas.microsoft.com/office/drawing/2014/main" id="{250058C5-EF79-2BF4-79A3-47991905EF2C}"/>
              </a:ext>
            </a:extLst>
          </p:cNvPr>
          <p:cNvGrpSpPr/>
          <p:nvPr/>
        </p:nvGrpSpPr>
        <p:grpSpPr>
          <a:xfrm>
            <a:off x="3043625" y="190146"/>
            <a:ext cx="4633644" cy="680719"/>
            <a:chOff x="3043625" y="190146"/>
            <a:chExt cx="4633644" cy="680719"/>
          </a:xfrm>
        </p:grpSpPr>
        <p:sp>
          <p:nvSpPr>
            <p:cNvPr id="33" name="Rectangle: Rounded Corners 32">
              <a:extLst>
                <a:ext uri="{FF2B5EF4-FFF2-40B4-BE49-F238E27FC236}">
                  <a16:creationId xmlns:a16="http://schemas.microsoft.com/office/drawing/2014/main" id="{5CBC3A1D-8AAC-AB7B-312E-120CD269C7C7}"/>
                </a:ext>
              </a:extLst>
            </p:cNvPr>
            <p:cNvSpPr/>
            <p:nvPr/>
          </p:nvSpPr>
          <p:spPr>
            <a:xfrm>
              <a:off x="3043625" y="190146"/>
              <a:ext cx="4633644" cy="680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06DCE971-85FB-8D39-32C2-626F5D617733}"/>
                </a:ext>
              </a:extLst>
            </p:cNvPr>
            <p:cNvSpPr txBox="1"/>
            <p:nvPr/>
          </p:nvSpPr>
          <p:spPr>
            <a:xfrm>
              <a:off x="3698696" y="210954"/>
              <a:ext cx="3904179" cy="646331"/>
            </a:xfrm>
            <a:prstGeom prst="rect">
              <a:avLst/>
            </a:prstGeom>
            <a:noFill/>
          </p:spPr>
          <p:txBody>
            <a:bodyPr wrap="square" rtlCol="0">
              <a:spAutoFit/>
            </a:bodyPr>
            <a:lstStyle/>
            <a:p>
              <a:r>
                <a:rPr lang="en-US" sz="3600" dirty="0">
                  <a:solidFill>
                    <a:schemeClr val="bg1"/>
                  </a:solidFill>
                </a:rPr>
                <a:t>Targets of SDG 6</a:t>
              </a:r>
            </a:p>
          </p:txBody>
        </p:sp>
      </p:grpSp>
      <p:sp>
        <p:nvSpPr>
          <p:cNvPr id="2" name="Slide Number Placeholder 1">
            <a:extLst>
              <a:ext uri="{FF2B5EF4-FFF2-40B4-BE49-F238E27FC236}">
                <a16:creationId xmlns:a16="http://schemas.microsoft.com/office/drawing/2014/main" id="{B74DBFEF-A4C9-B262-9DA0-D1188E195A4C}"/>
              </a:ext>
            </a:extLst>
          </p:cNvPr>
          <p:cNvSpPr>
            <a:spLocks noGrp="1"/>
          </p:cNvSpPr>
          <p:nvPr>
            <p:ph type="sldNum" sz="quarter" idx="12"/>
          </p:nvPr>
        </p:nvSpPr>
        <p:spPr/>
        <p:txBody>
          <a:bodyPr/>
          <a:lstStyle/>
          <a:p>
            <a:fld id="{7FDCB1CA-FB80-4D4D-A223-1DC79B45F460}" type="slidenum">
              <a:rPr lang="en-US" smtClean="0"/>
              <a:t>3</a:t>
            </a:fld>
            <a:endParaRPr lang="en-US"/>
          </a:p>
        </p:txBody>
      </p:sp>
    </p:spTree>
    <p:extLst>
      <p:ext uri="{BB962C8B-B14F-4D97-AF65-F5344CB8AC3E}">
        <p14:creationId xmlns:p14="http://schemas.microsoft.com/office/powerpoint/2010/main" val="339513707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BB6CD48A-C543-5CCC-C294-1E18C44E6C32}"/>
              </a:ext>
            </a:extLst>
          </p:cNvPr>
          <p:cNvGrpSpPr/>
          <p:nvPr/>
        </p:nvGrpSpPr>
        <p:grpSpPr>
          <a:xfrm>
            <a:off x="1965352" y="1258241"/>
            <a:ext cx="6806232" cy="1287373"/>
            <a:chOff x="1931902" y="549037"/>
            <a:chExt cx="6881388" cy="1513270"/>
          </a:xfrm>
        </p:grpSpPr>
        <p:sp>
          <p:nvSpPr>
            <p:cNvPr id="13" name="Right Triangle 12">
              <a:extLst>
                <a:ext uri="{FF2B5EF4-FFF2-40B4-BE49-F238E27FC236}">
                  <a16:creationId xmlns:a16="http://schemas.microsoft.com/office/drawing/2014/main" id="{AE8DA759-3BAE-D0D9-7BC5-BCABBF7514A1}"/>
                </a:ext>
              </a:extLst>
            </p:cNvPr>
            <p:cNvSpPr/>
            <p:nvPr/>
          </p:nvSpPr>
          <p:spPr>
            <a:xfrm rot="20388989" flipH="1" flipV="1">
              <a:off x="1969355" y="1759516"/>
              <a:ext cx="1082556" cy="302791"/>
            </a:xfrm>
            <a:prstGeom prst="rtTriangle">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40000"/>
                    <a:lumOff val="60000"/>
                  </a:schemeClr>
                </a:solidFill>
              </a:endParaRPr>
            </a:p>
          </p:txBody>
        </p:sp>
        <p:sp>
          <p:nvSpPr>
            <p:cNvPr id="9" name="Rectangle 8">
              <a:extLst>
                <a:ext uri="{FF2B5EF4-FFF2-40B4-BE49-F238E27FC236}">
                  <a16:creationId xmlns:a16="http://schemas.microsoft.com/office/drawing/2014/main" id="{99CAB568-6446-9993-0BB3-830A0D6EA765}"/>
                </a:ext>
              </a:extLst>
            </p:cNvPr>
            <p:cNvSpPr/>
            <p:nvPr/>
          </p:nvSpPr>
          <p:spPr>
            <a:xfrm>
              <a:off x="1931902" y="549037"/>
              <a:ext cx="6801131"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746EED9-3AEB-F61F-C100-5F0C4F34F132}"/>
                </a:ext>
              </a:extLst>
            </p:cNvPr>
            <p:cNvSpPr/>
            <p:nvPr/>
          </p:nvSpPr>
          <p:spPr>
            <a:xfrm>
              <a:off x="1931902" y="549037"/>
              <a:ext cx="1920907" cy="914400"/>
            </a:xfrm>
            <a:custGeom>
              <a:avLst/>
              <a:gdLst>
                <a:gd name="connsiteX0" fmla="*/ 0 w 1920907"/>
                <a:gd name="connsiteY0" fmla="*/ 0 h 914400"/>
                <a:gd name="connsiteX1" fmla="*/ 1140071 w 1920907"/>
                <a:gd name="connsiteY1" fmla="*/ 0 h 914400"/>
                <a:gd name="connsiteX2" fmla="*/ 1920907 w 1920907"/>
                <a:gd name="connsiteY2" fmla="*/ 914400 h 914400"/>
                <a:gd name="connsiteX3" fmla="*/ 1140071 w 1920907"/>
                <a:gd name="connsiteY3" fmla="*/ 914400 h 914400"/>
                <a:gd name="connsiteX4" fmla="*/ 0 w 1920907"/>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907" h="914400">
                  <a:moveTo>
                    <a:pt x="0" y="0"/>
                  </a:moveTo>
                  <a:lnTo>
                    <a:pt x="1140071" y="0"/>
                  </a:lnTo>
                  <a:lnTo>
                    <a:pt x="1920907" y="914400"/>
                  </a:lnTo>
                  <a:lnTo>
                    <a:pt x="1140071" y="914400"/>
                  </a:lnTo>
                  <a:lnTo>
                    <a:pt x="0" y="91440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Right Triangle 9">
              <a:extLst>
                <a:ext uri="{FF2B5EF4-FFF2-40B4-BE49-F238E27FC236}">
                  <a16:creationId xmlns:a16="http://schemas.microsoft.com/office/drawing/2014/main" id="{5447B205-1A2F-8AF2-0409-32045DAED2F2}"/>
                </a:ext>
              </a:extLst>
            </p:cNvPr>
            <p:cNvSpPr/>
            <p:nvPr/>
          </p:nvSpPr>
          <p:spPr>
            <a:xfrm flipH="1" flipV="1">
              <a:off x="1931902" y="1463437"/>
              <a:ext cx="1140071" cy="396186"/>
            </a:xfrm>
            <a:prstGeom prst="rtTriangle">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E925ED7-7C5E-FEAE-F0E5-D97A57EABD87}"/>
                </a:ext>
              </a:extLst>
            </p:cNvPr>
            <p:cNvSpPr txBox="1"/>
            <p:nvPr/>
          </p:nvSpPr>
          <p:spPr>
            <a:xfrm>
              <a:off x="3432202" y="689626"/>
              <a:ext cx="5381088" cy="542674"/>
            </a:xfrm>
            <a:prstGeom prst="rect">
              <a:avLst/>
            </a:prstGeom>
            <a:noFill/>
          </p:spPr>
          <p:txBody>
            <a:bodyPr wrap="square" rtlCol="0">
              <a:spAutoFit/>
            </a:bodyPr>
            <a:lstStyle/>
            <a:p>
              <a:r>
                <a:rPr lang="en-US" sz="2400" dirty="0"/>
                <a:t>Integrated Water Resource Management</a:t>
              </a:r>
            </a:p>
          </p:txBody>
        </p:sp>
        <p:sp>
          <p:nvSpPr>
            <p:cNvPr id="17" name="TextBox 16">
              <a:extLst>
                <a:ext uri="{FF2B5EF4-FFF2-40B4-BE49-F238E27FC236}">
                  <a16:creationId xmlns:a16="http://schemas.microsoft.com/office/drawing/2014/main" id="{C0AD05B6-E720-4F55-0D09-7AE4EA4FB826}"/>
                </a:ext>
              </a:extLst>
            </p:cNvPr>
            <p:cNvSpPr txBox="1"/>
            <p:nvPr/>
          </p:nvSpPr>
          <p:spPr>
            <a:xfrm>
              <a:off x="2158602" y="591680"/>
              <a:ext cx="1046900" cy="759744"/>
            </a:xfrm>
            <a:prstGeom prst="rect">
              <a:avLst/>
            </a:prstGeom>
            <a:noFill/>
          </p:spPr>
          <p:txBody>
            <a:bodyPr wrap="square" rtlCol="0">
              <a:spAutoFit/>
            </a:bodyPr>
            <a:lstStyle/>
            <a:p>
              <a:r>
                <a:rPr lang="en-US" sz="3600" dirty="0">
                  <a:solidFill>
                    <a:schemeClr val="bg1"/>
                  </a:solidFill>
                </a:rPr>
                <a:t>6.5</a:t>
              </a:r>
            </a:p>
          </p:txBody>
        </p:sp>
      </p:grpSp>
      <p:grpSp>
        <p:nvGrpSpPr>
          <p:cNvPr id="40" name="Group 39">
            <a:extLst>
              <a:ext uri="{FF2B5EF4-FFF2-40B4-BE49-F238E27FC236}">
                <a16:creationId xmlns:a16="http://schemas.microsoft.com/office/drawing/2014/main" id="{593ACAEF-E0A0-10EE-454D-143F5F03DC6C}"/>
              </a:ext>
            </a:extLst>
          </p:cNvPr>
          <p:cNvGrpSpPr/>
          <p:nvPr/>
        </p:nvGrpSpPr>
        <p:grpSpPr>
          <a:xfrm>
            <a:off x="1990833" y="2653396"/>
            <a:ext cx="6726852" cy="1287373"/>
            <a:chOff x="1931902" y="549037"/>
            <a:chExt cx="6801131" cy="1513270"/>
          </a:xfrm>
        </p:grpSpPr>
        <p:sp>
          <p:nvSpPr>
            <p:cNvPr id="41" name="Right Triangle 40">
              <a:extLst>
                <a:ext uri="{FF2B5EF4-FFF2-40B4-BE49-F238E27FC236}">
                  <a16:creationId xmlns:a16="http://schemas.microsoft.com/office/drawing/2014/main" id="{2C7C49E4-3579-39DD-6E08-84E902E6294F}"/>
                </a:ext>
              </a:extLst>
            </p:cNvPr>
            <p:cNvSpPr/>
            <p:nvPr/>
          </p:nvSpPr>
          <p:spPr>
            <a:xfrm rot="20388989" flipH="1" flipV="1">
              <a:off x="1969355" y="1759516"/>
              <a:ext cx="1082556" cy="302791"/>
            </a:xfrm>
            <a:prstGeom prst="rtTriangle">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40000"/>
                    <a:lumOff val="60000"/>
                  </a:schemeClr>
                </a:solidFill>
              </a:endParaRPr>
            </a:p>
          </p:txBody>
        </p:sp>
        <p:sp>
          <p:nvSpPr>
            <p:cNvPr id="42" name="Rectangle 41">
              <a:extLst>
                <a:ext uri="{FF2B5EF4-FFF2-40B4-BE49-F238E27FC236}">
                  <a16:creationId xmlns:a16="http://schemas.microsoft.com/office/drawing/2014/main" id="{9DA978D1-7FCD-CE07-4B3F-10DB6D28B11D}"/>
                </a:ext>
              </a:extLst>
            </p:cNvPr>
            <p:cNvSpPr/>
            <p:nvPr/>
          </p:nvSpPr>
          <p:spPr>
            <a:xfrm>
              <a:off x="1931902" y="549037"/>
              <a:ext cx="6801131"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Shape 42">
              <a:extLst>
                <a:ext uri="{FF2B5EF4-FFF2-40B4-BE49-F238E27FC236}">
                  <a16:creationId xmlns:a16="http://schemas.microsoft.com/office/drawing/2014/main" id="{8CEED6B0-1BDA-1BA3-98D5-B82069CFF971}"/>
                </a:ext>
              </a:extLst>
            </p:cNvPr>
            <p:cNvSpPr/>
            <p:nvPr/>
          </p:nvSpPr>
          <p:spPr>
            <a:xfrm>
              <a:off x="1931902" y="549037"/>
              <a:ext cx="1920907" cy="914400"/>
            </a:xfrm>
            <a:custGeom>
              <a:avLst/>
              <a:gdLst>
                <a:gd name="connsiteX0" fmla="*/ 0 w 1920907"/>
                <a:gd name="connsiteY0" fmla="*/ 0 h 914400"/>
                <a:gd name="connsiteX1" fmla="*/ 1140071 w 1920907"/>
                <a:gd name="connsiteY1" fmla="*/ 0 h 914400"/>
                <a:gd name="connsiteX2" fmla="*/ 1920907 w 1920907"/>
                <a:gd name="connsiteY2" fmla="*/ 914400 h 914400"/>
                <a:gd name="connsiteX3" fmla="*/ 1140071 w 1920907"/>
                <a:gd name="connsiteY3" fmla="*/ 914400 h 914400"/>
                <a:gd name="connsiteX4" fmla="*/ 0 w 1920907"/>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907" h="914400">
                  <a:moveTo>
                    <a:pt x="0" y="0"/>
                  </a:moveTo>
                  <a:lnTo>
                    <a:pt x="1140071" y="0"/>
                  </a:lnTo>
                  <a:lnTo>
                    <a:pt x="1920907" y="914400"/>
                  </a:lnTo>
                  <a:lnTo>
                    <a:pt x="1140071" y="914400"/>
                  </a:lnTo>
                  <a:lnTo>
                    <a:pt x="0" y="914400"/>
                  </a:lnTo>
                  <a:close/>
                </a:path>
              </a:pathLst>
            </a:cu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4" name="Right Triangle 43">
              <a:extLst>
                <a:ext uri="{FF2B5EF4-FFF2-40B4-BE49-F238E27FC236}">
                  <a16:creationId xmlns:a16="http://schemas.microsoft.com/office/drawing/2014/main" id="{A2CF980B-D9F0-7A1D-D256-120294450AB2}"/>
                </a:ext>
              </a:extLst>
            </p:cNvPr>
            <p:cNvSpPr/>
            <p:nvPr/>
          </p:nvSpPr>
          <p:spPr>
            <a:xfrm flipH="1" flipV="1">
              <a:off x="1931902" y="1463437"/>
              <a:ext cx="1140071" cy="396186"/>
            </a:xfrm>
            <a:prstGeom prst="rtTriangle">
              <a:avLst/>
            </a:prstGeom>
            <a:solidFill>
              <a:schemeClr val="accent4">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2A87F75-5A3C-9473-7838-A6EB5AC9E9AB}"/>
                </a:ext>
              </a:extLst>
            </p:cNvPr>
            <p:cNvSpPr txBox="1"/>
            <p:nvPr/>
          </p:nvSpPr>
          <p:spPr>
            <a:xfrm>
              <a:off x="3852809" y="684013"/>
              <a:ext cx="4818580" cy="542674"/>
            </a:xfrm>
            <a:prstGeom prst="rect">
              <a:avLst/>
            </a:prstGeom>
            <a:noFill/>
          </p:spPr>
          <p:txBody>
            <a:bodyPr wrap="square" rtlCol="0">
              <a:spAutoFit/>
            </a:bodyPr>
            <a:lstStyle/>
            <a:p>
              <a:pPr algn="ctr"/>
              <a:r>
                <a:rPr lang="en-US" sz="2400" dirty="0"/>
                <a:t>Protect and Restore Ecosystem</a:t>
              </a:r>
            </a:p>
          </p:txBody>
        </p:sp>
        <p:sp>
          <p:nvSpPr>
            <p:cNvPr id="46" name="TextBox 45">
              <a:extLst>
                <a:ext uri="{FF2B5EF4-FFF2-40B4-BE49-F238E27FC236}">
                  <a16:creationId xmlns:a16="http://schemas.microsoft.com/office/drawing/2014/main" id="{CD4D7130-3949-8FDD-3CFB-47EA488AF9B2}"/>
                </a:ext>
              </a:extLst>
            </p:cNvPr>
            <p:cNvSpPr txBox="1"/>
            <p:nvPr/>
          </p:nvSpPr>
          <p:spPr>
            <a:xfrm>
              <a:off x="2158602" y="591680"/>
              <a:ext cx="1046900" cy="759744"/>
            </a:xfrm>
            <a:prstGeom prst="rect">
              <a:avLst/>
            </a:prstGeom>
            <a:noFill/>
          </p:spPr>
          <p:txBody>
            <a:bodyPr wrap="square" rtlCol="0">
              <a:spAutoFit/>
            </a:bodyPr>
            <a:lstStyle/>
            <a:p>
              <a:r>
                <a:rPr lang="en-US" sz="3600" dirty="0">
                  <a:solidFill>
                    <a:schemeClr val="bg1"/>
                  </a:solidFill>
                </a:rPr>
                <a:t>6.6</a:t>
              </a:r>
            </a:p>
          </p:txBody>
        </p:sp>
      </p:grpSp>
      <p:grpSp>
        <p:nvGrpSpPr>
          <p:cNvPr id="47" name="Group 46">
            <a:extLst>
              <a:ext uri="{FF2B5EF4-FFF2-40B4-BE49-F238E27FC236}">
                <a16:creationId xmlns:a16="http://schemas.microsoft.com/office/drawing/2014/main" id="{A3860E59-A708-C1E8-59E6-23845AEA9AEB}"/>
              </a:ext>
            </a:extLst>
          </p:cNvPr>
          <p:cNvGrpSpPr/>
          <p:nvPr/>
        </p:nvGrpSpPr>
        <p:grpSpPr>
          <a:xfrm>
            <a:off x="1958281" y="4120432"/>
            <a:ext cx="6726852" cy="1287373"/>
            <a:chOff x="1931902" y="549037"/>
            <a:chExt cx="6801131" cy="1513270"/>
          </a:xfrm>
        </p:grpSpPr>
        <p:sp>
          <p:nvSpPr>
            <p:cNvPr id="48" name="Right Triangle 47">
              <a:extLst>
                <a:ext uri="{FF2B5EF4-FFF2-40B4-BE49-F238E27FC236}">
                  <a16:creationId xmlns:a16="http://schemas.microsoft.com/office/drawing/2014/main" id="{51D89615-BD70-E87F-F193-0AB45BDBE00F}"/>
                </a:ext>
              </a:extLst>
            </p:cNvPr>
            <p:cNvSpPr/>
            <p:nvPr/>
          </p:nvSpPr>
          <p:spPr>
            <a:xfrm rot="20388989" flipH="1" flipV="1">
              <a:off x="1969355" y="1759516"/>
              <a:ext cx="1082556" cy="302791"/>
            </a:xfrm>
            <a:prstGeom prst="rtTriangle">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40000"/>
                    <a:lumOff val="60000"/>
                  </a:schemeClr>
                </a:solidFill>
              </a:endParaRPr>
            </a:p>
          </p:txBody>
        </p:sp>
        <p:sp>
          <p:nvSpPr>
            <p:cNvPr id="49" name="Rectangle 48">
              <a:extLst>
                <a:ext uri="{FF2B5EF4-FFF2-40B4-BE49-F238E27FC236}">
                  <a16:creationId xmlns:a16="http://schemas.microsoft.com/office/drawing/2014/main" id="{EDC79E6D-88D9-8177-DF3D-E20190139772}"/>
                </a:ext>
              </a:extLst>
            </p:cNvPr>
            <p:cNvSpPr/>
            <p:nvPr/>
          </p:nvSpPr>
          <p:spPr>
            <a:xfrm>
              <a:off x="1931902" y="549037"/>
              <a:ext cx="6801131"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6C125038-AA4E-6E8E-92FF-C0F049054BD9}"/>
                </a:ext>
              </a:extLst>
            </p:cNvPr>
            <p:cNvSpPr/>
            <p:nvPr/>
          </p:nvSpPr>
          <p:spPr>
            <a:xfrm>
              <a:off x="1931902" y="549037"/>
              <a:ext cx="1920907" cy="914400"/>
            </a:xfrm>
            <a:custGeom>
              <a:avLst/>
              <a:gdLst>
                <a:gd name="connsiteX0" fmla="*/ 0 w 1920907"/>
                <a:gd name="connsiteY0" fmla="*/ 0 h 914400"/>
                <a:gd name="connsiteX1" fmla="*/ 1140071 w 1920907"/>
                <a:gd name="connsiteY1" fmla="*/ 0 h 914400"/>
                <a:gd name="connsiteX2" fmla="*/ 1920907 w 1920907"/>
                <a:gd name="connsiteY2" fmla="*/ 914400 h 914400"/>
                <a:gd name="connsiteX3" fmla="*/ 1140071 w 1920907"/>
                <a:gd name="connsiteY3" fmla="*/ 914400 h 914400"/>
                <a:gd name="connsiteX4" fmla="*/ 0 w 1920907"/>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907" h="914400">
                  <a:moveTo>
                    <a:pt x="0" y="0"/>
                  </a:moveTo>
                  <a:lnTo>
                    <a:pt x="1140071" y="0"/>
                  </a:lnTo>
                  <a:lnTo>
                    <a:pt x="1920907" y="914400"/>
                  </a:lnTo>
                  <a:lnTo>
                    <a:pt x="1140071" y="914400"/>
                  </a:lnTo>
                  <a:lnTo>
                    <a:pt x="0" y="914400"/>
                  </a:lnTo>
                  <a:close/>
                </a:path>
              </a:pathLst>
            </a:cu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1" name="Right Triangle 50">
              <a:extLst>
                <a:ext uri="{FF2B5EF4-FFF2-40B4-BE49-F238E27FC236}">
                  <a16:creationId xmlns:a16="http://schemas.microsoft.com/office/drawing/2014/main" id="{7A678517-916D-D50C-162C-72751CA4C165}"/>
                </a:ext>
              </a:extLst>
            </p:cNvPr>
            <p:cNvSpPr/>
            <p:nvPr/>
          </p:nvSpPr>
          <p:spPr>
            <a:xfrm flipH="1" flipV="1">
              <a:off x="1931902" y="1463437"/>
              <a:ext cx="1140071" cy="396186"/>
            </a:xfrm>
            <a:prstGeom prst="rtTriangle">
              <a:avLst/>
            </a:prstGeom>
            <a:solidFill>
              <a:schemeClr val="accent6">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999E3DBA-8F99-2471-6371-1C3FAB9575CA}"/>
                </a:ext>
              </a:extLst>
            </p:cNvPr>
            <p:cNvSpPr txBox="1"/>
            <p:nvPr/>
          </p:nvSpPr>
          <p:spPr>
            <a:xfrm>
              <a:off x="3852809" y="684013"/>
              <a:ext cx="4818580" cy="542674"/>
            </a:xfrm>
            <a:prstGeom prst="rect">
              <a:avLst/>
            </a:prstGeom>
            <a:noFill/>
          </p:spPr>
          <p:txBody>
            <a:bodyPr wrap="square" rtlCol="0">
              <a:spAutoFit/>
            </a:bodyPr>
            <a:lstStyle/>
            <a:p>
              <a:pPr algn="ctr"/>
              <a:r>
                <a:rPr lang="en-US" sz="2400" dirty="0"/>
                <a:t>International Cooperation</a:t>
              </a:r>
            </a:p>
          </p:txBody>
        </p:sp>
        <p:sp>
          <p:nvSpPr>
            <p:cNvPr id="53" name="TextBox 52">
              <a:extLst>
                <a:ext uri="{FF2B5EF4-FFF2-40B4-BE49-F238E27FC236}">
                  <a16:creationId xmlns:a16="http://schemas.microsoft.com/office/drawing/2014/main" id="{9412620F-1427-48FF-D46F-BB6E7394FBF1}"/>
                </a:ext>
              </a:extLst>
            </p:cNvPr>
            <p:cNvSpPr txBox="1"/>
            <p:nvPr/>
          </p:nvSpPr>
          <p:spPr>
            <a:xfrm>
              <a:off x="2158602" y="591680"/>
              <a:ext cx="1046900" cy="759744"/>
            </a:xfrm>
            <a:prstGeom prst="rect">
              <a:avLst/>
            </a:prstGeom>
            <a:noFill/>
          </p:spPr>
          <p:txBody>
            <a:bodyPr wrap="square" rtlCol="0">
              <a:spAutoFit/>
            </a:bodyPr>
            <a:lstStyle/>
            <a:p>
              <a:r>
                <a:rPr lang="en-US" sz="3600" dirty="0">
                  <a:solidFill>
                    <a:schemeClr val="bg1"/>
                  </a:solidFill>
                </a:rPr>
                <a:t>6.a</a:t>
              </a:r>
            </a:p>
          </p:txBody>
        </p:sp>
      </p:grpSp>
      <p:grpSp>
        <p:nvGrpSpPr>
          <p:cNvPr id="54" name="Group 53">
            <a:extLst>
              <a:ext uri="{FF2B5EF4-FFF2-40B4-BE49-F238E27FC236}">
                <a16:creationId xmlns:a16="http://schemas.microsoft.com/office/drawing/2014/main" id="{24B01365-510C-5E11-2E87-D7CC1483E724}"/>
              </a:ext>
            </a:extLst>
          </p:cNvPr>
          <p:cNvGrpSpPr/>
          <p:nvPr/>
        </p:nvGrpSpPr>
        <p:grpSpPr>
          <a:xfrm>
            <a:off x="1967405" y="5563482"/>
            <a:ext cx="6726852" cy="1287373"/>
            <a:chOff x="1931902" y="549037"/>
            <a:chExt cx="6801131" cy="1513270"/>
          </a:xfrm>
        </p:grpSpPr>
        <p:sp>
          <p:nvSpPr>
            <p:cNvPr id="55" name="Right Triangle 54">
              <a:extLst>
                <a:ext uri="{FF2B5EF4-FFF2-40B4-BE49-F238E27FC236}">
                  <a16:creationId xmlns:a16="http://schemas.microsoft.com/office/drawing/2014/main" id="{9D5F4A13-E41F-71A5-88D3-E0CC665884EB}"/>
                </a:ext>
              </a:extLst>
            </p:cNvPr>
            <p:cNvSpPr/>
            <p:nvPr/>
          </p:nvSpPr>
          <p:spPr>
            <a:xfrm rot="20388989" flipH="1" flipV="1">
              <a:off x="1969355" y="1759516"/>
              <a:ext cx="1082556" cy="302791"/>
            </a:xfrm>
            <a:prstGeom prst="rtTriangle">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40000"/>
                    <a:lumOff val="60000"/>
                  </a:schemeClr>
                </a:solidFill>
              </a:endParaRPr>
            </a:p>
          </p:txBody>
        </p:sp>
        <p:sp>
          <p:nvSpPr>
            <p:cNvPr id="56" name="Rectangle 55">
              <a:extLst>
                <a:ext uri="{FF2B5EF4-FFF2-40B4-BE49-F238E27FC236}">
                  <a16:creationId xmlns:a16="http://schemas.microsoft.com/office/drawing/2014/main" id="{C04B1D3B-35AF-237E-E179-7F0FD852F355}"/>
                </a:ext>
              </a:extLst>
            </p:cNvPr>
            <p:cNvSpPr/>
            <p:nvPr/>
          </p:nvSpPr>
          <p:spPr>
            <a:xfrm>
              <a:off x="1931902" y="549037"/>
              <a:ext cx="6801131" cy="9144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Shape 56">
              <a:extLst>
                <a:ext uri="{FF2B5EF4-FFF2-40B4-BE49-F238E27FC236}">
                  <a16:creationId xmlns:a16="http://schemas.microsoft.com/office/drawing/2014/main" id="{EA33E53D-A592-7F2E-C8FA-0FBC64586C0B}"/>
                </a:ext>
              </a:extLst>
            </p:cNvPr>
            <p:cNvSpPr/>
            <p:nvPr/>
          </p:nvSpPr>
          <p:spPr>
            <a:xfrm>
              <a:off x="1931902" y="549037"/>
              <a:ext cx="1920907" cy="914400"/>
            </a:xfrm>
            <a:custGeom>
              <a:avLst/>
              <a:gdLst>
                <a:gd name="connsiteX0" fmla="*/ 0 w 1920907"/>
                <a:gd name="connsiteY0" fmla="*/ 0 h 914400"/>
                <a:gd name="connsiteX1" fmla="*/ 1140071 w 1920907"/>
                <a:gd name="connsiteY1" fmla="*/ 0 h 914400"/>
                <a:gd name="connsiteX2" fmla="*/ 1920907 w 1920907"/>
                <a:gd name="connsiteY2" fmla="*/ 914400 h 914400"/>
                <a:gd name="connsiteX3" fmla="*/ 1140071 w 1920907"/>
                <a:gd name="connsiteY3" fmla="*/ 914400 h 914400"/>
                <a:gd name="connsiteX4" fmla="*/ 0 w 1920907"/>
                <a:gd name="connsiteY4" fmla="*/ 9144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0907" h="914400">
                  <a:moveTo>
                    <a:pt x="0" y="0"/>
                  </a:moveTo>
                  <a:lnTo>
                    <a:pt x="1140071" y="0"/>
                  </a:lnTo>
                  <a:lnTo>
                    <a:pt x="1920907" y="914400"/>
                  </a:lnTo>
                  <a:lnTo>
                    <a:pt x="1140071" y="914400"/>
                  </a:lnTo>
                  <a:lnTo>
                    <a:pt x="0" y="914400"/>
                  </a:lnTo>
                  <a:close/>
                </a:path>
              </a:pathLst>
            </a:cu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8" name="Right Triangle 57">
              <a:extLst>
                <a:ext uri="{FF2B5EF4-FFF2-40B4-BE49-F238E27FC236}">
                  <a16:creationId xmlns:a16="http://schemas.microsoft.com/office/drawing/2014/main" id="{277C0E1B-F6F9-85AE-6DF7-443DDF36F534}"/>
                </a:ext>
              </a:extLst>
            </p:cNvPr>
            <p:cNvSpPr/>
            <p:nvPr/>
          </p:nvSpPr>
          <p:spPr>
            <a:xfrm flipH="1" flipV="1">
              <a:off x="1931902" y="1463437"/>
              <a:ext cx="1140071" cy="396186"/>
            </a:xfrm>
            <a:prstGeom prst="rtTriangl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1F123284-BE01-9591-99A8-1DF63029CE1A}"/>
                </a:ext>
              </a:extLst>
            </p:cNvPr>
            <p:cNvSpPr txBox="1"/>
            <p:nvPr/>
          </p:nvSpPr>
          <p:spPr>
            <a:xfrm>
              <a:off x="3852809" y="684013"/>
              <a:ext cx="4818580" cy="542674"/>
            </a:xfrm>
            <a:prstGeom prst="rect">
              <a:avLst/>
            </a:prstGeom>
            <a:noFill/>
          </p:spPr>
          <p:txBody>
            <a:bodyPr wrap="square" rtlCol="0">
              <a:spAutoFit/>
            </a:bodyPr>
            <a:lstStyle/>
            <a:p>
              <a:pPr algn="ctr"/>
              <a:r>
                <a:rPr lang="en-US" sz="2400" dirty="0"/>
                <a:t>Community Participation</a:t>
              </a:r>
            </a:p>
          </p:txBody>
        </p:sp>
        <p:sp>
          <p:nvSpPr>
            <p:cNvPr id="60" name="TextBox 59">
              <a:extLst>
                <a:ext uri="{FF2B5EF4-FFF2-40B4-BE49-F238E27FC236}">
                  <a16:creationId xmlns:a16="http://schemas.microsoft.com/office/drawing/2014/main" id="{0820ECE4-D6B9-D508-7F4E-FBD8C7862E36}"/>
                </a:ext>
              </a:extLst>
            </p:cNvPr>
            <p:cNvSpPr txBox="1"/>
            <p:nvPr/>
          </p:nvSpPr>
          <p:spPr>
            <a:xfrm>
              <a:off x="2158602" y="591680"/>
              <a:ext cx="1046900" cy="759744"/>
            </a:xfrm>
            <a:prstGeom prst="rect">
              <a:avLst/>
            </a:prstGeom>
            <a:noFill/>
          </p:spPr>
          <p:txBody>
            <a:bodyPr wrap="square" rtlCol="0">
              <a:spAutoFit/>
            </a:bodyPr>
            <a:lstStyle/>
            <a:p>
              <a:r>
                <a:rPr lang="en-US" sz="3600" dirty="0">
                  <a:solidFill>
                    <a:schemeClr val="bg1"/>
                  </a:solidFill>
                </a:rPr>
                <a:t>6.b</a:t>
              </a:r>
            </a:p>
          </p:txBody>
        </p:sp>
      </p:grpSp>
      <p:grpSp>
        <p:nvGrpSpPr>
          <p:cNvPr id="61" name="Group 60">
            <a:extLst>
              <a:ext uri="{FF2B5EF4-FFF2-40B4-BE49-F238E27FC236}">
                <a16:creationId xmlns:a16="http://schemas.microsoft.com/office/drawing/2014/main" id="{CD7D9726-888E-79FA-4A2F-64210B455038}"/>
              </a:ext>
            </a:extLst>
          </p:cNvPr>
          <p:cNvGrpSpPr/>
          <p:nvPr/>
        </p:nvGrpSpPr>
        <p:grpSpPr>
          <a:xfrm>
            <a:off x="2940797" y="193236"/>
            <a:ext cx="4709789" cy="721404"/>
            <a:chOff x="2893086" y="210954"/>
            <a:chExt cx="4709789" cy="721404"/>
          </a:xfrm>
        </p:grpSpPr>
        <p:sp>
          <p:nvSpPr>
            <p:cNvPr id="62" name="Rectangle: Rounded Corners 61">
              <a:extLst>
                <a:ext uri="{FF2B5EF4-FFF2-40B4-BE49-F238E27FC236}">
                  <a16:creationId xmlns:a16="http://schemas.microsoft.com/office/drawing/2014/main" id="{AC147326-2D23-7708-413F-C3FC6577D0DC}"/>
                </a:ext>
              </a:extLst>
            </p:cNvPr>
            <p:cNvSpPr/>
            <p:nvPr/>
          </p:nvSpPr>
          <p:spPr>
            <a:xfrm>
              <a:off x="2893086" y="251639"/>
              <a:ext cx="4633644" cy="68071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a:extLst>
                <a:ext uri="{FF2B5EF4-FFF2-40B4-BE49-F238E27FC236}">
                  <a16:creationId xmlns:a16="http://schemas.microsoft.com/office/drawing/2014/main" id="{C25CE6B4-7C82-8A24-AE6A-1BFEBC94A62D}"/>
                </a:ext>
              </a:extLst>
            </p:cNvPr>
            <p:cNvSpPr txBox="1"/>
            <p:nvPr/>
          </p:nvSpPr>
          <p:spPr>
            <a:xfrm>
              <a:off x="3698696" y="210954"/>
              <a:ext cx="3904179" cy="646331"/>
            </a:xfrm>
            <a:prstGeom prst="rect">
              <a:avLst/>
            </a:prstGeom>
            <a:noFill/>
          </p:spPr>
          <p:txBody>
            <a:bodyPr wrap="square" rtlCol="0">
              <a:spAutoFit/>
            </a:bodyPr>
            <a:lstStyle/>
            <a:p>
              <a:r>
                <a:rPr lang="en-US" sz="3600" dirty="0">
                  <a:solidFill>
                    <a:schemeClr val="bg1"/>
                  </a:solidFill>
                </a:rPr>
                <a:t>Targets of SDG 6</a:t>
              </a:r>
            </a:p>
          </p:txBody>
        </p:sp>
      </p:grpSp>
      <p:sp>
        <p:nvSpPr>
          <p:cNvPr id="2" name="Slide Number Placeholder 1">
            <a:extLst>
              <a:ext uri="{FF2B5EF4-FFF2-40B4-BE49-F238E27FC236}">
                <a16:creationId xmlns:a16="http://schemas.microsoft.com/office/drawing/2014/main" id="{EC2A2950-A359-C9C7-AD2E-37D97ADF6D6A}"/>
              </a:ext>
            </a:extLst>
          </p:cNvPr>
          <p:cNvSpPr>
            <a:spLocks noGrp="1"/>
          </p:cNvSpPr>
          <p:nvPr>
            <p:ph type="sldNum" sz="quarter" idx="12"/>
          </p:nvPr>
        </p:nvSpPr>
        <p:spPr/>
        <p:txBody>
          <a:bodyPr/>
          <a:lstStyle/>
          <a:p>
            <a:fld id="{7FDCB1CA-FB80-4D4D-A223-1DC79B45F460}" type="slidenum">
              <a:rPr lang="en-US" smtClean="0"/>
              <a:t>4</a:t>
            </a:fld>
            <a:endParaRPr lang="en-US"/>
          </a:p>
        </p:txBody>
      </p:sp>
    </p:spTree>
    <p:extLst>
      <p:ext uri="{BB962C8B-B14F-4D97-AF65-F5344CB8AC3E}">
        <p14:creationId xmlns:p14="http://schemas.microsoft.com/office/powerpoint/2010/main" val="8275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FA5B1B-962B-F6F3-A734-CCC8F9335E32}"/>
              </a:ext>
            </a:extLst>
          </p:cNvPr>
          <p:cNvSpPr txBox="1"/>
          <p:nvPr/>
        </p:nvSpPr>
        <p:spPr>
          <a:xfrm>
            <a:off x="5968430" y="302065"/>
            <a:ext cx="6097712" cy="1200329"/>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Target 6.1 – Safe and Affordable Drinking Water</a:t>
            </a:r>
          </a:p>
        </p:txBody>
      </p:sp>
      <p:sp>
        <p:nvSpPr>
          <p:cNvPr id="5" name="TextBox 4">
            <a:extLst>
              <a:ext uri="{FF2B5EF4-FFF2-40B4-BE49-F238E27FC236}">
                <a16:creationId xmlns:a16="http://schemas.microsoft.com/office/drawing/2014/main" id="{0ED86778-BCAA-F21B-DB97-BEEB10CFE5DE}"/>
              </a:ext>
            </a:extLst>
          </p:cNvPr>
          <p:cNvSpPr txBox="1"/>
          <p:nvPr/>
        </p:nvSpPr>
        <p:spPr>
          <a:xfrm>
            <a:off x="4537433" y="1548560"/>
            <a:ext cx="7513511"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Statement:</a:t>
            </a:r>
            <a:r>
              <a:rPr lang="en-US" sz="2400" dirty="0">
                <a:latin typeface="Times New Roman" panose="02020603050405020304" pitchFamily="18" charset="0"/>
                <a:cs typeface="Times New Roman" panose="02020603050405020304" pitchFamily="18" charset="0"/>
              </a:rPr>
              <a:t> By 2030, achieve universal and equitable access to safe and affordable drinking water for all.</a:t>
            </a:r>
          </a:p>
        </p:txBody>
      </p:sp>
      <p:sp>
        <p:nvSpPr>
          <p:cNvPr id="7" name="TextBox 6">
            <a:extLst>
              <a:ext uri="{FF2B5EF4-FFF2-40B4-BE49-F238E27FC236}">
                <a16:creationId xmlns:a16="http://schemas.microsoft.com/office/drawing/2014/main" id="{DAF42699-B48E-7789-F612-EC96DB1C27B7}"/>
              </a:ext>
            </a:extLst>
          </p:cNvPr>
          <p:cNvSpPr txBox="1"/>
          <p:nvPr/>
        </p:nvSpPr>
        <p:spPr>
          <a:xfrm>
            <a:off x="4622889" y="2598003"/>
            <a:ext cx="7342598"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Indicator 6.1.1: </a:t>
            </a:r>
            <a:r>
              <a:rPr lang="en-US" sz="2400" dirty="0">
                <a:latin typeface="Times New Roman" panose="02020603050405020304" pitchFamily="18" charset="0"/>
                <a:cs typeface="Times New Roman" panose="02020603050405020304" pitchFamily="18" charset="0"/>
              </a:rPr>
              <a:t>Proportion of population using safely managed drinking water services.</a:t>
            </a:r>
          </a:p>
        </p:txBody>
      </p:sp>
      <p:sp>
        <p:nvSpPr>
          <p:cNvPr id="9" name="TextBox 8">
            <a:extLst>
              <a:ext uri="{FF2B5EF4-FFF2-40B4-BE49-F238E27FC236}">
                <a16:creationId xmlns:a16="http://schemas.microsoft.com/office/drawing/2014/main" id="{C28C2221-6DE5-C2E0-9719-65437DCB5F6E}"/>
              </a:ext>
            </a:extLst>
          </p:cNvPr>
          <p:cNvSpPr txBox="1"/>
          <p:nvPr/>
        </p:nvSpPr>
        <p:spPr>
          <a:xfrm>
            <a:off x="4629899" y="3819327"/>
            <a:ext cx="7342598" cy="1200329"/>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Current Progress in Bangladesh: </a:t>
            </a:r>
            <a:r>
              <a:rPr lang="en-US" sz="2400" dirty="0">
                <a:latin typeface="Times New Roman" panose="02020603050405020304" pitchFamily="18" charset="0"/>
                <a:cs typeface="Times New Roman" panose="02020603050405020304" pitchFamily="18" charset="0"/>
              </a:rPr>
              <a:t>As </a:t>
            </a:r>
            <a:r>
              <a:rPr lang="en-US" sz="2400">
                <a:latin typeface="Times New Roman" panose="02020603050405020304" pitchFamily="18" charset="0"/>
                <a:cs typeface="Times New Roman" panose="02020603050405020304" pitchFamily="18" charset="0"/>
              </a:rPr>
              <a:t>of 2023, </a:t>
            </a:r>
            <a:r>
              <a:rPr lang="en-US" sz="2400" b="1" dirty="0">
                <a:latin typeface="Times New Roman" panose="02020603050405020304" pitchFamily="18" charset="0"/>
                <a:cs typeface="Times New Roman" panose="02020603050405020304" pitchFamily="18" charset="0"/>
              </a:rPr>
              <a:t>47.9% </a:t>
            </a:r>
            <a:r>
              <a:rPr lang="en-US" sz="2400" dirty="0">
                <a:latin typeface="Times New Roman" panose="02020603050405020304" pitchFamily="18" charset="0"/>
                <a:cs typeface="Times New Roman" panose="02020603050405020304" pitchFamily="18" charset="0"/>
              </a:rPr>
              <a:t>of the population has access to safely managed drinking water services .</a:t>
            </a:r>
          </a:p>
        </p:txBody>
      </p:sp>
      <p:sp>
        <p:nvSpPr>
          <p:cNvPr id="11" name="TextBox 10">
            <a:extLst>
              <a:ext uri="{FF2B5EF4-FFF2-40B4-BE49-F238E27FC236}">
                <a16:creationId xmlns:a16="http://schemas.microsoft.com/office/drawing/2014/main" id="{FEEC40C5-1CCD-438B-7FA4-2CA782EE55C0}"/>
              </a:ext>
            </a:extLst>
          </p:cNvPr>
          <p:cNvSpPr txBox="1"/>
          <p:nvPr/>
        </p:nvSpPr>
        <p:spPr>
          <a:xfrm>
            <a:off x="4723545" y="5065822"/>
            <a:ext cx="7342597"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Challenges: </a:t>
            </a:r>
            <a:r>
              <a:rPr lang="en-US" sz="2400" dirty="0">
                <a:latin typeface="Times New Roman" panose="02020603050405020304" pitchFamily="18" charset="0"/>
                <a:cs typeface="Times New Roman" panose="02020603050405020304" pitchFamily="18" charset="0"/>
              </a:rPr>
              <a:t>Arsenic contamination, saline water, rural infrastructure gaps.</a:t>
            </a:r>
          </a:p>
        </p:txBody>
      </p:sp>
      <p:sp>
        <p:nvSpPr>
          <p:cNvPr id="13" name="TextBox 12">
            <a:extLst>
              <a:ext uri="{FF2B5EF4-FFF2-40B4-BE49-F238E27FC236}">
                <a16:creationId xmlns:a16="http://schemas.microsoft.com/office/drawing/2014/main" id="{4DEC0BFA-AD11-1F82-5855-5861D5AB5C11}"/>
              </a:ext>
            </a:extLst>
          </p:cNvPr>
          <p:cNvSpPr txBox="1"/>
          <p:nvPr/>
        </p:nvSpPr>
        <p:spPr>
          <a:xfrm>
            <a:off x="4723545" y="5885949"/>
            <a:ext cx="7342597" cy="830997"/>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Suggestions: </a:t>
            </a:r>
            <a:r>
              <a:rPr lang="en-US" sz="2400" dirty="0">
                <a:latin typeface="Times New Roman" panose="02020603050405020304" pitchFamily="18" charset="0"/>
                <a:cs typeface="Times New Roman" panose="02020603050405020304" pitchFamily="18" charset="0"/>
              </a:rPr>
              <a:t>Invest in piped systems and purification technologies.</a:t>
            </a:r>
          </a:p>
        </p:txBody>
      </p:sp>
      <p:sp>
        <p:nvSpPr>
          <p:cNvPr id="15" name="TextBox 14">
            <a:extLst>
              <a:ext uri="{FF2B5EF4-FFF2-40B4-BE49-F238E27FC236}">
                <a16:creationId xmlns:a16="http://schemas.microsoft.com/office/drawing/2014/main" id="{AA73ED2F-140A-E4A7-741E-EBD48CEF88C8}"/>
              </a:ext>
            </a:extLst>
          </p:cNvPr>
          <p:cNvSpPr txBox="1"/>
          <p:nvPr/>
        </p:nvSpPr>
        <p:spPr>
          <a:xfrm>
            <a:off x="5842572" y="5424284"/>
            <a:ext cx="6349428" cy="461665"/>
          </a:xfrm>
          <a:prstGeom prst="rect">
            <a:avLst/>
          </a:prstGeom>
          <a:noFill/>
        </p:spPr>
        <p:txBody>
          <a:bodyPr wrap="square">
            <a:spAutoFit/>
          </a:bodyPr>
          <a:lstStyle/>
          <a:p>
            <a:pPr algn="just"/>
            <a:endParaRPr lang="en-US" sz="2400" dirty="0">
              <a:latin typeface="Times New Roman" panose="02020603050405020304" pitchFamily="18" charset="0"/>
              <a:cs typeface="Times New Roman" panose="02020603050405020304" pitchFamily="18" charset="0"/>
            </a:endParaRPr>
          </a:p>
        </p:txBody>
      </p:sp>
      <p:pic>
        <p:nvPicPr>
          <p:cNvPr id="2" name="Picture 4" descr="Sustainable Development Goals Task Force - IWA Network">
            <a:extLst>
              <a:ext uri="{FF2B5EF4-FFF2-40B4-BE49-F238E27FC236}">
                <a16:creationId xmlns:a16="http://schemas.microsoft.com/office/drawing/2014/main" id="{7E1CA4B9-E36D-B935-2919-27763B3E9B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0"/>
            <a:ext cx="4551452"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4637CF3-5DFE-5554-375A-68BC7AFFEBDE}"/>
              </a:ext>
            </a:extLst>
          </p:cNvPr>
          <p:cNvSpPr>
            <a:spLocks noGrp="1"/>
          </p:cNvSpPr>
          <p:nvPr>
            <p:ph type="sldNum" sz="quarter" idx="12"/>
          </p:nvPr>
        </p:nvSpPr>
        <p:spPr/>
        <p:txBody>
          <a:bodyPr/>
          <a:lstStyle/>
          <a:p>
            <a:fld id="{7FDCB1CA-FB80-4D4D-A223-1DC79B45F460}" type="slidenum">
              <a:rPr lang="en-US" smtClean="0"/>
              <a:t>5</a:t>
            </a:fld>
            <a:endParaRPr lang="en-US"/>
          </a:p>
        </p:txBody>
      </p:sp>
    </p:spTree>
    <p:extLst>
      <p:ext uri="{BB962C8B-B14F-4D97-AF65-F5344CB8AC3E}">
        <p14:creationId xmlns:p14="http://schemas.microsoft.com/office/powerpoint/2010/main" val="341952456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5"/>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64" presetClass="path" presetSubtype="0" accel="50000" decel="50000" fill="hold" grpId="1" nodeType="withEffect">
                                  <p:stCondLst>
                                    <p:cond delay="0"/>
                                  </p:stCondLst>
                                  <p:childTnLst>
                                    <p:animMotion origin="layout" path="M 0.00026 2.96296E-6 L -0.00078 -0.45787 " pathEditMode="relative" rAng="0" ptsTypes="AA">
                                      <p:cBhvr>
                                        <p:cTn id="32" dur="2000" fill="hold"/>
                                        <p:tgtEl>
                                          <p:spTgt spid="11"/>
                                        </p:tgtEl>
                                        <p:attrNameLst>
                                          <p:attrName>ppt_x</p:attrName>
                                          <p:attrName>ppt_y</p:attrName>
                                        </p:attrNameLst>
                                      </p:cBhvr>
                                      <p:rCtr x="-52" y="-22894"/>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64" presetClass="path" presetSubtype="0" accel="50000" decel="50000" fill="hold" grpId="1" nodeType="withEffect">
                                  <p:stCondLst>
                                    <p:cond delay="0"/>
                                  </p:stCondLst>
                                  <p:childTnLst>
                                    <p:animMotion origin="layout" path="M 0.00846 -0.01088 L 0.00104 -0.38542 " pathEditMode="relative" rAng="0" ptsTypes="AA">
                                      <p:cBhvr>
                                        <p:cTn id="38" dur="2000" fill="hold"/>
                                        <p:tgtEl>
                                          <p:spTgt spid="13"/>
                                        </p:tgtEl>
                                        <p:attrNameLst>
                                          <p:attrName>ppt_x</p:attrName>
                                          <p:attrName>ppt_y</p:attrName>
                                        </p:attrNameLst>
                                      </p:cBhvr>
                                      <p:rCtr x="-378" y="-18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P spid="7" grpId="0"/>
      <p:bldP spid="7" grpId="1"/>
      <p:bldP spid="9" grpId="0"/>
      <p:bldP spid="9" grpId="1"/>
      <p:bldP spid="11" grpId="0"/>
      <p:bldP spid="11" grpId="1"/>
      <p:bldP spid="13" grpId="0"/>
      <p:bldP spid="13"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Goal 6: Clean Water and Sanitation | The Global Goals">
            <a:extLst>
              <a:ext uri="{FF2B5EF4-FFF2-40B4-BE49-F238E27FC236}">
                <a16:creationId xmlns:a16="http://schemas.microsoft.com/office/drawing/2014/main" id="{079C2FFA-9988-6F3B-DEB4-36DF1D67E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63775"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853DA6F-AACB-89C8-7E1D-1CDF24C45BEF}"/>
              </a:ext>
            </a:extLst>
          </p:cNvPr>
          <p:cNvSpPr txBox="1"/>
          <p:nvPr/>
        </p:nvSpPr>
        <p:spPr>
          <a:xfrm>
            <a:off x="4729966" y="378192"/>
            <a:ext cx="7502702"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Target 6.2 – Sanitation and Hygiene</a:t>
            </a:r>
          </a:p>
        </p:txBody>
      </p:sp>
      <p:sp>
        <p:nvSpPr>
          <p:cNvPr id="5" name="TextBox 4">
            <a:extLst>
              <a:ext uri="{FF2B5EF4-FFF2-40B4-BE49-F238E27FC236}">
                <a16:creationId xmlns:a16="http://schemas.microsoft.com/office/drawing/2014/main" id="{BD3E477A-3683-6E02-5889-7C966EE58797}"/>
              </a:ext>
            </a:extLst>
          </p:cNvPr>
          <p:cNvSpPr txBox="1"/>
          <p:nvPr/>
        </p:nvSpPr>
        <p:spPr>
          <a:xfrm>
            <a:off x="4366517" y="1245515"/>
            <a:ext cx="7921375"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Statement: </a:t>
            </a:r>
            <a:r>
              <a:rPr lang="en-US" sz="2400" dirty="0">
                <a:latin typeface="Times New Roman" panose="02020603050405020304" pitchFamily="18" charset="0"/>
                <a:cs typeface="Times New Roman" panose="02020603050405020304" pitchFamily="18" charset="0"/>
              </a:rPr>
              <a:t>By 2030, achieve access to adequate and equitable sanitation and hygiene for all and end open defecation.</a:t>
            </a:r>
          </a:p>
        </p:txBody>
      </p:sp>
      <p:sp>
        <p:nvSpPr>
          <p:cNvPr id="7" name="TextBox 6">
            <a:extLst>
              <a:ext uri="{FF2B5EF4-FFF2-40B4-BE49-F238E27FC236}">
                <a16:creationId xmlns:a16="http://schemas.microsoft.com/office/drawing/2014/main" id="{71D991E0-530E-4719-F36A-F6142F4C3823}"/>
              </a:ext>
            </a:extLst>
          </p:cNvPr>
          <p:cNvSpPr txBox="1"/>
          <p:nvPr/>
        </p:nvSpPr>
        <p:spPr>
          <a:xfrm>
            <a:off x="4407614" y="2206005"/>
            <a:ext cx="7839182"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Indicators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6.2.1a – Proportion using safely managed sanitation services.</a:t>
            </a:r>
          </a:p>
          <a:p>
            <a:r>
              <a:rPr lang="en-US" sz="2400" dirty="0">
                <a:latin typeface="Times New Roman" panose="02020603050405020304" pitchFamily="18" charset="0"/>
                <a:cs typeface="Times New Roman" panose="02020603050405020304" pitchFamily="18" charset="0"/>
              </a:rPr>
              <a:t>6.2.1b – Proportion with handwashing facilities with soap and water.</a:t>
            </a:r>
          </a:p>
        </p:txBody>
      </p:sp>
      <p:sp>
        <p:nvSpPr>
          <p:cNvPr id="9" name="TextBox 8">
            <a:extLst>
              <a:ext uri="{FF2B5EF4-FFF2-40B4-BE49-F238E27FC236}">
                <a16:creationId xmlns:a16="http://schemas.microsoft.com/office/drawing/2014/main" id="{5C984FE1-88F4-18B4-E3A3-5F7404AD89BA}"/>
              </a:ext>
            </a:extLst>
          </p:cNvPr>
          <p:cNvSpPr txBox="1"/>
          <p:nvPr/>
        </p:nvSpPr>
        <p:spPr>
          <a:xfrm>
            <a:off x="4407614" y="3863113"/>
            <a:ext cx="7921375"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Current Progress in Bangladesh</a:t>
            </a:r>
            <a:r>
              <a:rPr lang="en-US" sz="2400" dirty="0">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In 2023, </a:t>
            </a:r>
            <a:r>
              <a:rPr lang="en-US" sz="2400" b="1" dirty="0">
                <a:latin typeface="Times New Roman" panose="02020603050405020304" pitchFamily="18" charset="0"/>
                <a:cs typeface="Times New Roman" panose="02020603050405020304" pitchFamily="18" charset="0"/>
              </a:rPr>
              <a:t>84.6%</a:t>
            </a:r>
            <a:r>
              <a:rPr lang="en-US" sz="2400" dirty="0">
                <a:latin typeface="Times New Roman" panose="02020603050405020304" pitchFamily="18" charset="0"/>
                <a:cs typeface="Times New Roman" panose="02020603050405020304" pitchFamily="18" charset="0"/>
              </a:rPr>
              <a:t> had access to sanitation services, and </a:t>
            </a:r>
            <a:r>
              <a:rPr lang="en-US" sz="2400" b="1" dirty="0">
                <a:latin typeface="Times New Roman" panose="02020603050405020304" pitchFamily="18" charset="0"/>
                <a:cs typeface="Times New Roman" panose="02020603050405020304" pitchFamily="18" charset="0"/>
              </a:rPr>
              <a:t>74.8% </a:t>
            </a:r>
            <a:r>
              <a:rPr lang="en-US" sz="2400" dirty="0">
                <a:latin typeface="Times New Roman" panose="02020603050405020304" pitchFamily="18" charset="0"/>
                <a:cs typeface="Times New Roman" panose="02020603050405020304" pitchFamily="18" charset="0"/>
              </a:rPr>
              <a:t>used handwashing facilities</a:t>
            </a:r>
          </a:p>
        </p:txBody>
      </p:sp>
      <p:sp>
        <p:nvSpPr>
          <p:cNvPr id="11" name="TextBox 10">
            <a:extLst>
              <a:ext uri="{FF2B5EF4-FFF2-40B4-BE49-F238E27FC236}">
                <a16:creationId xmlns:a16="http://schemas.microsoft.com/office/drawing/2014/main" id="{0D323D41-9A30-9835-E7A1-E6D07D5D9A2C}"/>
              </a:ext>
            </a:extLst>
          </p:cNvPr>
          <p:cNvSpPr txBox="1"/>
          <p:nvPr/>
        </p:nvSpPr>
        <p:spPr>
          <a:xfrm>
            <a:off x="4561726" y="4915102"/>
            <a:ext cx="7921375"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Challenges</a:t>
            </a:r>
            <a:r>
              <a:rPr lang="en-US" sz="2400" dirty="0">
                <a:latin typeface="Times New Roman" panose="02020603050405020304" pitchFamily="18" charset="0"/>
                <a:cs typeface="Times New Roman" panose="02020603050405020304" pitchFamily="18" charset="0"/>
              </a:rPr>
              <a:t>: Waste disposal in slums, low awareness.</a:t>
            </a:r>
          </a:p>
        </p:txBody>
      </p:sp>
      <p:sp>
        <p:nvSpPr>
          <p:cNvPr id="13" name="TextBox 12">
            <a:extLst>
              <a:ext uri="{FF2B5EF4-FFF2-40B4-BE49-F238E27FC236}">
                <a16:creationId xmlns:a16="http://schemas.microsoft.com/office/drawing/2014/main" id="{DC5AC332-6E82-4EEC-8078-03D65E3BB67F}"/>
              </a:ext>
            </a:extLst>
          </p:cNvPr>
          <p:cNvSpPr txBox="1"/>
          <p:nvPr/>
        </p:nvSpPr>
        <p:spPr>
          <a:xfrm>
            <a:off x="4561726" y="5632063"/>
            <a:ext cx="7921375"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Suggestions</a:t>
            </a:r>
            <a:r>
              <a:rPr lang="en-US" sz="2400" dirty="0">
                <a:latin typeface="Times New Roman" panose="02020603050405020304" pitchFamily="18" charset="0"/>
                <a:cs typeface="Times New Roman" panose="02020603050405020304" pitchFamily="18" charset="0"/>
              </a:rPr>
              <a:t>: Sanitation campaigns, slum focus.</a:t>
            </a:r>
          </a:p>
        </p:txBody>
      </p:sp>
      <p:sp>
        <p:nvSpPr>
          <p:cNvPr id="15" name="TextBox 14">
            <a:extLst>
              <a:ext uri="{FF2B5EF4-FFF2-40B4-BE49-F238E27FC236}">
                <a16:creationId xmlns:a16="http://schemas.microsoft.com/office/drawing/2014/main" id="{5064F915-AC3C-DCF9-75D3-DFDD8673B7A6}"/>
              </a:ext>
            </a:extLst>
          </p:cNvPr>
          <p:cNvSpPr txBox="1"/>
          <p:nvPr/>
        </p:nvSpPr>
        <p:spPr>
          <a:xfrm>
            <a:off x="4561726" y="6158276"/>
            <a:ext cx="7921375"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BRAC’s WASH program improves access and awareness.</a:t>
            </a:r>
          </a:p>
        </p:txBody>
      </p:sp>
      <p:sp>
        <p:nvSpPr>
          <p:cNvPr id="2" name="Slide Number Placeholder 1">
            <a:extLst>
              <a:ext uri="{FF2B5EF4-FFF2-40B4-BE49-F238E27FC236}">
                <a16:creationId xmlns:a16="http://schemas.microsoft.com/office/drawing/2014/main" id="{18EFB529-3550-1E08-ED44-83DC314E5C91}"/>
              </a:ext>
            </a:extLst>
          </p:cNvPr>
          <p:cNvSpPr>
            <a:spLocks noGrp="1"/>
          </p:cNvSpPr>
          <p:nvPr>
            <p:ph type="sldNum" sz="quarter" idx="12"/>
          </p:nvPr>
        </p:nvSpPr>
        <p:spPr/>
        <p:txBody>
          <a:bodyPr/>
          <a:lstStyle/>
          <a:p>
            <a:fld id="{7FDCB1CA-FB80-4D4D-A223-1DC79B45F460}" type="slidenum">
              <a:rPr lang="en-US" smtClean="0"/>
              <a:t>6</a:t>
            </a:fld>
            <a:endParaRPr lang="en-US"/>
          </a:p>
        </p:txBody>
      </p:sp>
    </p:spTree>
    <p:extLst>
      <p:ext uri="{BB962C8B-B14F-4D97-AF65-F5344CB8AC3E}">
        <p14:creationId xmlns:p14="http://schemas.microsoft.com/office/powerpoint/2010/main" val="379642805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64" presetClass="path" presetSubtype="0" accel="50000" decel="50000" fill="hold" grpId="0" nodeType="withEffect">
                                  <p:stCondLst>
                                    <p:cond delay="0"/>
                                  </p:stCondLst>
                                  <p:childTnLst>
                                    <p:animMotion origin="layout" path="M 1.66667E-6 -0.05023 L -0.00417 -0.45555 " pathEditMode="relative" rAng="0" ptsTypes="AA">
                                      <p:cBhvr>
                                        <p:cTn id="26" dur="2000" fill="hold"/>
                                        <p:tgtEl>
                                          <p:spTgt spid="11"/>
                                        </p:tgtEl>
                                        <p:attrNameLst>
                                          <p:attrName>ppt_x</p:attrName>
                                          <p:attrName>ppt_y</p:attrName>
                                        </p:attrNameLst>
                                      </p:cBhvr>
                                      <p:rCtr x="-208" y="-20278"/>
                                    </p:animMotion>
                                  </p:childTnLst>
                                </p:cTn>
                              </p:par>
                              <p:par>
                                <p:cTn id="27" presetID="1" presetClass="exit" presetSubtype="0" fill="hold" grpId="1"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64" presetClass="path" presetSubtype="0" accel="50000" decel="50000" fill="hold" grpId="0" nodeType="withEffect">
                                  <p:stCondLst>
                                    <p:cond delay="0"/>
                                  </p:stCondLst>
                                  <p:childTnLst>
                                    <p:animMotion origin="layout" path="M 1.66667E-6 -1.11111E-6 L -0.00925 -0.39282 " pathEditMode="relative" rAng="0" ptsTypes="AA">
                                      <p:cBhvr>
                                        <p:cTn id="38" dur="2000" fill="hold"/>
                                        <p:tgtEl>
                                          <p:spTgt spid="13"/>
                                        </p:tgtEl>
                                        <p:attrNameLst>
                                          <p:attrName>ppt_x</p:attrName>
                                          <p:attrName>ppt_y</p:attrName>
                                        </p:attrNameLst>
                                      </p:cBhvr>
                                      <p:rCtr x="-469" y="-1965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64" presetClass="path" presetSubtype="0" accel="50000" decel="50000" fill="hold" grpId="0" nodeType="withEffect">
                                  <p:stCondLst>
                                    <p:cond delay="0"/>
                                  </p:stCondLst>
                                  <p:childTnLst>
                                    <p:animMotion origin="layout" path="M 1.66667E-6 -4.81481E-6 L -0.00495 -0.31643 " pathEditMode="relative" rAng="0" ptsTypes="AA">
                                      <p:cBhvr>
                                        <p:cTn id="44" dur="2000" fill="hold"/>
                                        <p:tgtEl>
                                          <p:spTgt spid="15"/>
                                        </p:tgtEl>
                                        <p:attrNameLst>
                                          <p:attrName>ppt_x</p:attrName>
                                          <p:attrName>ppt_y</p:attrName>
                                        </p:attrNameLst>
                                      </p:cBhvr>
                                      <p:rCtr x="-247" y="-158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P spid="7" grpId="0"/>
      <p:bldP spid="7" grpId="1"/>
      <p:bldP spid="9" grpId="0"/>
      <p:bldP spid="9" grpId="1"/>
      <p:bldP spid="11" grpId="0"/>
      <p:bldP spid="11" grpId="1"/>
      <p:bldP spid="13" grpId="0"/>
      <p:bldP spid="13" grpId="1"/>
      <p:bldP spid="15" grpId="0"/>
      <p:bldP spid="15"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Goal 6: Clean Water and Sanitation | The Global Goals">
            <a:extLst>
              <a:ext uri="{FF2B5EF4-FFF2-40B4-BE49-F238E27FC236}">
                <a16:creationId xmlns:a16="http://schemas.microsoft.com/office/drawing/2014/main" id="{EAA3B4EE-9E64-9B5A-CF47-927170D4C6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248" y="0"/>
            <a:ext cx="4537752" cy="677067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41CC011-1E83-0F4B-51AF-7BBFDAB75A3E}"/>
              </a:ext>
            </a:extLst>
          </p:cNvPr>
          <p:cNvSpPr txBox="1"/>
          <p:nvPr/>
        </p:nvSpPr>
        <p:spPr>
          <a:xfrm>
            <a:off x="-236306" y="206019"/>
            <a:ext cx="8024116" cy="1200329"/>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Target 6.3 - Water Quality and</a:t>
            </a:r>
          </a:p>
          <a:p>
            <a:pPr algn="ctr"/>
            <a:r>
              <a:rPr lang="en-US" sz="3600" b="1" dirty="0">
                <a:latin typeface="Times New Roman" panose="02020603050405020304" pitchFamily="18" charset="0"/>
                <a:cs typeface="Times New Roman" panose="02020603050405020304" pitchFamily="18" charset="0"/>
              </a:rPr>
              <a:t>Wastewater</a:t>
            </a:r>
          </a:p>
        </p:txBody>
      </p:sp>
      <p:sp>
        <p:nvSpPr>
          <p:cNvPr id="5" name="TextBox 4">
            <a:extLst>
              <a:ext uri="{FF2B5EF4-FFF2-40B4-BE49-F238E27FC236}">
                <a16:creationId xmlns:a16="http://schemas.microsoft.com/office/drawing/2014/main" id="{6F87D5EA-003C-67AC-26DF-BF2ACB999A7F}"/>
              </a:ext>
            </a:extLst>
          </p:cNvPr>
          <p:cNvSpPr txBox="1"/>
          <p:nvPr/>
        </p:nvSpPr>
        <p:spPr>
          <a:xfrm>
            <a:off x="174659" y="1360663"/>
            <a:ext cx="7369140"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Statement</a:t>
            </a:r>
            <a:r>
              <a:rPr lang="en-US" sz="2400" dirty="0">
                <a:latin typeface="Times New Roman" panose="02020603050405020304" pitchFamily="18" charset="0"/>
                <a:cs typeface="Times New Roman" panose="02020603050405020304" pitchFamily="18" charset="0"/>
              </a:rPr>
              <a:t>: By 2030, improve water quality by reducing pollution, minimizing hazardous releases, and increasing treatment.</a:t>
            </a:r>
          </a:p>
        </p:txBody>
      </p:sp>
      <p:sp>
        <p:nvSpPr>
          <p:cNvPr id="7" name="TextBox 6">
            <a:extLst>
              <a:ext uri="{FF2B5EF4-FFF2-40B4-BE49-F238E27FC236}">
                <a16:creationId xmlns:a16="http://schemas.microsoft.com/office/drawing/2014/main" id="{2D135A6D-7F22-1CAF-BF3F-B84C00479974}"/>
              </a:ext>
            </a:extLst>
          </p:cNvPr>
          <p:cNvSpPr txBox="1"/>
          <p:nvPr/>
        </p:nvSpPr>
        <p:spPr>
          <a:xfrm>
            <a:off x="174657" y="2612869"/>
            <a:ext cx="6097712"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Indicators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6.3.1 – Proportion of wastewater safely treated.</a:t>
            </a:r>
          </a:p>
          <a:p>
            <a:r>
              <a:rPr lang="en-US" sz="2400" dirty="0">
                <a:latin typeface="Times New Roman" panose="02020603050405020304" pitchFamily="18" charset="0"/>
                <a:cs typeface="Times New Roman" panose="02020603050405020304" pitchFamily="18" charset="0"/>
              </a:rPr>
              <a:t>6.3.2 – Proportion of bodies of water with good ambient water quality.</a:t>
            </a:r>
          </a:p>
        </p:txBody>
      </p:sp>
      <p:sp>
        <p:nvSpPr>
          <p:cNvPr id="9" name="TextBox 8">
            <a:extLst>
              <a:ext uri="{FF2B5EF4-FFF2-40B4-BE49-F238E27FC236}">
                <a16:creationId xmlns:a16="http://schemas.microsoft.com/office/drawing/2014/main" id="{FACF47D5-268E-BD14-A411-3E9BF5C97C31}"/>
              </a:ext>
            </a:extLst>
          </p:cNvPr>
          <p:cNvSpPr txBox="1"/>
          <p:nvPr/>
        </p:nvSpPr>
        <p:spPr>
          <a:xfrm>
            <a:off x="174657" y="4204341"/>
            <a:ext cx="6097712" cy="193899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Current Progress in Bangladesh</a:t>
            </a:r>
            <a:r>
              <a:rPr lang="en-US" sz="2400" dirty="0">
                <a:latin typeface="Times New Roman" panose="02020603050405020304" pitchFamily="18" charset="0"/>
                <a:cs typeface="Times New Roman" panose="02020603050405020304" pitchFamily="18" charset="0"/>
              </a:rPr>
              <a:t>: Effluent treatment plants established near Dhaka have reduced industrial wastewater pollution . However, untreated domestic wastewater remains a challenge</a:t>
            </a:r>
          </a:p>
        </p:txBody>
      </p:sp>
      <p:sp>
        <p:nvSpPr>
          <p:cNvPr id="11" name="TextBox 10">
            <a:extLst>
              <a:ext uri="{FF2B5EF4-FFF2-40B4-BE49-F238E27FC236}">
                <a16:creationId xmlns:a16="http://schemas.microsoft.com/office/drawing/2014/main" id="{46F1C1D0-0611-DED9-BB1F-82EC15281482}"/>
              </a:ext>
            </a:extLst>
          </p:cNvPr>
          <p:cNvSpPr txBox="1"/>
          <p:nvPr/>
        </p:nvSpPr>
        <p:spPr>
          <a:xfrm>
            <a:off x="304800" y="5305704"/>
            <a:ext cx="6097712"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Challenges</a:t>
            </a:r>
            <a:r>
              <a:rPr lang="en-US" sz="2400" dirty="0">
                <a:latin typeface="Times New Roman" panose="02020603050405020304" pitchFamily="18" charset="0"/>
                <a:cs typeface="Times New Roman" panose="02020603050405020304" pitchFamily="18" charset="0"/>
              </a:rPr>
              <a:t>: Untreated industrial waste, weak enforcement.</a:t>
            </a:r>
          </a:p>
        </p:txBody>
      </p:sp>
      <p:sp>
        <p:nvSpPr>
          <p:cNvPr id="13" name="TextBox 12">
            <a:extLst>
              <a:ext uri="{FF2B5EF4-FFF2-40B4-BE49-F238E27FC236}">
                <a16:creationId xmlns:a16="http://schemas.microsoft.com/office/drawing/2014/main" id="{91D40000-4A76-966E-9E48-B909C1E576EA}"/>
              </a:ext>
            </a:extLst>
          </p:cNvPr>
          <p:cNvSpPr txBox="1"/>
          <p:nvPr/>
        </p:nvSpPr>
        <p:spPr>
          <a:xfrm>
            <a:off x="304800" y="5728907"/>
            <a:ext cx="6097712"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Suggestions</a:t>
            </a:r>
            <a:r>
              <a:rPr lang="en-US" sz="2400" dirty="0">
                <a:latin typeface="Times New Roman" panose="02020603050405020304" pitchFamily="18" charset="0"/>
                <a:cs typeface="Times New Roman" panose="02020603050405020304" pitchFamily="18" charset="0"/>
              </a:rPr>
              <a:t>: Stricter regulations, expand treatment plants.</a:t>
            </a:r>
          </a:p>
        </p:txBody>
      </p:sp>
      <p:sp>
        <p:nvSpPr>
          <p:cNvPr id="15" name="TextBox 14">
            <a:extLst>
              <a:ext uri="{FF2B5EF4-FFF2-40B4-BE49-F238E27FC236}">
                <a16:creationId xmlns:a16="http://schemas.microsoft.com/office/drawing/2014/main" id="{44724E2F-83D2-358B-40BD-7593EF9FF353}"/>
              </a:ext>
            </a:extLst>
          </p:cNvPr>
          <p:cNvSpPr txBox="1"/>
          <p:nvPr/>
        </p:nvSpPr>
        <p:spPr>
          <a:xfrm>
            <a:off x="304800" y="6205982"/>
            <a:ext cx="6097712"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Real-Life Example: </a:t>
            </a:r>
            <a:r>
              <a:rPr lang="en-US" sz="2400" dirty="0">
                <a:latin typeface="Times New Roman" panose="02020603050405020304" pitchFamily="18" charset="0"/>
                <a:cs typeface="Times New Roman" panose="02020603050405020304" pitchFamily="18" charset="0"/>
              </a:rPr>
              <a:t>Central effluent treatment plant at </a:t>
            </a:r>
            <a:r>
              <a:rPr lang="en-US" sz="2400" dirty="0" err="1">
                <a:latin typeface="Times New Roman" panose="02020603050405020304" pitchFamily="18" charset="0"/>
                <a:cs typeface="Times New Roman" panose="02020603050405020304" pitchFamily="18" charset="0"/>
              </a:rPr>
              <a:t>Savar</a:t>
            </a:r>
            <a:r>
              <a:rPr lang="en-US" sz="2400" dirty="0">
                <a:latin typeface="Times New Roman" panose="02020603050405020304" pitchFamily="18" charset="0"/>
                <a:cs typeface="Times New Roman" panose="02020603050405020304" pitchFamily="18" charset="0"/>
              </a:rPr>
              <a:t> treats industrial waste before discharge into rivers</a:t>
            </a:r>
          </a:p>
        </p:txBody>
      </p:sp>
      <p:sp>
        <p:nvSpPr>
          <p:cNvPr id="2" name="Slide Number Placeholder 1">
            <a:extLst>
              <a:ext uri="{FF2B5EF4-FFF2-40B4-BE49-F238E27FC236}">
                <a16:creationId xmlns:a16="http://schemas.microsoft.com/office/drawing/2014/main" id="{F4605F1E-4618-5BC1-21B6-508FAA8D435A}"/>
              </a:ext>
            </a:extLst>
          </p:cNvPr>
          <p:cNvSpPr>
            <a:spLocks noGrp="1"/>
          </p:cNvSpPr>
          <p:nvPr>
            <p:ph type="sldNum" sz="quarter" idx="12"/>
          </p:nvPr>
        </p:nvSpPr>
        <p:spPr/>
        <p:txBody>
          <a:bodyPr/>
          <a:lstStyle/>
          <a:p>
            <a:fld id="{7FDCB1CA-FB80-4D4D-A223-1DC79B45F460}" type="slidenum">
              <a:rPr lang="en-US" smtClean="0"/>
              <a:t>7</a:t>
            </a:fld>
            <a:endParaRPr lang="en-US"/>
          </a:p>
        </p:txBody>
      </p:sp>
    </p:spTree>
    <p:extLst>
      <p:ext uri="{BB962C8B-B14F-4D97-AF65-F5344CB8AC3E}">
        <p14:creationId xmlns:p14="http://schemas.microsoft.com/office/powerpoint/2010/main" val="35858162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64" presetClass="path" presetSubtype="0" accel="50000" decel="50000" fill="hold" grpId="1" nodeType="withEffect">
                                  <p:stCondLst>
                                    <p:cond delay="0"/>
                                  </p:stCondLst>
                                  <p:childTnLst>
                                    <p:animMotion origin="layout" path="M 0 7.40741E-7 L -0.00534 -0.51343 " pathEditMode="relative" rAng="0" ptsTypes="AA">
                                      <p:cBhvr>
                                        <p:cTn id="32" dur="2000" fill="hold"/>
                                        <p:tgtEl>
                                          <p:spTgt spid="11"/>
                                        </p:tgtEl>
                                        <p:attrNameLst>
                                          <p:attrName>ppt_x</p:attrName>
                                          <p:attrName>ppt_y</p:attrName>
                                        </p:attrNameLst>
                                      </p:cBhvr>
                                      <p:rCtr x="-273" y="-25671"/>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64" presetClass="path" presetSubtype="0" accel="50000" decel="50000" fill="hold" grpId="1" nodeType="withEffect">
                                  <p:stCondLst>
                                    <p:cond delay="0"/>
                                  </p:stCondLst>
                                  <p:childTnLst>
                                    <p:animMotion origin="layout" path="M 0 -3.33333E-6 L -0.00482 -0.37523 " pathEditMode="relative" rAng="0" ptsTypes="AA">
                                      <p:cBhvr>
                                        <p:cTn id="38" dur="2000" fill="hold"/>
                                        <p:tgtEl>
                                          <p:spTgt spid="13"/>
                                        </p:tgtEl>
                                        <p:attrNameLst>
                                          <p:attrName>ppt_x</p:attrName>
                                          <p:attrName>ppt_y</p:attrName>
                                        </p:attrNameLst>
                                      </p:cBhvr>
                                      <p:rCtr x="-247" y="-18773"/>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64" presetClass="path" presetSubtype="0" accel="50000" decel="50000" fill="hold" grpId="1" nodeType="withEffect">
                                  <p:stCondLst>
                                    <p:cond delay="0"/>
                                  </p:stCondLst>
                                  <p:childTnLst>
                                    <p:animMotion origin="layout" path="M 0.00755 0.02685 L -0.01042 -0.2463 " pathEditMode="relative" rAng="0" ptsTypes="AA">
                                      <p:cBhvr>
                                        <p:cTn id="44" dur="2000" fill="hold"/>
                                        <p:tgtEl>
                                          <p:spTgt spid="15"/>
                                        </p:tgtEl>
                                        <p:attrNameLst>
                                          <p:attrName>ppt_x</p:attrName>
                                          <p:attrName>ppt_y</p:attrName>
                                        </p:attrNameLst>
                                      </p:cBhvr>
                                      <p:rCtr x="-898" y="-1365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P spid="7" grpId="0"/>
      <p:bldP spid="7" grpId="1"/>
      <p:bldP spid="9" grpId="0"/>
      <p:bldP spid="9" grpId="1"/>
      <p:bldP spid="11" grpId="0"/>
      <p:bldP spid="11" grpId="1"/>
      <p:bldP spid="13" grpId="0"/>
      <p:bldP spid="13" grpId="1"/>
      <p:bldP spid="15" grpId="0"/>
      <p:bldP spid="15"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SUSTAINABLE DEVELOPMENT GOAL 6 – Better Bangladesh Tomorrow">
            <a:extLst>
              <a:ext uri="{FF2B5EF4-FFF2-40B4-BE49-F238E27FC236}">
                <a16:creationId xmlns:a16="http://schemas.microsoft.com/office/drawing/2014/main" id="{56449118-57DD-D75F-7FA0-88C58B0C1D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569131"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C7B08D7-2847-6217-C593-450FF7C54225}"/>
              </a:ext>
            </a:extLst>
          </p:cNvPr>
          <p:cNvSpPr txBox="1"/>
          <p:nvPr/>
        </p:nvSpPr>
        <p:spPr>
          <a:xfrm>
            <a:off x="4778829" y="442057"/>
            <a:ext cx="8271919"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Target 6.4 – Water Use and Efficiency</a:t>
            </a:r>
          </a:p>
        </p:txBody>
      </p:sp>
      <p:sp>
        <p:nvSpPr>
          <p:cNvPr id="5" name="TextBox 4">
            <a:extLst>
              <a:ext uri="{FF2B5EF4-FFF2-40B4-BE49-F238E27FC236}">
                <a16:creationId xmlns:a16="http://schemas.microsoft.com/office/drawing/2014/main" id="{FC66FE71-F5CB-6453-C503-AF04B6AAAD98}"/>
              </a:ext>
            </a:extLst>
          </p:cNvPr>
          <p:cNvSpPr txBox="1"/>
          <p:nvPr/>
        </p:nvSpPr>
        <p:spPr>
          <a:xfrm>
            <a:off x="4569133" y="1419241"/>
            <a:ext cx="7622867"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Statement</a:t>
            </a:r>
            <a:r>
              <a:rPr lang="en-US" sz="2400" dirty="0">
                <a:latin typeface="Times New Roman" panose="02020603050405020304" pitchFamily="18" charset="0"/>
                <a:cs typeface="Times New Roman" panose="02020603050405020304" pitchFamily="18" charset="0"/>
              </a:rPr>
              <a:t>: By 2030, increase water-use efficiency and ensure sustainable withdrawals.</a:t>
            </a:r>
          </a:p>
        </p:txBody>
      </p:sp>
      <p:sp>
        <p:nvSpPr>
          <p:cNvPr id="7" name="TextBox 6">
            <a:extLst>
              <a:ext uri="{FF2B5EF4-FFF2-40B4-BE49-F238E27FC236}">
                <a16:creationId xmlns:a16="http://schemas.microsoft.com/office/drawing/2014/main" id="{CF431CD3-4F26-AB9E-6483-0560F4A785BA}"/>
              </a:ext>
            </a:extLst>
          </p:cNvPr>
          <p:cNvSpPr txBox="1"/>
          <p:nvPr/>
        </p:nvSpPr>
        <p:spPr>
          <a:xfrm>
            <a:off x="4569131" y="2289973"/>
            <a:ext cx="7503124"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Indicators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6.4.1 – Change in water-use efficiency.</a:t>
            </a:r>
          </a:p>
          <a:p>
            <a:r>
              <a:rPr lang="en-US" sz="2400" dirty="0">
                <a:latin typeface="Times New Roman" panose="02020603050405020304" pitchFamily="18" charset="0"/>
                <a:cs typeface="Times New Roman" panose="02020603050405020304" pitchFamily="18" charset="0"/>
              </a:rPr>
              <a:t>6.4.2 – Level of water stress.</a:t>
            </a:r>
          </a:p>
        </p:txBody>
      </p:sp>
      <p:sp>
        <p:nvSpPr>
          <p:cNvPr id="9" name="TextBox 8">
            <a:extLst>
              <a:ext uri="{FF2B5EF4-FFF2-40B4-BE49-F238E27FC236}">
                <a16:creationId xmlns:a16="http://schemas.microsoft.com/office/drawing/2014/main" id="{6175EE7D-DF81-8F06-6EC2-B026E94E8306}"/>
              </a:ext>
            </a:extLst>
          </p:cNvPr>
          <p:cNvSpPr txBox="1"/>
          <p:nvPr/>
        </p:nvSpPr>
        <p:spPr>
          <a:xfrm>
            <a:off x="4569132" y="3637204"/>
            <a:ext cx="6524090" cy="1938992"/>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Current Progress in Bangladesh</a:t>
            </a:r>
            <a:r>
              <a:rPr lang="en-US" sz="2400" dirty="0">
                <a:latin typeface="Times New Roman" panose="02020603050405020304" pitchFamily="18" charset="0"/>
                <a:cs typeface="Times New Roman" panose="02020603050405020304" pitchFamily="18" charset="0"/>
              </a:rPr>
              <a:t>: Adoption of the Alternate Wetting and Drying (AWD) irrigation method saved up to </a:t>
            </a:r>
            <a:r>
              <a:rPr lang="en-US" sz="2400" b="1" dirty="0">
                <a:latin typeface="Times New Roman" panose="02020603050405020304" pitchFamily="18" charset="0"/>
                <a:cs typeface="Times New Roman" panose="02020603050405020304" pitchFamily="18" charset="0"/>
              </a:rPr>
              <a:t>30% </a:t>
            </a:r>
            <a:r>
              <a:rPr lang="en-US" sz="2400" dirty="0">
                <a:latin typeface="Times New Roman" panose="02020603050405020304" pitchFamily="18" charset="0"/>
                <a:cs typeface="Times New Roman" panose="02020603050405020304" pitchFamily="18" charset="0"/>
              </a:rPr>
              <a:t>irrigation water without reducing yield . Challenges include managing freshwater demand amid population growth</a:t>
            </a:r>
          </a:p>
        </p:txBody>
      </p:sp>
      <p:sp>
        <p:nvSpPr>
          <p:cNvPr id="11" name="TextBox 10">
            <a:extLst>
              <a:ext uri="{FF2B5EF4-FFF2-40B4-BE49-F238E27FC236}">
                <a16:creationId xmlns:a16="http://schemas.microsoft.com/office/drawing/2014/main" id="{DA46FE9A-7B17-67A3-D085-ECB81A03A1B8}"/>
              </a:ext>
            </a:extLst>
          </p:cNvPr>
          <p:cNvSpPr txBox="1"/>
          <p:nvPr/>
        </p:nvSpPr>
        <p:spPr>
          <a:xfrm>
            <a:off x="4569132" y="5615931"/>
            <a:ext cx="705846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Challenges</a:t>
            </a:r>
            <a:r>
              <a:rPr lang="en-US" sz="2400" dirty="0">
                <a:latin typeface="Times New Roman" panose="02020603050405020304" pitchFamily="18" charset="0"/>
                <a:cs typeface="Times New Roman" panose="02020603050405020304" pitchFamily="18" charset="0"/>
              </a:rPr>
              <a:t>: Groundwater depletion, climate stress.</a:t>
            </a:r>
          </a:p>
        </p:txBody>
      </p:sp>
      <p:sp>
        <p:nvSpPr>
          <p:cNvPr id="13" name="TextBox 12">
            <a:extLst>
              <a:ext uri="{FF2B5EF4-FFF2-40B4-BE49-F238E27FC236}">
                <a16:creationId xmlns:a16="http://schemas.microsoft.com/office/drawing/2014/main" id="{D851C5C1-51BE-34DD-E439-FCA8A56CFD95}"/>
              </a:ext>
            </a:extLst>
          </p:cNvPr>
          <p:cNvSpPr txBox="1"/>
          <p:nvPr/>
        </p:nvSpPr>
        <p:spPr>
          <a:xfrm>
            <a:off x="4569132" y="5899361"/>
            <a:ext cx="652409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Suggestions: </a:t>
            </a:r>
            <a:r>
              <a:rPr lang="en-US" sz="2400" dirty="0">
                <a:latin typeface="Times New Roman" panose="02020603050405020304" pitchFamily="18" charset="0"/>
                <a:cs typeface="Times New Roman" panose="02020603050405020304" pitchFamily="18" charset="0"/>
              </a:rPr>
              <a:t>Drip irrigation, rainwater harvesting.</a:t>
            </a:r>
          </a:p>
        </p:txBody>
      </p:sp>
      <p:sp>
        <p:nvSpPr>
          <p:cNvPr id="15" name="TextBox 14">
            <a:extLst>
              <a:ext uri="{FF2B5EF4-FFF2-40B4-BE49-F238E27FC236}">
                <a16:creationId xmlns:a16="http://schemas.microsoft.com/office/drawing/2014/main" id="{74BBD68C-39F5-924F-3DF2-E6F2D823CB06}"/>
              </a:ext>
            </a:extLst>
          </p:cNvPr>
          <p:cNvSpPr txBox="1"/>
          <p:nvPr/>
        </p:nvSpPr>
        <p:spPr>
          <a:xfrm>
            <a:off x="4569132" y="6268693"/>
            <a:ext cx="7622867"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Rajshahi</a:t>
            </a:r>
            <a:r>
              <a:rPr lang="en-US" sz="2400" dirty="0">
                <a:latin typeface="Times New Roman" panose="02020603050405020304" pitchFamily="18" charset="0"/>
                <a:cs typeface="Times New Roman" panose="02020603050405020304" pitchFamily="18" charset="0"/>
              </a:rPr>
              <a:t> farmers use AWD in paddy fields.</a:t>
            </a:r>
          </a:p>
        </p:txBody>
      </p:sp>
      <p:sp>
        <p:nvSpPr>
          <p:cNvPr id="2" name="Slide Number Placeholder 1">
            <a:extLst>
              <a:ext uri="{FF2B5EF4-FFF2-40B4-BE49-F238E27FC236}">
                <a16:creationId xmlns:a16="http://schemas.microsoft.com/office/drawing/2014/main" id="{15171E6A-09EC-646B-3C17-44AE805D7030}"/>
              </a:ext>
            </a:extLst>
          </p:cNvPr>
          <p:cNvSpPr>
            <a:spLocks noGrp="1"/>
          </p:cNvSpPr>
          <p:nvPr>
            <p:ph type="sldNum" sz="quarter" idx="12"/>
          </p:nvPr>
        </p:nvSpPr>
        <p:spPr/>
        <p:txBody>
          <a:bodyPr/>
          <a:lstStyle/>
          <a:p>
            <a:fld id="{7FDCB1CA-FB80-4D4D-A223-1DC79B45F460}" type="slidenum">
              <a:rPr lang="en-US" smtClean="0"/>
              <a:t>8</a:t>
            </a:fld>
            <a:endParaRPr lang="en-US"/>
          </a:p>
        </p:txBody>
      </p:sp>
    </p:spTree>
    <p:extLst>
      <p:ext uri="{BB962C8B-B14F-4D97-AF65-F5344CB8AC3E}">
        <p14:creationId xmlns:p14="http://schemas.microsoft.com/office/powerpoint/2010/main" val="173533055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7"/>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9"/>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64" presetClass="path" presetSubtype="0" accel="50000" decel="50000" fill="hold" grpId="1" nodeType="withEffect">
                                  <p:stCondLst>
                                    <p:cond delay="0"/>
                                  </p:stCondLst>
                                  <p:childTnLst>
                                    <p:animMotion origin="layout" path="M -2.70833E-6 3.7037E-6 L -0.0026 -0.59861 " pathEditMode="relative" rAng="0" ptsTypes="AA">
                                      <p:cBhvr>
                                        <p:cTn id="32" dur="2000" fill="hold"/>
                                        <p:tgtEl>
                                          <p:spTgt spid="11"/>
                                        </p:tgtEl>
                                        <p:attrNameLst>
                                          <p:attrName>ppt_x</p:attrName>
                                          <p:attrName>ppt_y</p:attrName>
                                        </p:attrNameLst>
                                      </p:cBhvr>
                                      <p:rCtr x="-130" y="-29931"/>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64" presetClass="path" presetSubtype="0" accel="50000" decel="50000" fill="hold" grpId="1" nodeType="withEffect">
                                  <p:stCondLst>
                                    <p:cond delay="0"/>
                                  </p:stCondLst>
                                  <p:childTnLst>
                                    <p:animMotion origin="layout" path="M 2.29167E-6 1.11022E-16 L -0.00039 -0.47315 " pathEditMode="relative" rAng="0" ptsTypes="AA">
                                      <p:cBhvr>
                                        <p:cTn id="38" dur="2000" fill="hold"/>
                                        <p:tgtEl>
                                          <p:spTgt spid="13"/>
                                        </p:tgtEl>
                                        <p:attrNameLst>
                                          <p:attrName>ppt_x</p:attrName>
                                          <p:attrName>ppt_y</p:attrName>
                                        </p:attrNameLst>
                                      </p:cBhvr>
                                      <p:rCtr x="-26" y="-23657"/>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64" presetClass="path" presetSubtype="0" accel="50000" decel="50000" fill="hold" grpId="1" nodeType="withEffect">
                                  <p:stCondLst>
                                    <p:cond delay="0"/>
                                  </p:stCondLst>
                                  <p:childTnLst>
                                    <p:animMotion origin="layout" path="M 2.08333E-7 4.81481E-6 L 0.00078 -0.3294 " pathEditMode="relative" rAng="0" ptsTypes="AA">
                                      <p:cBhvr>
                                        <p:cTn id="44" dur="2000" fill="hold"/>
                                        <p:tgtEl>
                                          <p:spTgt spid="15"/>
                                        </p:tgtEl>
                                        <p:attrNameLst>
                                          <p:attrName>ppt_x</p:attrName>
                                          <p:attrName>ppt_y</p:attrName>
                                        </p:attrNameLst>
                                      </p:cBhvr>
                                      <p:rCtr x="39" y="-1648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5" grpId="1"/>
      <p:bldP spid="7" grpId="0"/>
      <p:bldP spid="7" grpId="1"/>
      <p:bldP spid="9" grpId="0"/>
      <p:bldP spid="9" grpId="1"/>
      <p:bldP spid="11" grpId="0"/>
      <p:bldP spid="11" grpId="1"/>
      <p:bldP spid="13" grpId="0"/>
      <p:bldP spid="13" grpId="1"/>
      <p:bldP spid="15" grpId="0"/>
      <p:bldP spid="15"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DOS | SingStat Website - Sustainable Development Goals - Goal 6">
            <a:extLst>
              <a:ext uri="{FF2B5EF4-FFF2-40B4-BE49-F238E27FC236}">
                <a16:creationId xmlns:a16="http://schemas.microsoft.com/office/drawing/2014/main" id="{04D478B2-5922-9EC4-7CB0-BEF541184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8742" y="0"/>
            <a:ext cx="4833257"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09F6B9-D5A6-C9EE-C27C-7DCA321791AC}"/>
              </a:ext>
            </a:extLst>
          </p:cNvPr>
          <p:cNvSpPr txBox="1"/>
          <p:nvPr/>
        </p:nvSpPr>
        <p:spPr>
          <a:xfrm>
            <a:off x="-226032" y="371814"/>
            <a:ext cx="7228111" cy="1200329"/>
          </a:xfrm>
          <a:prstGeom prst="rect">
            <a:avLst/>
          </a:prstGeom>
          <a:noFill/>
        </p:spPr>
        <p:txBody>
          <a:bodyPr wrap="square">
            <a:spAutoFit/>
          </a:bodyPr>
          <a:lstStyle/>
          <a:p>
            <a:pPr algn="ctr"/>
            <a:r>
              <a:rPr lang="en-US" sz="3600" b="1" dirty="0">
                <a:latin typeface="Times New Roman" panose="02020603050405020304" pitchFamily="18" charset="0"/>
                <a:cs typeface="Times New Roman" panose="02020603050405020304" pitchFamily="18" charset="0"/>
              </a:rPr>
              <a:t>Target 6.5 – Integrated Water Resource Management</a:t>
            </a:r>
          </a:p>
        </p:txBody>
      </p:sp>
      <p:sp>
        <p:nvSpPr>
          <p:cNvPr id="5" name="TextBox 4">
            <a:extLst>
              <a:ext uri="{FF2B5EF4-FFF2-40B4-BE49-F238E27FC236}">
                <a16:creationId xmlns:a16="http://schemas.microsoft.com/office/drawing/2014/main" id="{ED2426EE-7765-5C08-D7B4-896284E65E9D}"/>
              </a:ext>
            </a:extLst>
          </p:cNvPr>
          <p:cNvSpPr txBox="1"/>
          <p:nvPr/>
        </p:nvSpPr>
        <p:spPr>
          <a:xfrm>
            <a:off x="178697" y="2006031"/>
            <a:ext cx="7228112"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Statement</a:t>
            </a:r>
            <a:r>
              <a:rPr lang="en-US" sz="2400" dirty="0">
                <a:latin typeface="Times New Roman" panose="02020603050405020304" pitchFamily="18" charset="0"/>
                <a:cs typeface="Times New Roman" panose="02020603050405020304" pitchFamily="18" charset="0"/>
              </a:rPr>
              <a:t>: By 2030, implement integrated water resources management (IWRM) at all levels.</a:t>
            </a:r>
          </a:p>
        </p:txBody>
      </p:sp>
      <p:sp>
        <p:nvSpPr>
          <p:cNvPr id="7" name="TextBox 6">
            <a:extLst>
              <a:ext uri="{FF2B5EF4-FFF2-40B4-BE49-F238E27FC236}">
                <a16:creationId xmlns:a16="http://schemas.microsoft.com/office/drawing/2014/main" id="{5BCCE4F3-B1C9-5907-7FEB-FABAD64DEC4F}"/>
              </a:ext>
            </a:extLst>
          </p:cNvPr>
          <p:cNvSpPr txBox="1"/>
          <p:nvPr/>
        </p:nvSpPr>
        <p:spPr>
          <a:xfrm>
            <a:off x="178697" y="3174068"/>
            <a:ext cx="7114730" cy="156966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Indicators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6.5.1 – Degree of IWRM implementation.</a:t>
            </a:r>
          </a:p>
          <a:p>
            <a:r>
              <a:rPr lang="en-US" sz="2400" dirty="0">
                <a:latin typeface="Times New Roman" panose="02020603050405020304" pitchFamily="18" charset="0"/>
                <a:cs typeface="Times New Roman" panose="02020603050405020304" pitchFamily="18" charset="0"/>
              </a:rPr>
              <a:t>6.5.2 – Proportion of transboundary area with cooperation.</a:t>
            </a:r>
          </a:p>
        </p:txBody>
      </p:sp>
      <p:sp>
        <p:nvSpPr>
          <p:cNvPr id="9" name="TextBox 8">
            <a:extLst>
              <a:ext uri="{FF2B5EF4-FFF2-40B4-BE49-F238E27FC236}">
                <a16:creationId xmlns:a16="http://schemas.microsoft.com/office/drawing/2014/main" id="{96A7B3A9-AA4B-7E12-7CCA-9335D3A13F11}"/>
              </a:ext>
            </a:extLst>
          </p:cNvPr>
          <p:cNvSpPr txBox="1"/>
          <p:nvPr/>
        </p:nvSpPr>
        <p:spPr>
          <a:xfrm>
            <a:off x="130629" y="4905133"/>
            <a:ext cx="7228113"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Current Progress in Bangladesh</a:t>
            </a:r>
            <a:r>
              <a:rPr lang="en-US" sz="2400" dirty="0">
                <a:latin typeface="Times New Roman" panose="02020603050405020304" pitchFamily="18" charset="0"/>
                <a:cs typeface="Times New Roman" panose="02020603050405020304" pitchFamily="18" charset="0"/>
              </a:rPr>
              <a:t>: Limited implementation due to fragmented sectoral approaches; only medium-low levels reported as of recent reviews</a:t>
            </a:r>
          </a:p>
        </p:txBody>
      </p:sp>
      <p:sp>
        <p:nvSpPr>
          <p:cNvPr id="2" name="Slide Number Placeholder 1">
            <a:extLst>
              <a:ext uri="{FF2B5EF4-FFF2-40B4-BE49-F238E27FC236}">
                <a16:creationId xmlns:a16="http://schemas.microsoft.com/office/drawing/2014/main" id="{9F3A1DB8-8091-4593-2C8B-859D5C029505}"/>
              </a:ext>
            </a:extLst>
          </p:cNvPr>
          <p:cNvSpPr>
            <a:spLocks noGrp="1"/>
          </p:cNvSpPr>
          <p:nvPr>
            <p:ph type="sldNum" sz="quarter" idx="12"/>
          </p:nvPr>
        </p:nvSpPr>
        <p:spPr/>
        <p:txBody>
          <a:bodyPr/>
          <a:lstStyle/>
          <a:p>
            <a:fld id="{7FDCB1CA-FB80-4D4D-A223-1DC79B45F460}" type="slidenum">
              <a:rPr lang="en-US" smtClean="0"/>
              <a:t>9</a:t>
            </a:fld>
            <a:endParaRPr lang="en-US"/>
          </a:p>
        </p:txBody>
      </p:sp>
    </p:spTree>
    <p:extLst>
      <p:ext uri="{BB962C8B-B14F-4D97-AF65-F5344CB8AC3E}">
        <p14:creationId xmlns:p14="http://schemas.microsoft.com/office/powerpoint/2010/main" val="390766920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19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638</TotalTime>
  <Words>862</Words>
  <Application>Microsoft Office PowerPoint</Application>
  <PresentationFormat>Widescreen</PresentationFormat>
  <Paragraphs>97</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DM Sans</vt:lpstr>
      <vt:lpstr>Libre Baskerville</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Nayeem Hasan</dc:creator>
  <cp:lastModifiedBy>Nayeem Hasan</cp:lastModifiedBy>
  <cp:revision>23</cp:revision>
  <dcterms:created xsi:type="dcterms:W3CDTF">2025-04-15T18:38:31Z</dcterms:created>
  <dcterms:modified xsi:type="dcterms:W3CDTF">2025-04-19T15:32:07Z</dcterms:modified>
</cp:coreProperties>
</file>