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87" r:id="rId4"/>
    <p:sldId id="289" r:id="rId5"/>
    <p:sldId id="290" r:id="rId6"/>
  </p:sldIdLst>
  <p:sldSz cx="9144000" cy="5143500" type="screen16x9"/>
  <p:notesSz cx="6858000" cy="9144000"/>
  <p:embeddedFontLst>
    <p:embeddedFont>
      <p:font typeface="Karla" pitchFamily="2" charset="0"/>
      <p:regular r:id="rId8"/>
      <p:bold r:id="rId9"/>
      <p:italic r:id="rId10"/>
      <p:boldItalic r:id="rId11"/>
    </p:embeddedFont>
    <p:embeddedFont>
      <p:font typeface="Montserrat" pitchFamily="2" charset="77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5E7CDE-09EB-4C72-8E26-19BB7104135C}">
  <a:tblStyle styleId="{B75E7CDE-09EB-4C72-8E26-19BB710413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-55659" y="3150287"/>
            <a:ext cx="4683318" cy="10805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Sales Prediction Using LSTM Model  </a:t>
            </a:r>
            <a:endParaRPr dirty="0"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AB8E2CB-9112-474D-AD02-202B5A717923}"/>
              </a:ext>
            </a:extLst>
          </p:cNvPr>
          <p:cNvSpPr txBox="1"/>
          <p:nvPr/>
        </p:nvSpPr>
        <p:spPr>
          <a:xfrm>
            <a:off x="4905955" y="3276752"/>
            <a:ext cx="42380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Nayef </a:t>
            </a:r>
            <a:r>
              <a:rPr lang="en-US" dirty="0" err="1"/>
              <a:t>Abou</a:t>
            </a:r>
            <a:r>
              <a:rPr lang="en-US" dirty="0"/>
              <a:t> </a:t>
            </a:r>
            <a:r>
              <a:rPr lang="en-US" dirty="0" err="1"/>
              <a:t>Tayoun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Graduate of Master of Management in Artificial Intelligence (MMAI) </a:t>
            </a:r>
          </a:p>
          <a:p>
            <a:endParaRPr lang="en-US" dirty="0"/>
          </a:p>
          <a:p>
            <a:r>
              <a:rPr lang="en-US" dirty="0"/>
              <a:t>Queen’s University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Introduction </a:t>
            </a:r>
            <a:endParaRPr sz="2400" dirty="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41000" y="1302250"/>
            <a:ext cx="2709900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12048" y="964690"/>
            <a:ext cx="5905052" cy="294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The main objective is to predict the Total Sales of every Items/product and store for November, 2015.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666666"/>
                </a:solidFill>
                <a:latin typeface="Karla"/>
              </a:rPr>
              <a:t>Recurrent Neural Network (RNN) was used for this is timeseries forecasting.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666666"/>
                </a:solidFill>
                <a:latin typeface="Karla"/>
              </a:rPr>
              <a:t>Data preprocessed by removing from outliers, removing duplicated data and normalizing the training dataset.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666666"/>
                </a:solidFill>
                <a:latin typeface="Karla"/>
              </a:rPr>
              <a:t>Some features were extracted from data such as cities names and weekdays 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666666"/>
                </a:solidFill>
                <a:latin typeface="Karla"/>
              </a:rPr>
              <a:t>Visualization was used to understand customer’s buying behavior during weekdays and different months</a:t>
            </a:r>
          </a:p>
          <a:p>
            <a:pPr marL="1714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CA" sz="1200" dirty="0">
              <a:solidFill>
                <a:srgbClr val="666666"/>
              </a:solidFill>
              <a:latin typeface="Karla"/>
            </a:endParaRPr>
          </a:p>
          <a:p>
            <a:pPr marL="1714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CA" sz="1200" dirty="0">
              <a:solidFill>
                <a:srgbClr val="666666"/>
              </a:solidFill>
              <a:latin typeface="Karla"/>
            </a:endParaRP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sz="12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76414-7C77-B64F-B22C-81595B5E4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5" y="3178401"/>
            <a:ext cx="3137249" cy="164022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53EEDC6-2F42-D845-99CC-35FDA4E5F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287" y="3262715"/>
            <a:ext cx="3036100" cy="16548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227D-9F39-464D-BB0B-7CA7B2DB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83" y="370193"/>
            <a:ext cx="5504641" cy="409500"/>
          </a:xfrm>
        </p:spPr>
        <p:txBody>
          <a:bodyPr/>
          <a:lstStyle/>
          <a:p>
            <a:r>
              <a:rPr lang="en-US" dirty="0"/>
              <a:t>Approach: Data Visualization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BC53F-8773-F04B-922B-0E27D4D6B8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45582" y="779693"/>
            <a:ext cx="5504642" cy="2433300"/>
          </a:xfrm>
        </p:spPr>
        <p:txBody>
          <a:bodyPr/>
          <a:lstStyle/>
          <a:p>
            <a:r>
              <a:rPr lang="en-US" sz="1200" dirty="0"/>
              <a:t>From the shops names text, the cities were extracted and geospatial data found using “</a:t>
            </a:r>
            <a:r>
              <a:rPr lang="en-US" sz="1200" i="1" dirty="0" err="1"/>
              <a:t>GepPy</a:t>
            </a:r>
            <a:r>
              <a:rPr lang="en-US" sz="1200" i="1" dirty="0"/>
              <a:t>” . “Folium”  is used to generate the map  </a:t>
            </a:r>
          </a:p>
          <a:p>
            <a:r>
              <a:rPr lang="en-US" sz="1200" i="1" dirty="0"/>
              <a:t>The “</a:t>
            </a:r>
            <a:r>
              <a:rPr lang="en-US" sz="1200" i="1" dirty="0" err="1"/>
              <a:t>levenshtein</a:t>
            </a:r>
            <a:r>
              <a:rPr lang="en-US" sz="1200" i="1" dirty="0"/>
              <a:t> score” to generate this matrix and detect similar shops’ names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160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4BD4D-5200-074D-81EF-447591D013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8" name="Picture 37" descr="A picture containing map&#10;&#10;Description automatically generated">
            <a:extLst>
              <a:ext uri="{FF2B5EF4-FFF2-40B4-BE49-F238E27FC236}">
                <a16:creationId xmlns:a16="http://schemas.microsoft.com/office/drawing/2014/main" id="{6ADA05CE-7072-7B46-B5AA-2F1CECA1C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22" y="1996343"/>
            <a:ext cx="3154549" cy="158183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2F0EE6B-6567-D947-96C6-F7554DE1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940" y="1857411"/>
            <a:ext cx="3800723" cy="328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5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227D-9F39-464D-BB0B-7CA7B2DB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00" y="395893"/>
            <a:ext cx="5504642" cy="409500"/>
          </a:xfrm>
        </p:spPr>
        <p:txBody>
          <a:bodyPr/>
          <a:lstStyle/>
          <a:p>
            <a:r>
              <a:rPr lang="en-US" dirty="0"/>
              <a:t>Building prediction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BC53F-8773-F04B-922B-0E27D4D6B8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61487" y="805393"/>
            <a:ext cx="5504642" cy="2433300"/>
          </a:xfrm>
        </p:spPr>
        <p:txBody>
          <a:bodyPr/>
          <a:lstStyle/>
          <a:p>
            <a:pPr marL="101600" indent="0">
              <a:buNone/>
            </a:pPr>
            <a:endParaRPr lang="en-US" sz="1600" dirty="0"/>
          </a:p>
          <a:p>
            <a:r>
              <a:rPr lang="en-US" sz="1200" dirty="0"/>
              <a:t>RNN models with 64 with a Dense Layer</a:t>
            </a:r>
          </a:p>
          <a:p>
            <a:r>
              <a:rPr lang="en-US" sz="1200" dirty="0"/>
              <a:t>R2 score 95.4 % </a:t>
            </a:r>
          </a:p>
          <a:p>
            <a:r>
              <a:rPr lang="en-US" sz="1200" dirty="0"/>
              <a:t># of Epoch= 10 and dropout is 0.4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160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4BD4D-5200-074D-81EF-447591D013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42C9454-46BC-304F-A495-67DE2AA802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690" y="2389158"/>
            <a:ext cx="2946400" cy="199326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8130B07-0A14-9F48-9665-B088FEEC1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00" y="2389158"/>
            <a:ext cx="3118568" cy="191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9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227D-9F39-464D-BB0B-7CA7B2DB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999" y="651648"/>
            <a:ext cx="5504641" cy="409500"/>
          </a:xfrm>
        </p:spPr>
        <p:txBody>
          <a:bodyPr/>
          <a:lstStyle/>
          <a:p>
            <a:r>
              <a:rPr lang="en-US" dirty="0"/>
              <a:t>Results and Recommendations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BC53F-8773-F04B-922B-0E27D4D6B8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41000" y="1172508"/>
            <a:ext cx="5504642" cy="24333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160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4BD4D-5200-074D-81EF-447591D013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39E42-AD63-074B-ACE1-597E3C059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76" y="2225516"/>
            <a:ext cx="4918379" cy="26038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E40BE1-21C2-CE47-A4E8-0DF77D458E2A}"/>
              </a:ext>
            </a:extLst>
          </p:cNvPr>
          <p:cNvSpPr txBox="1"/>
          <p:nvPr/>
        </p:nvSpPr>
        <p:spPr>
          <a:xfrm>
            <a:off x="954157" y="1083303"/>
            <a:ext cx="5907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55600">
              <a:spcBef>
                <a:spcPts val="600"/>
              </a:spcBef>
              <a:buClr>
                <a:schemeClr val="dk1"/>
              </a:buClr>
              <a:buSzPts val="2000"/>
              <a:buFont typeface="Karla"/>
              <a:buChar char="▸"/>
            </a:pPr>
            <a:r>
              <a:rPr lang="en-US" sz="1200" dirty="0">
                <a:solidFill>
                  <a:schemeClr val="dk1"/>
                </a:solidFill>
                <a:latin typeface="Karla"/>
                <a:sym typeface="Karla"/>
              </a:rPr>
              <a:t>Below Table are the top 5 selling items. It can be observed that :</a:t>
            </a:r>
          </a:p>
          <a:p>
            <a:pPr marL="101600">
              <a:spcBef>
                <a:spcPts val="600"/>
              </a:spcBef>
              <a:buClr>
                <a:schemeClr val="dk1"/>
              </a:buClr>
              <a:buSzPts val="2000"/>
            </a:pPr>
            <a:r>
              <a:rPr lang="en-US" sz="1200" dirty="0">
                <a:solidFill>
                  <a:schemeClr val="dk1"/>
                </a:solidFill>
                <a:latin typeface="Karla"/>
                <a:sym typeface="Karla"/>
              </a:rPr>
              <a:t>	1- Around 2169 item per day for Tickets and Gifts</a:t>
            </a:r>
          </a:p>
          <a:p>
            <a:pPr marL="101600">
              <a:spcBef>
                <a:spcPts val="600"/>
              </a:spcBef>
              <a:buClr>
                <a:schemeClr val="dk1"/>
              </a:buClr>
              <a:buSzPts val="2000"/>
            </a:pPr>
            <a:r>
              <a:rPr lang="en-US" sz="1200" dirty="0">
                <a:solidFill>
                  <a:schemeClr val="dk1"/>
                </a:solidFill>
                <a:latin typeface="Karla"/>
                <a:sym typeface="Karla"/>
              </a:rPr>
              <a:t>	2- Online shops ( id=12) are the main channel of selling</a:t>
            </a:r>
          </a:p>
          <a:p>
            <a:pPr marL="101600">
              <a:spcBef>
                <a:spcPts val="600"/>
              </a:spcBef>
              <a:buClr>
                <a:schemeClr val="dk1"/>
              </a:buClr>
              <a:buSzPts val="2000"/>
            </a:pPr>
            <a:r>
              <a:rPr lang="en-US" sz="1200" dirty="0">
                <a:solidFill>
                  <a:schemeClr val="dk1"/>
                </a:solidFill>
                <a:latin typeface="Karla"/>
                <a:sym typeface="Karla"/>
              </a:rPr>
              <a:t>	3- Stores can generate high return by providing online services </a:t>
            </a:r>
          </a:p>
          <a:p>
            <a:pPr marL="101600">
              <a:spcBef>
                <a:spcPts val="600"/>
              </a:spcBef>
              <a:buClr>
                <a:schemeClr val="dk1"/>
              </a:buClr>
              <a:buSzPts val="2000"/>
            </a:pPr>
            <a:r>
              <a:rPr lang="en-US" sz="1200" dirty="0">
                <a:solidFill>
                  <a:schemeClr val="dk1"/>
                </a:solidFill>
                <a:latin typeface="Karla"/>
                <a:sym typeface="Karla"/>
              </a:rPr>
              <a:t> 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9519C2-D362-CD42-A13C-AAA83BEF0003}"/>
              </a:ext>
            </a:extLst>
          </p:cNvPr>
          <p:cNvSpPr/>
          <p:nvPr/>
        </p:nvSpPr>
        <p:spPr>
          <a:xfrm>
            <a:off x="5711376" y="2261005"/>
            <a:ext cx="753465" cy="2376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1F98C6-84B3-7B45-833B-2FA190D99659}"/>
              </a:ext>
            </a:extLst>
          </p:cNvPr>
          <p:cNvSpPr/>
          <p:nvPr/>
        </p:nvSpPr>
        <p:spPr>
          <a:xfrm>
            <a:off x="2122998" y="2389158"/>
            <a:ext cx="318053" cy="2376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68270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235</Words>
  <Application>Microsoft Macintosh PowerPoint</Application>
  <PresentationFormat>On-screen Show (16:9)</PresentationFormat>
  <Paragraphs>50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Montserrat</vt:lpstr>
      <vt:lpstr>Karla</vt:lpstr>
      <vt:lpstr>Arviragus template</vt:lpstr>
      <vt:lpstr>Total Sales Prediction Using LSTM Model  </vt:lpstr>
      <vt:lpstr>Introduction </vt:lpstr>
      <vt:lpstr>Approach: Data Visualization  </vt:lpstr>
      <vt:lpstr>Building prediction Model</vt:lpstr>
      <vt:lpstr>Results and 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Sales Prediction  </dc:title>
  <cp:lastModifiedBy>Nayef Abou Tayoun</cp:lastModifiedBy>
  <cp:revision>15</cp:revision>
  <dcterms:modified xsi:type="dcterms:W3CDTF">2020-10-10T03:15:59Z</dcterms:modified>
</cp:coreProperties>
</file>