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3"/>
  </p:notesMasterIdLst>
  <p:sldIdLst>
    <p:sldId id="256" r:id="rId2"/>
    <p:sldId id="257" r:id="rId3"/>
    <p:sldId id="259" r:id="rId4"/>
    <p:sldId id="258" r:id="rId5"/>
    <p:sldId id="261" r:id="rId6"/>
    <p:sldId id="263" r:id="rId7"/>
    <p:sldId id="262" r:id="rId8"/>
    <p:sldId id="264" r:id="rId9"/>
    <p:sldId id="265" r:id="rId10"/>
    <p:sldId id="267" r:id="rId11"/>
    <p:sldId id="268" r:id="rId12"/>
    <p:sldId id="270" r:id="rId13"/>
    <p:sldId id="273" r:id="rId14"/>
    <p:sldId id="272" r:id="rId15"/>
    <p:sldId id="274" r:id="rId16"/>
    <p:sldId id="266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6104A-7A82-D9B2-882D-7174A7A716C5}" v="304" dt="2024-12-15T15:08:28.022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9FDB8-6B16-4341-8178-C5A9E426063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F7DD619-8576-4A14-910A-8AD8760BF32C}">
      <dgm:prSet/>
      <dgm:spPr/>
      <dgm:t>
        <a:bodyPr/>
        <a:lstStyle/>
        <a:p>
          <a:r>
            <a:rPr lang="en-US" b="1" i="0" baseline="0"/>
            <a:t>Experiment 1 (Uniform Transformations)</a:t>
          </a:r>
          <a:r>
            <a:rPr lang="en-US" b="0" i="0" baseline="0"/>
            <a:t>:</a:t>
          </a:r>
          <a:endParaRPr lang="en-US"/>
        </a:p>
      </dgm:t>
    </dgm:pt>
    <dgm:pt modelId="{E4507389-D5AD-4946-B581-D4AA1FD483CA}" type="parTrans" cxnId="{C6E45070-0271-4F0D-95DF-6FE9CC6E313E}">
      <dgm:prSet/>
      <dgm:spPr/>
      <dgm:t>
        <a:bodyPr/>
        <a:lstStyle/>
        <a:p>
          <a:endParaRPr lang="en-US"/>
        </a:p>
      </dgm:t>
    </dgm:pt>
    <dgm:pt modelId="{699E8E8E-8054-4ED0-9C20-2C2166EB8912}" type="sibTrans" cxnId="{C6E45070-0271-4F0D-95DF-6FE9CC6E313E}">
      <dgm:prSet/>
      <dgm:spPr/>
      <dgm:t>
        <a:bodyPr/>
        <a:lstStyle/>
        <a:p>
          <a:endParaRPr lang="en-US"/>
        </a:p>
      </dgm:t>
    </dgm:pt>
    <dgm:pt modelId="{110A6987-2238-4026-8C0B-0FFD3F20CB4E}">
      <dgm:prSet/>
      <dgm:spPr/>
      <dgm:t>
        <a:bodyPr/>
        <a:lstStyle/>
        <a:p>
          <a:r>
            <a:rPr lang="en-US" b="0" i="0" baseline="0"/>
            <a:t>Achieved </a:t>
          </a:r>
          <a:r>
            <a:rPr lang="en-US" b="1" i="0" baseline="0"/>
            <a:t>94% accuracy</a:t>
          </a:r>
          <a:r>
            <a:rPr lang="en-US" b="0" i="0" baseline="0"/>
            <a:t>, with good generalization.</a:t>
          </a:r>
          <a:endParaRPr lang="en-US"/>
        </a:p>
      </dgm:t>
    </dgm:pt>
    <dgm:pt modelId="{60DE6A18-E462-47A1-BF40-350EEBEB83AF}" type="parTrans" cxnId="{C53F1D4A-35F0-4DE1-9123-D8F13D9B2202}">
      <dgm:prSet/>
      <dgm:spPr/>
      <dgm:t>
        <a:bodyPr/>
        <a:lstStyle/>
        <a:p>
          <a:endParaRPr lang="en-US"/>
        </a:p>
      </dgm:t>
    </dgm:pt>
    <dgm:pt modelId="{EA710CB1-126C-4A9F-8FE7-618CBA1A388E}" type="sibTrans" cxnId="{C53F1D4A-35F0-4DE1-9123-D8F13D9B2202}">
      <dgm:prSet/>
      <dgm:spPr/>
      <dgm:t>
        <a:bodyPr/>
        <a:lstStyle/>
        <a:p>
          <a:endParaRPr lang="en-US"/>
        </a:p>
      </dgm:t>
    </dgm:pt>
    <dgm:pt modelId="{FCCA113D-58D5-4D4A-8FAD-9A0A3F43CFB0}">
      <dgm:prSet/>
      <dgm:spPr/>
      <dgm:t>
        <a:bodyPr/>
        <a:lstStyle/>
        <a:p>
          <a:r>
            <a:rPr lang="en-US" b="0" i="0" baseline="0"/>
            <a:t>BACK and NORM classes exhibited lower scores.</a:t>
          </a:r>
          <a:endParaRPr lang="en-US"/>
        </a:p>
      </dgm:t>
    </dgm:pt>
    <dgm:pt modelId="{FD399FB9-6110-4699-87AC-2773B12B71C0}" type="parTrans" cxnId="{562A097D-9006-4FF5-A46F-9B8B444C1257}">
      <dgm:prSet/>
      <dgm:spPr/>
      <dgm:t>
        <a:bodyPr/>
        <a:lstStyle/>
        <a:p>
          <a:endParaRPr lang="en-US"/>
        </a:p>
      </dgm:t>
    </dgm:pt>
    <dgm:pt modelId="{64C1DBF1-FFE6-4ED4-BC12-170B404AD7E9}" type="sibTrans" cxnId="{562A097D-9006-4FF5-A46F-9B8B444C1257}">
      <dgm:prSet/>
      <dgm:spPr/>
      <dgm:t>
        <a:bodyPr/>
        <a:lstStyle/>
        <a:p>
          <a:endParaRPr lang="en-US"/>
        </a:p>
      </dgm:t>
    </dgm:pt>
    <dgm:pt modelId="{8D38EE2B-C7A8-4F6B-9B40-358278A2C663}">
      <dgm:prSet/>
      <dgm:spPr/>
      <dgm:t>
        <a:bodyPr/>
        <a:lstStyle/>
        <a:p>
          <a:r>
            <a:rPr lang="en-US" b="1" i="0" baseline="0"/>
            <a:t>Experiment 2 (Augmented Training)</a:t>
          </a:r>
          <a:r>
            <a:rPr lang="en-US" b="0" i="0" baseline="0"/>
            <a:t>:</a:t>
          </a:r>
          <a:endParaRPr lang="en-US"/>
        </a:p>
      </dgm:t>
    </dgm:pt>
    <dgm:pt modelId="{A5861E33-B5B0-4FDC-8FAF-D73A2D3E4170}" type="parTrans" cxnId="{35BC55B7-DFD8-4925-A15E-F1E43CCCA5E1}">
      <dgm:prSet/>
      <dgm:spPr/>
      <dgm:t>
        <a:bodyPr/>
        <a:lstStyle/>
        <a:p>
          <a:endParaRPr lang="en-US"/>
        </a:p>
      </dgm:t>
    </dgm:pt>
    <dgm:pt modelId="{C8303301-1E9A-444C-91D5-92C2A38C6E81}" type="sibTrans" cxnId="{35BC55B7-DFD8-4925-A15E-F1E43CCCA5E1}">
      <dgm:prSet/>
      <dgm:spPr/>
      <dgm:t>
        <a:bodyPr/>
        <a:lstStyle/>
        <a:p>
          <a:endParaRPr lang="en-US"/>
        </a:p>
      </dgm:t>
    </dgm:pt>
    <dgm:pt modelId="{03F17BCD-8ECB-4382-89EE-78290BC16E1E}">
      <dgm:prSet/>
      <dgm:spPr/>
      <dgm:t>
        <a:bodyPr/>
        <a:lstStyle/>
        <a:p>
          <a:r>
            <a:rPr lang="en-US" b="0" i="0" baseline="0"/>
            <a:t>Data augmentation improved overall performance to </a:t>
          </a:r>
          <a:r>
            <a:rPr lang="en-US" b="1" i="0" baseline="0"/>
            <a:t>96% accuracy</a:t>
          </a:r>
          <a:r>
            <a:rPr lang="en-US" b="0" i="0" baseline="0"/>
            <a:t>.</a:t>
          </a:r>
          <a:endParaRPr lang="en-US"/>
        </a:p>
      </dgm:t>
    </dgm:pt>
    <dgm:pt modelId="{0E29B0F6-BCFA-47E1-814F-DEC782C7E6A6}" type="parTrans" cxnId="{3F146C7B-95AB-415C-8CBD-7660EBCADD39}">
      <dgm:prSet/>
      <dgm:spPr/>
      <dgm:t>
        <a:bodyPr/>
        <a:lstStyle/>
        <a:p>
          <a:endParaRPr lang="en-US"/>
        </a:p>
      </dgm:t>
    </dgm:pt>
    <dgm:pt modelId="{6F19A81D-FD2D-4502-8284-4DD0F5D3D44E}" type="sibTrans" cxnId="{3F146C7B-95AB-415C-8CBD-7660EBCADD39}">
      <dgm:prSet/>
      <dgm:spPr/>
      <dgm:t>
        <a:bodyPr/>
        <a:lstStyle/>
        <a:p>
          <a:endParaRPr lang="en-US"/>
        </a:p>
      </dgm:t>
    </dgm:pt>
    <dgm:pt modelId="{6A10348C-3F39-4427-80C7-A0B147B3D70A}">
      <dgm:prSet/>
      <dgm:spPr/>
      <dgm:t>
        <a:bodyPr/>
        <a:lstStyle/>
        <a:p>
          <a:r>
            <a:rPr lang="en-US" b="0" i="0" baseline="0"/>
            <a:t>Significant improvement in BACK and NORM classes.</a:t>
          </a:r>
          <a:endParaRPr lang="en-US"/>
        </a:p>
      </dgm:t>
    </dgm:pt>
    <dgm:pt modelId="{24492BF7-D88C-450F-A326-03660B47C2CE}" type="parTrans" cxnId="{0D441E0B-5232-42A5-9BB5-5D7A50A39856}">
      <dgm:prSet/>
      <dgm:spPr/>
      <dgm:t>
        <a:bodyPr/>
        <a:lstStyle/>
        <a:p>
          <a:endParaRPr lang="en-US"/>
        </a:p>
      </dgm:t>
    </dgm:pt>
    <dgm:pt modelId="{A2171C57-7DF6-44E1-8A0E-4AF9228BE048}" type="sibTrans" cxnId="{0D441E0B-5232-42A5-9BB5-5D7A50A39856}">
      <dgm:prSet/>
      <dgm:spPr/>
      <dgm:t>
        <a:bodyPr/>
        <a:lstStyle/>
        <a:p>
          <a:endParaRPr lang="en-US"/>
        </a:p>
      </dgm:t>
    </dgm:pt>
    <dgm:pt modelId="{D3A192FF-AB1A-4E4F-9A3F-2C6A224015D9}">
      <dgm:prSet/>
      <dgm:spPr/>
      <dgm:t>
        <a:bodyPr/>
        <a:lstStyle/>
        <a:p>
          <a:r>
            <a:rPr lang="en-US" b="1" i="0" baseline="0"/>
            <a:t>Experiment 3 (Pretraining + Fine-Tuning)</a:t>
          </a:r>
          <a:r>
            <a:rPr lang="en-US" b="0" i="0" baseline="0"/>
            <a:t>:</a:t>
          </a:r>
          <a:endParaRPr lang="en-US"/>
        </a:p>
      </dgm:t>
    </dgm:pt>
    <dgm:pt modelId="{3DF33A8E-965C-4C49-A275-BAC163C67B75}" type="parTrans" cxnId="{A0381542-6E29-4B5F-96C3-BD79FC5011A9}">
      <dgm:prSet/>
      <dgm:spPr/>
      <dgm:t>
        <a:bodyPr/>
        <a:lstStyle/>
        <a:p>
          <a:endParaRPr lang="en-US"/>
        </a:p>
      </dgm:t>
    </dgm:pt>
    <dgm:pt modelId="{7E658D8C-8C98-4F0D-99CA-C2E515B63A84}" type="sibTrans" cxnId="{A0381542-6E29-4B5F-96C3-BD79FC5011A9}">
      <dgm:prSet/>
      <dgm:spPr/>
      <dgm:t>
        <a:bodyPr/>
        <a:lstStyle/>
        <a:p>
          <a:endParaRPr lang="en-US"/>
        </a:p>
      </dgm:t>
    </dgm:pt>
    <dgm:pt modelId="{6CAEF19D-BD55-443E-978C-48129D22FBFA}">
      <dgm:prSet/>
      <dgm:spPr/>
      <dgm:t>
        <a:bodyPr/>
        <a:lstStyle/>
        <a:p>
          <a:r>
            <a:rPr lang="en-US" b="1" i="0" baseline="0"/>
            <a:t>Pretraining</a:t>
          </a:r>
          <a:r>
            <a:rPr lang="en-US" b="0" i="0" baseline="0"/>
            <a:t> on PathMNIST followed by fine-tuning achieved </a:t>
          </a:r>
          <a:r>
            <a:rPr lang="en-US" b="1" i="0" baseline="0"/>
            <a:t>93% accuracy</a:t>
          </a:r>
          <a:r>
            <a:rPr lang="en-US" b="0" i="0" baseline="0"/>
            <a:t>.</a:t>
          </a:r>
          <a:endParaRPr lang="en-US"/>
        </a:p>
      </dgm:t>
    </dgm:pt>
    <dgm:pt modelId="{C19DEDE0-F87D-44D5-A37C-EA93C9B2B9F1}" type="parTrans" cxnId="{B7FEA312-92D8-4FAC-A9EB-514001029740}">
      <dgm:prSet/>
      <dgm:spPr/>
      <dgm:t>
        <a:bodyPr/>
        <a:lstStyle/>
        <a:p>
          <a:endParaRPr lang="en-US"/>
        </a:p>
      </dgm:t>
    </dgm:pt>
    <dgm:pt modelId="{8D50E816-F3EE-4A2C-A2B8-D2D284F45CD7}" type="sibTrans" cxnId="{B7FEA312-92D8-4FAC-A9EB-514001029740}">
      <dgm:prSet/>
      <dgm:spPr/>
      <dgm:t>
        <a:bodyPr/>
        <a:lstStyle/>
        <a:p>
          <a:endParaRPr lang="en-US"/>
        </a:p>
      </dgm:t>
    </dgm:pt>
    <dgm:pt modelId="{C6A2ABAA-27E8-41E9-A54E-464E1647793A}">
      <dgm:prSet/>
      <dgm:spPr/>
      <dgm:t>
        <a:bodyPr/>
        <a:lstStyle/>
        <a:p>
          <a:r>
            <a:rPr lang="en-US" b="0" i="0" baseline="0"/>
            <a:t>Moderate performance in STR, DEB, and MUS classes suggests challenges in transfer learning.</a:t>
          </a:r>
          <a:endParaRPr lang="en-US"/>
        </a:p>
      </dgm:t>
    </dgm:pt>
    <dgm:pt modelId="{0985CB1C-8235-4D6D-978C-95753A68130E}" type="parTrans" cxnId="{B55CAAC2-89E3-4516-B519-EFE103B45DE6}">
      <dgm:prSet/>
      <dgm:spPr/>
      <dgm:t>
        <a:bodyPr/>
        <a:lstStyle/>
        <a:p>
          <a:endParaRPr lang="en-US"/>
        </a:p>
      </dgm:t>
    </dgm:pt>
    <dgm:pt modelId="{CFAC4CB8-DA78-46AB-8736-CF5D0A1E2386}" type="sibTrans" cxnId="{B55CAAC2-89E3-4516-B519-EFE103B45DE6}">
      <dgm:prSet/>
      <dgm:spPr/>
      <dgm:t>
        <a:bodyPr/>
        <a:lstStyle/>
        <a:p>
          <a:endParaRPr lang="en-US"/>
        </a:p>
      </dgm:t>
    </dgm:pt>
    <dgm:pt modelId="{C7C13E5C-14A7-4945-B3CB-7EC49E18924C}" type="pres">
      <dgm:prSet presAssocID="{BC29FDB8-6B16-4341-8178-C5A9E426063E}" presName="Name0" presStyleCnt="0">
        <dgm:presLayoutVars>
          <dgm:dir/>
          <dgm:animLvl val="lvl"/>
          <dgm:resizeHandles val="exact"/>
        </dgm:presLayoutVars>
      </dgm:prSet>
      <dgm:spPr/>
    </dgm:pt>
    <dgm:pt modelId="{3804A1DA-3DD4-4B2E-9DF4-1354622054EA}" type="pres">
      <dgm:prSet presAssocID="{BF7DD619-8576-4A14-910A-8AD8760BF32C}" presName="composite" presStyleCnt="0"/>
      <dgm:spPr/>
    </dgm:pt>
    <dgm:pt modelId="{AAF8974D-75B0-4914-9B40-78D05A6C530C}" type="pres">
      <dgm:prSet presAssocID="{BF7DD619-8576-4A14-910A-8AD8760BF32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C6C8A01-EC0F-413F-9E2C-71345D4EED2E}" type="pres">
      <dgm:prSet presAssocID="{BF7DD619-8576-4A14-910A-8AD8760BF32C}" presName="desTx" presStyleLbl="alignAccFollowNode1" presStyleIdx="0" presStyleCnt="3">
        <dgm:presLayoutVars>
          <dgm:bulletEnabled val="1"/>
        </dgm:presLayoutVars>
      </dgm:prSet>
      <dgm:spPr/>
    </dgm:pt>
    <dgm:pt modelId="{EE20B9AE-68FB-40D2-9E97-76AB566A0939}" type="pres">
      <dgm:prSet presAssocID="{699E8E8E-8054-4ED0-9C20-2C2166EB8912}" presName="space" presStyleCnt="0"/>
      <dgm:spPr/>
    </dgm:pt>
    <dgm:pt modelId="{7C3D6B27-B732-4B7B-8762-A7DDDBC7943C}" type="pres">
      <dgm:prSet presAssocID="{8D38EE2B-C7A8-4F6B-9B40-358278A2C663}" presName="composite" presStyleCnt="0"/>
      <dgm:spPr/>
    </dgm:pt>
    <dgm:pt modelId="{E3B93DF9-6438-4C63-B158-E830AB6981BD}" type="pres">
      <dgm:prSet presAssocID="{8D38EE2B-C7A8-4F6B-9B40-358278A2C66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B85561-9C9E-40C1-80C3-A0496D069D71}" type="pres">
      <dgm:prSet presAssocID="{8D38EE2B-C7A8-4F6B-9B40-358278A2C663}" presName="desTx" presStyleLbl="alignAccFollowNode1" presStyleIdx="1" presStyleCnt="3">
        <dgm:presLayoutVars>
          <dgm:bulletEnabled val="1"/>
        </dgm:presLayoutVars>
      </dgm:prSet>
      <dgm:spPr/>
    </dgm:pt>
    <dgm:pt modelId="{201FC099-096F-4348-86AA-27C0FBC8A566}" type="pres">
      <dgm:prSet presAssocID="{C8303301-1E9A-444C-91D5-92C2A38C6E81}" presName="space" presStyleCnt="0"/>
      <dgm:spPr/>
    </dgm:pt>
    <dgm:pt modelId="{3B8E5D65-A88C-4959-A8CC-6A18936ED124}" type="pres">
      <dgm:prSet presAssocID="{D3A192FF-AB1A-4E4F-9A3F-2C6A224015D9}" presName="composite" presStyleCnt="0"/>
      <dgm:spPr/>
    </dgm:pt>
    <dgm:pt modelId="{C9CAA317-A716-4F73-A34C-BCB7D9C92FF9}" type="pres">
      <dgm:prSet presAssocID="{D3A192FF-AB1A-4E4F-9A3F-2C6A224015D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3777263-A01F-44B3-8321-8407256A22D0}" type="pres">
      <dgm:prSet presAssocID="{D3A192FF-AB1A-4E4F-9A3F-2C6A224015D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B50EF07-CE4D-4EAC-99A0-902CB8BA5EC6}" type="presOf" srcId="{BC29FDB8-6B16-4341-8178-C5A9E426063E}" destId="{C7C13E5C-14A7-4945-B3CB-7EC49E18924C}" srcOrd="0" destOrd="0" presId="urn:microsoft.com/office/officeart/2005/8/layout/hList1"/>
    <dgm:cxn modelId="{0D441E0B-5232-42A5-9BB5-5D7A50A39856}" srcId="{8D38EE2B-C7A8-4F6B-9B40-358278A2C663}" destId="{6A10348C-3F39-4427-80C7-A0B147B3D70A}" srcOrd="1" destOrd="0" parTransId="{24492BF7-D88C-450F-A326-03660B47C2CE}" sibTransId="{A2171C57-7DF6-44E1-8A0E-4AF9228BE048}"/>
    <dgm:cxn modelId="{B7FEA312-92D8-4FAC-A9EB-514001029740}" srcId="{D3A192FF-AB1A-4E4F-9A3F-2C6A224015D9}" destId="{6CAEF19D-BD55-443E-978C-48129D22FBFA}" srcOrd="0" destOrd="0" parTransId="{C19DEDE0-F87D-44D5-A37C-EA93C9B2B9F1}" sibTransId="{8D50E816-F3EE-4A2C-A2B8-D2D284F45CD7}"/>
    <dgm:cxn modelId="{42D82024-764A-4B3E-AC83-C0405C70CDA1}" type="presOf" srcId="{8D38EE2B-C7A8-4F6B-9B40-358278A2C663}" destId="{E3B93DF9-6438-4C63-B158-E830AB6981BD}" srcOrd="0" destOrd="0" presId="urn:microsoft.com/office/officeart/2005/8/layout/hList1"/>
    <dgm:cxn modelId="{7858642C-4A02-429F-8583-526503E7408E}" type="presOf" srcId="{110A6987-2238-4026-8C0B-0FFD3F20CB4E}" destId="{6C6C8A01-EC0F-413F-9E2C-71345D4EED2E}" srcOrd="0" destOrd="0" presId="urn:microsoft.com/office/officeart/2005/8/layout/hList1"/>
    <dgm:cxn modelId="{7D29E92F-AE1D-4432-9ADE-96EB5324EDC4}" type="presOf" srcId="{D3A192FF-AB1A-4E4F-9A3F-2C6A224015D9}" destId="{C9CAA317-A716-4F73-A34C-BCB7D9C92FF9}" srcOrd="0" destOrd="0" presId="urn:microsoft.com/office/officeart/2005/8/layout/hList1"/>
    <dgm:cxn modelId="{A0381542-6E29-4B5F-96C3-BD79FC5011A9}" srcId="{BC29FDB8-6B16-4341-8178-C5A9E426063E}" destId="{D3A192FF-AB1A-4E4F-9A3F-2C6A224015D9}" srcOrd="2" destOrd="0" parTransId="{3DF33A8E-965C-4C49-A275-BAC163C67B75}" sibTransId="{7E658D8C-8C98-4F0D-99CA-C2E515B63A84}"/>
    <dgm:cxn modelId="{C53F1D4A-35F0-4DE1-9123-D8F13D9B2202}" srcId="{BF7DD619-8576-4A14-910A-8AD8760BF32C}" destId="{110A6987-2238-4026-8C0B-0FFD3F20CB4E}" srcOrd="0" destOrd="0" parTransId="{60DE6A18-E462-47A1-BF40-350EEBEB83AF}" sibTransId="{EA710CB1-126C-4A9F-8FE7-618CBA1A388E}"/>
    <dgm:cxn modelId="{C6E45070-0271-4F0D-95DF-6FE9CC6E313E}" srcId="{BC29FDB8-6B16-4341-8178-C5A9E426063E}" destId="{BF7DD619-8576-4A14-910A-8AD8760BF32C}" srcOrd="0" destOrd="0" parTransId="{E4507389-D5AD-4946-B581-D4AA1FD483CA}" sibTransId="{699E8E8E-8054-4ED0-9C20-2C2166EB8912}"/>
    <dgm:cxn modelId="{3F146C7B-95AB-415C-8CBD-7660EBCADD39}" srcId="{8D38EE2B-C7A8-4F6B-9B40-358278A2C663}" destId="{03F17BCD-8ECB-4382-89EE-78290BC16E1E}" srcOrd="0" destOrd="0" parTransId="{0E29B0F6-BCFA-47E1-814F-DEC782C7E6A6}" sibTransId="{6F19A81D-FD2D-4502-8284-4DD0F5D3D44E}"/>
    <dgm:cxn modelId="{562A097D-9006-4FF5-A46F-9B8B444C1257}" srcId="{BF7DD619-8576-4A14-910A-8AD8760BF32C}" destId="{FCCA113D-58D5-4D4A-8FAD-9A0A3F43CFB0}" srcOrd="1" destOrd="0" parTransId="{FD399FB9-6110-4699-87AC-2773B12B71C0}" sibTransId="{64C1DBF1-FFE6-4ED4-BC12-170B404AD7E9}"/>
    <dgm:cxn modelId="{54F3A97E-300D-41AC-A66D-E0F8CED4366D}" type="presOf" srcId="{C6A2ABAA-27E8-41E9-A54E-464E1647793A}" destId="{C3777263-A01F-44B3-8321-8407256A22D0}" srcOrd="0" destOrd="1" presId="urn:microsoft.com/office/officeart/2005/8/layout/hList1"/>
    <dgm:cxn modelId="{F2DFB682-0F7B-4E41-809F-6001DD2CFE9B}" type="presOf" srcId="{6A10348C-3F39-4427-80C7-A0B147B3D70A}" destId="{33B85561-9C9E-40C1-80C3-A0496D069D71}" srcOrd="0" destOrd="1" presId="urn:microsoft.com/office/officeart/2005/8/layout/hList1"/>
    <dgm:cxn modelId="{DE583E8D-D85C-4C1A-9C46-744A04093696}" type="presOf" srcId="{BF7DD619-8576-4A14-910A-8AD8760BF32C}" destId="{AAF8974D-75B0-4914-9B40-78D05A6C530C}" srcOrd="0" destOrd="0" presId="urn:microsoft.com/office/officeart/2005/8/layout/hList1"/>
    <dgm:cxn modelId="{C9087EA3-68D5-4368-B352-85353F124DE3}" type="presOf" srcId="{6CAEF19D-BD55-443E-978C-48129D22FBFA}" destId="{C3777263-A01F-44B3-8321-8407256A22D0}" srcOrd="0" destOrd="0" presId="urn:microsoft.com/office/officeart/2005/8/layout/hList1"/>
    <dgm:cxn modelId="{35BC55B7-DFD8-4925-A15E-F1E43CCCA5E1}" srcId="{BC29FDB8-6B16-4341-8178-C5A9E426063E}" destId="{8D38EE2B-C7A8-4F6B-9B40-358278A2C663}" srcOrd="1" destOrd="0" parTransId="{A5861E33-B5B0-4FDC-8FAF-D73A2D3E4170}" sibTransId="{C8303301-1E9A-444C-91D5-92C2A38C6E81}"/>
    <dgm:cxn modelId="{14EEFEBA-3CE8-44B3-8557-7A17D5881337}" type="presOf" srcId="{03F17BCD-8ECB-4382-89EE-78290BC16E1E}" destId="{33B85561-9C9E-40C1-80C3-A0496D069D71}" srcOrd="0" destOrd="0" presId="urn:microsoft.com/office/officeart/2005/8/layout/hList1"/>
    <dgm:cxn modelId="{B55CAAC2-89E3-4516-B519-EFE103B45DE6}" srcId="{D3A192FF-AB1A-4E4F-9A3F-2C6A224015D9}" destId="{C6A2ABAA-27E8-41E9-A54E-464E1647793A}" srcOrd="1" destOrd="0" parTransId="{0985CB1C-8235-4D6D-978C-95753A68130E}" sibTransId="{CFAC4CB8-DA78-46AB-8736-CF5D0A1E2386}"/>
    <dgm:cxn modelId="{15E9E4C9-B7A7-44A3-876D-064AC8DBC264}" type="presOf" srcId="{FCCA113D-58D5-4D4A-8FAD-9A0A3F43CFB0}" destId="{6C6C8A01-EC0F-413F-9E2C-71345D4EED2E}" srcOrd="0" destOrd="1" presId="urn:microsoft.com/office/officeart/2005/8/layout/hList1"/>
    <dgm:cxn modelId="{E36AFDA0-A057-4C2B-AC78-06A6F442A5FD}" type="presParOf" srcId="{C7C13E5C-14A7-4945-B3CB-7EC49E18924C}" destId="{3804A1DA-3DD4-4B2E-9DF4-1354622054EA}" srcOrd="0" destOrd="0" presId="urn:microsoft.com/office/officeart/2005/8/layout/hList1"/>
    <dgm:cxn modelId="{1071168B-7B4E-4D98-9136-3642A1FDB94C}" type="presParOf" srcId="{3804A1DA-3DD4-4B2E-9DF4-1354622054EA}" destId="{AAF8974D-75B0-4914-9B40-78D05A6C530C}" srcOrd="0" destOrd="0" presId="urn:microsoft.com/office/officeart/2005/8/layout/hList1"/>
    <dgm:cxn modelId="{67BC6783-578B-4DFB-ABB6-26F66F99D30F}" type="presParOf" srcId="{3804A1DA-3DD4-4B2E-9DF4-1354622054EA}" destId="{6C6C8A01-EC0F-413F-9E2C-71345D4EED2E}" srcOrd="1" destOrd="0" presId="urn:microsoft.com/office/officeart/2005/8/layout/hList1"/>
    <dgm:cxn modelId="{955D290E-4990-4656-97D9-5168238D27E3}" type="presParOf" srcId="{C7C13E5C-14A7-4945-B3CB-7EC49E18924C}" destId="{EE20B9AE-68FB-40D2-9E97-76AB566A0939}" srcOrd="1" destOrd="0" presId="urn:microsoft.com/office/officeart/2005/8/layout/hList1"/>
    <dgm:cxn modelId="{2C6C2B94-C3CF-4E08-A335-5D41D4809D98}" type="presParOf" srcId="{C7C13E5C-14A7-4945-B3CB-7EC49E18924C}" destId="{7C3D6B27-B732-4B7B-8762-A7DDDBC7943C}" srcOrd="2" destOrd="0" presId="urn:microsoft.com/office/officeart/2005/8/layout/hList1"/>
    <dgm:cxn modelId="{6614B48E-B238-43E6-B7F6-17EFF8FB52AB}" type="presParOf" srcId="{7C3D6B27-B732-4B7B-8762-A7DDDBC7943C}" destId="{E3B93DF9-6438-4C63-B158-E830AB6981BD}" srcOrd="0" destOrd="0" presId="urn:microsoft.com/office/officeart/2005/8/layout/hList1"/>
    <dgm:cxn modelId="{3DE8D3DF-851B-4BFA-8684-07AD55E63E16}" type="presParOf" srcId="{7C3D6B27-B732-4B7B-8762-A7DDDBC7943C}" destId="{33B85561-9C9E-40C1-80C3-A0496D069D71}" srcOrd="1" destOrd="0" presId="urn:microsoft.com/office/officeart/2005/8/layout/hList1"/>
    <dgm:cxn modelId="{4B4C38B9-7E3C-4216-9A0E-CF12A1771194}" type="presParOf" srcId="{C7C13E5C-14A7-4945-B3CB-7EC49E18924C}" destId="{201FC099-096F-4348-86AA-27C0FBC8A566}" srcOrd="3" destOrd="0" presId="urn:microsoft.com/office/officeart/2005/8/layout/hList1"/>
    <dgm:cxn modelId="{1DBC13C5-F688-4C20-844E-C232C2453DC9}" type="presParOf" srcId="{C7C13E5C-14A7-4945-B3CB-7EC49E18924C}" destId="{3B8E5D65-A88C-4959-A8CC-6A18936ED124}" srcOrd="4" destOrd="0" presId="urn:microsoft.com/office/officeart/2005/8/layout/hList1"/>
    <dgm:cxn modelId="{B2150C00-63BC-4A4E-BE20-B463759E5506}" type="presParOf" srcId="{3B8E5D65-A88C-4959-A8CC-6A18936ED124}" destId="{C9CAA317-A716-4F73-A34C-BCB7D9C92FF9}" srcOrd="0" destOrd="0" presId="urn:microsoft.com/office/officeart/2005/8/layout/hList1"/>
    <dgm:cxn modelId="{CDB00AB1-FF15-48B3-903A-EDFB4A44889E}" type="presParOf" srcId="{3B8E5D65-A88C-4959-A8CC-6A18936ED124}" destId="{C3777263-A01F-44B3-8321-8407256A22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9FDB8-6B16-4341-8178-C5A9E426063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7DD619-8576-4A14-910A-8AD8760BF32C}">
      <dgm:prSet/>
      <dgm:spPr/>
      <dgm:t>
        <a:bodyPr/>
        <a:lstStyle/>
        <a:p>
          <a:r>
            <a:rPr lang="en-US" b="1" i="0" baseline="0" dirty="0"/>
            <a:t>Experiment 1 (Uniform Transformations)</a:t>
          </a:r>
          <a:r>
            <a:rPr lang="en-US" b="0" i="0" baseline="0" dirty="0"/>
            <a:t>:</a:t>
          </a:r>
          <a:endParaRPr lang="en-US" dirty="0"/>
        </a:p>
      </dgm:t>
    </dgm:pt>
    <dgm:pt modelId="{E4507389-D5AD-4946-B581-D4AA1FD483CA}" type="parTrans" cxnId="{C6E45070-0271-4F0D-95DF-6FE9CC6E313E}">
      <dgm:prSet/>
      <dgm:spPr/>
      <dgm:t>
        <a:bodyPr/>
        <a:lstStyle/>
        <a:p>
          <a:endParaRPr lang="en-US"/>
        </a:p>
      </dgm:t>
    </dgm:pt>
    <dgm:pt modelId="{699E8E8E-8054-4ED0-9C20-2C2166EB8912}" type="sibTrans" cxnId="{C6E45070-0271-4F0D-95DF-6FE9CC6E313E}">
      <dgm:prSet/>
      <dgm:spPr/>
      <dgm:t>
        <a:bodyPr/>
        <a:lstStyle/>
        <a:p>
          <a:endParaRPr lang="en-US"/>
        </a:p>
      </dgm:t>
    </dgm:pt>
    <dgm:pt modelId="{110A6987-2238-4026-8C0B-0FFD3F20CB4E}">
      <dgm:prSet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Achieved </a:t>
          </a:r>
          <a:r>
            <a: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98% accuracy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, with good generalization.</a:t>
          </a:r>
          <a:endParaRPr lang="en-US" dirty="0">
            <a:latin typeface="+mj-lt"/>
          </a:endParaRPr>
        </a:p>
      </dgm:t>
    </dgm:pt>
    <dgm:pt modelId="{60DE6A18-E462-47A1-BF40-350EEBEB83AF}" type="parTrans" cxnId="{C53F1D4A-35F0-4DE1-9123-D8F13D9B2202}">
      <dgm:prSet/>
      <dgm:spPr/>
      <dgm:t>
        <a:bodyPr/>
        <a:lstStyle/>
        <a:p>
          <a:endParaRPr lang="en-US"/>
        </a:p>
      </dgm:t>
    </dgm:pt>
    <dgm:pt modelId="{EA710CB1-126C-4A9F-8FE7-618CBA1A388E}" type="sibTrans" cxnId="{C53F1D4A-35F0-4DE1-9123-D8F13D9B2202}">
      <dgm:prSet/>
      <dgm:spPr/>
      <dgm:t>
        <a:bodyPr/>
        <a:lstStyle/>
        <a:p>
          <a:endParaRPr lang="en-US"/>
        </a:p>
      </dgm:t>
    </dgm:pt>
    <dgm:pt modelId="{8D38EE2B-C7A8-4F6B-9B40-358278A2C663}">
      <dgm:prSet/>
      <dgm:spPr/>
      <dgm:t>
        <a:bodyPr/>
        <a:lstStyle/>
        <a:p>
          <a:r>
            <a:rPr lang="en-US" b="1" i="0" baseline="0"/>
            <a:t>Experiment 2 (Augmented Training)</a:t>
          </a:r>
          <a:r>
            <a:rPr lang="en-US" b="0" i="0" baseline="0"/>
            <a:t>:</a:t>
          </a:r>
          <a:endParaRPr lang="en-US"/>
        </a:p>
      </dgm:t>
    </dgm:pt>
    <dgm:pt modelId="{A5861E33-B5B0-4FDC-8FAF-D73A2D3E4170}" type="parTrans" cxnId="{35BC55B7-DFD8-4925-A15E-F1E43CCCA5E1}">
      <dgm:prSet/>
      <dgm:spPr/>
      <dgm:t>
        <a:bodyPr/>
        <a:lstStyle/>
        <a:p>
          <a:endParaRPr lang="en-US"/>
        </a:p>
      </dgm:t>
    </dgm:pt>
    <dgm:pt modelId="{C8303301-1E9A-444C-91D5-92C2A38C6E81}" type="sibTrans" cxnId="{35BC55B7-DFD8-4925-A15E-F1E43CCCA5E1}">
      <dgm:prSet/>
      <dgm:spPr/>
      <dgm:t>
        <a:bodyPr/>
        <a:lstStyle/>
        <a:p>
          <a:endParaRPr lang="en-US"/>
        </a:p>
      </dgm:t>
    </dgm:pt>
    <dgm:pt modelId="{03F17BCD-8ECB-4382-89EE-78290BC16E1E}">
      <dgm:prSet/>
      <dgm:spPr/>
      <dgm:t>
        <a:bodyPr/>
        <a:lstStyle/>
        <a:p>
          <a:r>
            <a:rPr lang="en-US" dirty="0">
              <a:latin typeface="+mj-lt"/>
              <a:cs typeface="Times New Roman" panose="02020603050405020304" pitchFamily="18" charset="0"/>
            </a:rPr>
            <a:t>Boosted overall performance, achieving </a:t>
          </a:r>
          <a:r>
            <a:rPr lang="en-US" b="1" dirty="0">
              <a:latin typeface="+mj-lt"/>
              <a:cs typeface="Times New Roman" panose="02020603050405020304" pitchFamily="18" charset="0"/>
            </a:rPr>
            <a:t>99% accuracy</a:t>
          </a:r>
          <a:r>
            <a:rPr lang="en-US" dirty="0">
              <a:latin typeface="+mj-lt"/>
              <a:cs typeface="Times New Roman" panose="02020603050405020304" pitchFamily="18" charset="0"/>
            </a:rPr>
            <a:t> and strong F1-scores across all classes.</a:t>
          </a:r>
          <a:endParaRPr lang="en-US" dirty="0">
            <a:latin typeface="+mj-lt"/>
          </a:endParaRPr>
        </a:p>
      </dgm:t>
    </dgm:pt>
    <dgm:pt modelId="{0E29B0F6-BCFA-47E1-814F-DEC782C7E6A6}" type="parTrans" cxnId="{3F146C7B-95AB-415C-8CBD-7660EBCADD39}">
      <dgm:prSet/>
      <dgm:spPr/>
      <dgm:t>
        <a:bodyPr/>
        <a:lstStyle/>
        <a:p>
          <a:endParaRPr lang="en-US"/>
        </a:p>
      </dgm:t>
    </dgm:pt>
    <dgm:pt modelId="{6F19A81D-FD2D-4502-8284-4DD0F5D3D44E}" type="sibTrans" cxnId="{3F146C7B-95AB-415C-8CBD-7660EBCADD39}">
      <dgm:prSet/>
      <dgm:spPr/>
      <dgm:t>
        <a:bodyPr/>
        <a:lstStyle/>
        <a:p>
          <a:endParaRPr lang="en-US"/>
        </a:p>
      </dgm:t>
    </dgm:pt>
    <dgm:pt modelId="{D3A192FF-AB1A-4E4F-9A3F-2C6A224015D9}">
      <dgm:prSet/>
      <dgm:spPr/>
      <dgm:t>
        <a:bodyPr/>
        <a:lstStyle/>
        <a:p>
          <a:r>
            <a:rPr lang="en-US" b="1" i="0" baseline="0"/>
            <a:t>Experiment 3 (Pretraining + Fine-Tuning)</a:t>
          </a:r>
          <a:r>
            <a:rPr lang="en-US" b="0" i="0" baseline="0"/>
            <a:t>:</a:t>
          </a:r>
          <a:endParaRPr lang="en-US"/>
        </a:p>
      </dgm:t>
    </dgm:pt>
    <dgm:pt modelId="{3DF33A8E-965C-4C49-A275-BAC163C67B75}" type="parTrans" cxnId="{A0381542-6E29-4B5F-96C3-BD79FC5011A9}">
      <dgm:prSet/>
      <dgm:spPr/>
      <dgm:t>
        <a:bodyPr/>
        <a:lstStyle/>
        <a:p>
          <a:endParaRPr lang="en-US"/>
        </a:p>
      </dgm:t>
    </dgm:pt>
    <dgm:pt modelId="{7E658D8C-8C98-4F0D-99CA-C2E515B63A84}" type="sibTrans" cxnId="{A0381542-6E29-4B5F-96C3-BD79FC5011A9}">
      <dgm:prSet/>
      <dgm:spPr/>
      <dgm:t>
        <a:bodyPr/>
        <a:lstStyle/>
        <a:p>
          <a:endParaRPr lang="en-US"/>
        </a:p>
      </dgm:t>
    </dgm:pt>
    <dgm:pt modelId="{6CAEF19D-BD55-443E-978C-48129D22FBFA}">
      <dgm:prSet/>
      <dgm:spPr/>
      <dgm:t>
        <a:bodyPr/>
        <a:lstStyle/>
        <a:p>
          <a:r>
            <a:rPr lang="en-US" dirty="0">
              <a:latin typeface="+mj-lt"/>
              <a:cs typeface="Times New Roman" panose="02020603050405020304" pitchFamily="18" charset="0"/>
            </a:rPr>
            <a:t>Pretraining on </a:t>
          </a:r>
          <a:r>
            <a:rPr lang="en-US" dirty="0" err="1">
              <a:latin typeface="+mj-lt"/>
              <a:cs typeface="Times New Roman" panose="02020603050405020304" pitchFamily="18" charset="0"/>
            </a:rPr>
            <a:t>PathMNIST</a:t>
          </a:r>
          <a:r>
            <a:rPr lang="en-US" dirty="0">
              <a:latin typeface="+mj-lt"/>
              <a:cs typeface="Times New Roman" panose="02020603050405020304" pitchFamily="18" charset="0"/>
            </a:rPr>
            <a:t> improved generalization but did not translate perfectly to the NCT-CRC-VAL-7K dataset.</a:t>
          </a:r>
          <a:endParaRPr lang="en-US" dirty="0">
            <a:latin typeface="+mj-lt"/>
          </a:endParaRPr>
        </a:p>
      </dgm:t>
    </dgm:pt>
    <dgm:pt modelId="{C19DEDE0-F87D-44D5-A37C-EA93C9B2B9F1}" type="parTrans" cxnId="{B7FEA312-92D8-4FAC-A9EB-514001029740}">
      <dgm:prSet/>
      <dgm:spPr/>
      <dgm:t>
        <a:bodyPr/>
        <a:lstStyle/>
        <a:p>
          <a:endParaRPr lang="en-US"/>
        </a:p>
      </dgm:t>
    </dgm:pt>
    <dgm:pt modelId="{8D50E816-F3EE-4A2C-A2B8-D2D284F45CD7}" type="sibTrans" cxnId="{B7FEA312-92D8-4FAC-A9EB-514001029740}">
      <dgm:prSet/>
      <dgm:spPr/>
      <dgm:t>
        <a:bodyPr/>
        <a:lstStyle/>
        <a:p>
          <a:endParaRPr lang="en-US"/>
        </a:p>
      </dgm:t>
    </dgm:pt>
    <dgm:pt modelId="{04383990-9E49-44D6-8710-748AF2B07EB5}">
      <dgm:prSet/>
      <dgm:spPr/>
      <dgm:t>
        <a:bodyPr/>
        <a:lstStyle/>
        <a:p>
          <a:r>
            <a:rPr lang="en-US" dirty="0">
              <a:latin typeface="+mj-lt"/>
              <a:cs typeface="Times New Roman" panose="02020603050405020304" pitchFamily="18" charset="0"/>
            </a:rPr>
            <a:t>Slight underperformance for </a:t>
          </a:r>
          <a:r>
            <a:rPr lang="en-US" b="1" dirty="0">
              <a:latin typeface="+mj-lt"/>
              <a:cs typeface="Times New Roman" panose="02020603050405020304" pitchFamily="18" charset="0"/>
            </a:rPr>
            <a:t>MUS</a:t>
          </a:r>
          <a:r>
            <a:rPr lang="en-US" dirty="0">
              <a:latin typeface="+mj-lt"/>
              <a:cs typeface="Times New Roman" panose="02020603050405020304" pitchFamily="18" charset="0"/>
            </a:rPr>
            <a:t> (F1 = 0.91) and </a:t>
          </a:r>
          <a:r>
            <a:rPr lang="en-US" b="1" dirty="0">
              <a:latin typeface="+mj-lt"/>
              <a:cs typeface="Times New Roman" panose="02020603050405020304" pitchFamily="18" charset="0"/>
            </a:rPr>
            <a:t>STR</a:t>
          </a:r>
          <a:r>
            <a:rPr lang="en-US" dirty="0">
              <a:latin typeface="+mj-lt"/>
              <a:cs typeface="Times New Roman" panose="02020603050405020304" pitchFamily="18" charset="0"/>
            </a:rPr>
            <a:t> (F1 = 0.83), with STR showing a recall of 0.71.</a:t>
          </a:r>
        </a:p>
      </dgm:t>
    </dgm:pt>
    <dgm:pt modelId="{A2C7E6A6-ACED-47D7-B9F2-387847D030DF}" type="parTrans" cxnId="{5633D890-7E03-4E64-983C-7BCC897F77AB}">
      <dgm:prSet/>
      <dgm:spPr/>
      <dgm:t>
        <a:bodyPr/>
        <a:lstStyle/>
        <a:p>
          <a:endParaRPr lang="en-US"/>
        </a:p>
      </dgm:t>
    </dgm:pt>
    <dgm:pt modelId="{9DE0A293-9388-4D4E-A105-4219E7D4D575}" type="sibTrans" cxnId="{5633D890-7E03-4E64-983C-7BCC897F77AB}">
      <dgm:prSet/>
      <dgm:spPr/>
      <dgm:t>
        <a:bodyPr/>
        <a:lstStyle/>
        <a:p>
          <a:endParaRPr lang="en-US"/>
        </a:p>
      </dgm:t>
    </dgm:pt>
    <dgm:pt modelId="{47086578-A8E1-4255-A141-90215AC02DFE}">
      <dgm:prSet/>
      <dgm:spPr/>
      <dgm:t>
        <a:bodyPr/>
        <a:lstStyle/>
        <a:p>
          <a:r>
            <a:rPr lang="en-US" dirty="0">
              <a:latin typeface="+mj-lt"/>
              <a:cs typeface="Times New Roman" panose="02020603050405020304" pitchFamily="18" charset="0"/>
            </a:rPr>
            <a:t>Challenges in classes like </a:t>
          </a:r>
          <a:r>
            <a:rPr lang="en-US" b="1" dirty="0">
              <a:latin typeface="+mj-lt"/>
              <a:cs typeface="Times New Roman" panose="02020603050405020304" pitchFamily="18" charset="0"/>
            </a:rPr>
            <a:t>DEB, STR, and MUS</a:t>
          </a:r>
          <a:r>
            <a:rPr lang="en-US" dirty="0">
              <a:latin typeface="+mj-lt"/>
              <a:cs typeface="Times New Roman" panose="02020603050405020304" pitchFamily="18" charset="0"/>
            </a:rPr>
            <a:t> suggest domain adaptation issues.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cs typeface="Times New Roman" panose="02020603050405020304" pitchFamily="18" charset="0"/>
          </a:endParaRPr>
        </a:p>
      </dgm:t>
    </dgm:pt>
    <dgm:pt modelId="{02B4FD7E-12F9-4FA4-A33C-8633B092CAE0}" type="parTrans" cxnId="{7BF107E5-9942-43E9-924D-2BC5D48F1802}">
      <dgm:prSet/>
      <dgm:spPr/>
      <dgm:t>
        <a:bodyPr/>
        <a:lstStyle/>
        <a:p>
          <a:endParaRPr lang="en-US"/>
        </a:p>
      </dgm:t>
    </dgm:pt>
    <dgm:pt modelId="{F0A19703-6449-48DF-A9EB-35353E9F6BDE}" type="sibTrans" cxnId="{7BF107E5-9942-43E9-924D-2BC5D48F1802}">
      <dgm:prSet/>
      <dgm:spPr/>
      <dgm:t>
        <a:bodyPr/>
        <a:lstStyle/>
        <a:p>
          <a:endParaRPr lang="en-US"/>
        </a:p>
      </dgm:t>
    </dgm:pt>
    <dgm:pt modelId="{C7C13E5C-14A7-4945-B3CB-7EC49E18924C}" type="pres">
      <dgm:prSet presAssocID="{BC29FDB8-6B16-4341-8178-C5A9E426063E}" presName="Name0" presStyleCnt="0">
        <dgm:presLayoutVars>
          <dgm:dir/>
          <dgm:animLvl val="lvl"/>
          <dgm:resizeHandles val="exact"/>
        </dgm:presLayoutVars>
      </dgm:prSet>
      <dgm:spPr/>
    </dgm:pt>
    <dgm:pt modelId="{3804A1DA-3DD4-4B2E-9DF4-1354622054EA}" type="pres">
      <dgm:prSet presAssocID="{BF7DD619-8576-4A14-910A-8AD8760BF32C}" presName="composite" presStyleCnt="0"/>
      <dgm:spPr/>
    </dgm:pt>
    <dgm:pt modelId="{AAF8974D-75B0-4914-9B40-78D05A6C530C}" type="pres">
      <dgm:prSet presAssocID="{BF7DD619-8576-4A14-910A-8AD8760BF32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C6C8A01-EC0F-413F-9E2C-71345D4EED2E}" type="pres">
      <dgm:prSet presAssocID="{BF7DD619-8576-4A14-910A-8AD8760BF32C}" presName="desTx" presStyleLbl="alignAccFollowNode1" presStyleIdx="0" presStyleCnt="3">
        <dgm:presLayoutVars>
          <dgm:bulletEnabled val="1"/>
        </dgm:presLayoutVars>
      </dgm:prSet>
      <dgm:spPr/>
    </dgm:pt>
    <dgm:pt modelId="{EE20B9AE-68FB-40D2-9E97-76AB566A0939}" type="pres">
      <dgm:prSet presAssocID="{699E8E8E-8054-4ED0-9C20-2C2166EB8912}" presName="space" presStyleCnt="0"/>
      <dgm:spPr/>
    </dgm:pt>
    <dgm:pt modelId="{7C3D6B27-B732-4B7B-8762-A7DDDBC7943C}" type="pres">
      <dgm:prSet presAssocID="{8D38EE2B-C7A8-4F6B-9B40-358278A2C663}" presName="composite" presStyleCnt="0"/>
      <dgm:spPr/>
    </dgm:pt>
    <dgm:pt modelId="{E3B93DF9-6438-4C63-B158-E830AB6981BD}" type="pres">
      <dgm:prSet presAssocID="{8D38EE2B-C7A8-4F6B-9B40-358278A2C66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B85561-9C9E-40C1-80C3-A0496D069D71}" type="pres">
      <dgm:prSet presAssocID="{8D38EE2B-C7A8-4F6B-9B40-358278A2C663}" presName="desTx" presStyleLbl="alignAccFollowNode1" presStyleIdx="1" presStyleCnt="3">
        <dgm:presLayoutVars>
          <dgm:bulletEnabled val="1"/>
        </dgm:presLayoutVars>
      </dgm:prSet>
      <dgm:spPr/>
    </dgm:pt>
    <dgm:pt modelId="{201FC099-096F-4348-86AA-27C0FBC8A566}" type="pres">
      <dgm:prSet presAssocID="{C8303301-1E9A-444C-91D5-92C2A38C6E81}" presName="space" presStyleCnt="0"/>
      <dgm:spPr/>
    </dgm:pt>
    <dgm:pt modelId="{3B8E5D65-A88C-4959-A8CC-6A18936ED124}" type="pres">
      <dgm:prSet presAssocID="{D3A192FF-AB1A-4E4F-9A3F-2C6A224015D9}" presName="composite" presStyleCnt="0"/>
      <dgm:spPr/>
    </dgm:pt>
    <dgm:pt modelId="{C9CAA317-A716-4F73-A34C-BCB7D9C92FF9}" type="pres">
      <dgm:prSet presAssocID="{D3A192FF-AB1A-4E4F-9A3F-2C6A224015D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3777263-A01F-44B3-8321-8407256A22D0}" type="pres">
      <dgm:prSet presAssocID="{D3A192FF-AB1A-4E4F-9A3F-2C6A224015D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B50EF07-CE4D-4EAC-99A0-902CB8BA5EC6}" type="presOf" srcId="{BC29FDB8-6B16-4341-8178-C5A9E426063E}" destId="{C7C13E5C-14A7-4945-B3CB-7EC49E18924C}" srcOrd="0" destOrd="0" presId="urn:microsoft.com/office/officeart/2005/8/layout/hList1"/>
    <dgm:cxn modelId="{B7FEA312-92D8-4FAC-A9EB-514001029740}" srcId="{D3A192FF-AB1A-4E4F-9A3F-2C6A224015D9}" destId="{6CAEF19D-BD55-443E-978C-48129D22FBFA}" srcOrd="0" destOrd="0" parTransId="{C19DEDE0-F87D-44D5-A37C-EA93C9B2B9F1}" sibTransId="{8D50E816-F3EE-4A2C-A2B8-D2D284F45CD7}"/>
    <dgm:cxn modelId="{06AC8116-1C1D-4FD5-8D2D-FAFBB9AB8AC4}" type="presOf" srcId="{04383990-9E49-44D6-8710-748AF2B07EB5}" destId="{6C6C8A01-EC0F-413F-9E2C-71345D4EED2E}" srcOrd="0" destOrd="1" presId="urn:microsoft.com/office/officeart/2005/8/layout/hList1"/>
    <dgm:cxn modelId="{1676CA22-1EDF-4050-A646-439C8F6F306B}" type="presOf" srcId="{47086578-A8E1-4255-A141-90215AC02DFE}" destId="{C3777263-A01F-44B3-8321-8407256A22D0}" srcOrd="0" destOrd="1" presId="urn:microsoft.com/office/officeart/2005/8/layout/hList1"/>
    <dgm:cxn modelId="{42D82024-764A-4B3E-AC83-C0405C70CDA1}" type="presOf" srcId="{8D38EE2B-C7A8-4F6B-9B40-358278A2C663}" destId="{E3B93DF9-6438-4C63-B158-E830AB6981BD}" srcOrd="0" destOrd="0" presId="urn:microsoft.com/office/officeart/2005/8/layout/hList1"/>
    <dgm:cxn modelId="{7858642C-4A02-429F-8583-526503E7408E}" type="presOf" srcId="{110A6987-2238-4026-8C0B-0FFD3F20CB4E}" destId="{6C6C8A01-EC0F-413F-9E2C-71345D4EED2E}" srcOrd="0" destOrd="0" presId="urn:microsoft.com/office/officeart/2005/8/layout/hList1"/>
    <dgm:cxn modelId="{7D29E92F-AE1D-4432-9ADE-96EB5324EDC4}" type="presOf" srcId="{D3A192FF-AB1A-4E4F-9A3F-2C6A224015D9}" destId="{C9CAA317-A716-4F73-A34C-BCB7D9C92FF9}" srcOrd="0" destOrd="0" presId="urn:microsoft.com/office/officeart/2005/8/layout/hList1"/>
    <dgm:cxn modelId="{A0381542-6E29-4B5F-96C3-BD79FC5011A9}" srcId="{BC29FDB8-6B16-4341-8178-C5A9E426063E}" destId="{D3A192FF-AB1A-4E4F-9A3F-2C6A224015D9}" srcOrd="2" destOrd="0" parTransId="{3DF33A8E-965C-4C49-A275-BAC163C67B75}" sibTransId="{7E658D8C-8C98-4F0D-99CA-C2E515B63A84}"/>
    <dgm:cxn modelId="{C53F1D4A-35F0-4DE1-9123-D8F13D9B2202}" srcId="{BF7DD619-8576-4A14-910A-8AD8760BF32C}" destId="{110A6987-2238-4026-8C0B-0FFD3F20CB4E}" srcOrd="0" destOrd="0" parTransId="{60DE6A18-E462-47A1-BF40-350EEBEB83AF}" sibTransId="{EA710CB1-126C-4A9F-8FE7-618CBA1A388E}"/>
    <dgm:cxn modelId="{C6E45070-0271-4F0D-95DF-6FE9CC6E313E}" srcId="{BC29FDB8-6B16-4341-8178-C5A9E426063E}" destId="{BF7DD619-8576-4A14-910A-8AD8760BF32C}" srcOrd="0" destOrd="0" parTransId="{E4507389-D5AD-4946-B581-D4AA1FD483CA}" sibTransId="{699E8E8E-8054-4ED0-9C20-2C2166EB8912}"/>
    <dgm:cxn modelId="{3F146C7B-95AB-415C-8CBD-7660EBCADD39}" srcId="{8D38EE2B-C7A8-4F6B-9B40-358278A2C663}" destId="{03F17BCD-8ECB-4382-89EE-78290BC16E1E}" srcOrd="0" destOrd="0" parTransId="{0E29B0F6-BCFA-47E1-814F-DEC782C7E6A6}" sibTransId="{6F19A81D-FD2D-4502-8284-4DD0F5D3D44E}"/>
    <dgm:cxn modelId="{DE583E8D-D85C-4C1A-9C46-744A04093696}" type="presOf" srcId="{BF7DD619-8576-4A14-910A-8AD8760BF32C}" destId="{AAF8974D-75B0-4914-9B40-78D05A6C530C}" srcOrd="0" destOrd="0" presId="urn:microsoft.com/office/officeart/2005/8/layout/hList1"/>
    <dgm:cxn modelId="{5633D890-7E03-4E64-983C-7BCC897F77AB}" srcId="{BF7DD619-8576-4A14-910A-8AD8760BF32C}" destId="{04383990-9E49-44D6-8710-748AF2B07EB5}" srcOrd="1" destOrd="0" parTransId="{A2C7E6A6-ACED-47D7-B9F2-387847D030DF}" sibTransId="{9DE0A293-9388-4D4E-A105-4219E7D4D575}"/>
    <dgm:cxn modelId="{C9087EA3-68D5-4368-B352-85353F124DE3}" type="presOf" srcId="{6CAEF19D-BD55-443E-978C-48129D22FBFA}" destId="{C3777263-A01F-44B3-8321-8407256A22D0}" srcOrd="0" destOrd="0" presId="urn:microsoft.com/office/officeart/2005/8/layout/hList1"/>
    <dgm:cxn modelId="{35BC55B7-DFD8-4925-A15E-F1E43CCCA5E1}" srcId="{BC29FDB8-6B16-4341-8178-C5A9E426063E}" destId="{8D38EE2B-C7A8-4F6B-9B40-358278A2C663}" srcOrd="1" destOrd="0" parTransId="{A5861E33-B5B0-4FDC-8FAF-D73A2D3E4170}" sibTransId="{C8303301-1E9A-444C-91D5-92C2A38C6E81}"/>
    <dgm:cxn modelId="{14EEFEBA-3CE8-44B3-8557-7A17D5881337}" type="presOf" srcId="{03F17BCD-8ECB-4382-89EE-78290BC16E1E}" destId="{33B85561-9C9E-40C1-80C3-A0496D069D71}" srcOrd="0" destOrd="0" presId="urn:microsoft.com/office/officeart/2005/8/layout/hList1"/>
    <dgm:cxn modelId="{7BF107E5-9942-43E9-924D-2BC5D48F1802}" srcId="{D3A192FF-AB1A-4E4F-9A3F-2C6A224015D9}" destId="{47086578-A8E1-4255-A141-90215AC02DFE}" srcOrd="1" destOrd="0" parTransId="{02B4FD7E-12F9-4FA4-A33C-8633B092CAE0}" sibTransId="{F0A19703-6449-48DF-A9EB-35353E9F6BDE}"/>
    <dgm:cxn modelId="{E36AFDA0-A057-4C2B-AC78-06A6F442A5FD}" type="presParOf" srcId="{C7C13E5C-14A7-4945-B3CB-7EC49E18924C}" destId="{3804A1DA-3DD4-4B2E-9DF4-1354622054EA}" srcOrd="0" destOrd="0" presId="urn:microsoft.com/office/officeart/2005/8/layout/hList1"/>
    <dgm:cxn modelId="{1071168B-7B4E-4D98-9136-3642A1FDB94C}" type="presParOf" srcId="{3804A1DA-3DD4-4B2E-9DF4-1354622054EA}" destId="{AAF8974D-75B0-4914-9B40-78D05A6C530C}" srcOrd="0" destOrd="0" presId="urn:microsoft.com/office/officeart/2005/8/layout/hList1"/>
    <dgm:cxn modelId="{67BC6783-578B-4DFB-ABB6-26F66F99D30F}" type="presParOf" srcId="{3804A1DA-3DD4-4B2E-9DF4-1354622054EA}" destId="{6C6C8A01-EC0F-413F-9E2C-71345D4EED2E}" srcOrd="1" destOrd="0" presId="urn:microsoft.com/office/officeart/2005/8/layout/hList1"/>
    <dgm:cxn modelId="{955D290E-4990-4656-97D9-5168238D27E3}" type="presParOf" srcId="{C7C13E5C-14A7-4945-B3CB-7EC49E18924C}" destId="{EE20B9AE-68FB-40D2-9E97-76AB566A0939}" srcOrd="1" destOrd="0" presId="urn:microsoft.com/office/officeart/2005/8/layout/hList1"/>
    <dgm:cxn modelId="{2C6C2B94-C3CF-4E08-A335-5D41D4809D98}" type="presParOf" srcId="{C7C13E5C-14A7-4945-B3CB-7EC49E18924C}" destId="{7C3D6B27-B732-4B7B-8762-A7DDDBC7943C}" srcOrd="2" destOrd="0" presId="urn:microsoft.com/office/officeart/2005/8/layout/hList1"/>
    <dgm:cxn modelId="{6614B48E-B238-43E6-B7F6-17EFF8FB52AB}" type="presParOf" srcId="{7C3D6B27-B732-4B7B-8762-A7DDDBC7943C}" destId="{E3B93DF9-6438-4C63-B158-E830AB6981BD}" srcOrd="0" destOrd="0" presId="urn:microsoft.com/office/officeart/2005/8/layout/hList1"/>
    <dgm:cxn modelId="{3DE8D3DF-851B-4BFA-8684-07AD55E63E16}" type="presParOf" srcId="{7C3D6B27-B732-4B7B-8762-A7DDDBC7943C}" destId="{33B85561-9C9E-40C1-80C3-A0496D069D71}" srcOrd="1" destOrd="0" presId="urn:microsoft.com/office/officeart/2005/8/layout/hList1"/>
    <dgm:cxn modelId="{4B4C38B9-7E3C-4216-9A0E-CF12A1771194}" type="presParOf" srcId="{C7C13E5C-14A7-4945-B3CB-7EC49E18924C}" destId="{201FC099-096F-4348-86AA-27C0FBC8A566}" srcOrd="3" destOrd="0" presId="urn:microsoft.com/office/officeart/2005/8/layout/hList1"/>
    <dgm:cxn modelId="{1DBC13C5-F688-4C20-844E-C232C2453DC9}" type="presParOf" srcId="{C7C13E5C-14A7-4945-B3CB-7EC49E18924C}" destId="{3B8E5D65-A88C-4959-A8CC-6A18936ED124}" srcOrd="4" destOrd="0" presId="urn:microsoft.com/office/officeart/2005/8/layout/hList1"/>
    <dgm:cxn modelId="{B2150C00-63BC-4A4E-BE20-B463759E5506}" type="presParOf" srcId="{3B8E5D65-A88C-4959-A8CC-6A18936ED124}" destId="{C9CAA317-A716-4F73-A34C-BCB7D9C92FF9}" srcOrd="0" destOrd="0" presId="urn:microsoft.com/office/officeart/2005/8/layout/hList1"/>
    <dgm:cxn modelId="{CDB00AB1-FF15-48B3-903A-EDFB4A44889E}" type="presParOf" srcId="{3B8E5D65-A88C-4959-A8CC-6A18936ED124}" destId="{C3777263-A01F-44B3-8321-8407256A22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29FDB8-6B16-4341-8178-C5A9E426063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7DD619-8576-4A14-910A-8AD8760BF32C}">
      <dgm:prSet/>
      <dgm:spPr/>
      <dgm:t>
        <a:bodyPr/>
        <a:lstStyle/>
        <a:p>
          <a:r>
            <a:rPr lang="en-US" b="1" i="0" baseline="0" dirty="0"/>
            <a:t>Experiment 1 (Uniform Transformations)</a:t>
          </a:r>
          <a:r>
            <a:rPr lang="en-US" b="0" i="0" baseline="0" dirty="0"/>
            <a:t>:</a:t>
          </a:r>
          <a:endParaRPr lang="en-US" dirty="0"/>
        </a:p>
      </dgm:t>
    </dgm:pt>
    <dgm:pt modelId="{E4507389-D5AD-4946-B581-D4AA1FD483CA}" type="parTrans" cxnId="{C6E45070-0271-4F0D-95DF-6FE9CC6E313E}">
      <dgm:prSet/>
      <dgm:spPr/>
      <dgm:t>
        <a:bodyPr/>
        <a:lstStyle/>
        <a:p>
          <a:endParaRPr lang="en-US"/>
        </a:p>
      </dgm:t>
    </dgm:pt>
    <dgm:pt modelId="{699E8E8E-8054-4ED0-9C20-2C2166EB8912}" type="sibTrans" cxnId="{C6E45070-0271-4F0D-95DF-6FE9CC6E313E}">
      <dgm:prSet/>
      <dgm:spPr/>
      <dgm:t>
        <a:bodyPr/>
        <a:lstStyle/>
        <a:p>
          <a:endParaRPr lang="en-US"/>
        </a:p>
      </dgm:t>
    </dgm:pt>
    <dgm:pt modelId="{110A6987-2238-4026-8C0B-0FFD3F20CB4E}">
      <dgm:prSet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Achieved </a:t>
          </a:r>
          <a:r>
            <a: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91% accuracy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, with good generalization.</a:t>
          </a:r>
          <a:endParaRPr lang="en-US" dirty="0">
            <a:latin typeface="+mj-lt"/>
          </a:endParaRPr>
        </a:p>
      </dgm:t>
    </dgm:pt>
    <dgm:pt modelId="{60DE6A18-E462-47A1-BF40-350EEBEB83AF}" type="parTrans" cxnId="{C53F1D4A-35F0-4DE1-9123-D8F13D9B2202}">
      <dgm:prSet/>
      <dgm:spPr/>
      <dgm:t>
        <a:bodyPr/>
        <a:lstStyle/>
        <a:p>
          <a:endParaRPr lang="en-US"/>
        </a:p>
      </dgm:t>
    </dgm:pt>
    <dgm:pt modelId="{EA710CB1-126C-4A9F-8FE7-618CBA1A388E}" type="sibTrans" cxnId="{C53F1D4A-35F0-4DE1-9123-D8F13D9B2202}">
      <dgm:prSet/>
      <dgm:spPr/>
      <dgm:t>
        <a:bodyPr/>
        <a:lstStyle/>
        <a:p>
          <a:endParaRPr lang="en-US"/>
        </a:p>
      </dgm:t>
    </dgm:pt>
    <dgm:pt modelId="{8D38EE2B-C7A8-4F6B-9B40-358278A2C663}">
      <dgm:prSet/>
      <dgm:spPr/>
      <dgm:t>
        <a:bodyPr/>
        <a:lstStyle/>
        <a:p>
          <a:r>
            <a:rPr lang="en-US" b="1" i="0" baseline="0"/>
            <a:t>Experiment 2 (Augmented Training)</a:t>
          </a:r>
          <a:r>
            <a:rPr lang="en-US" b="0" i="0" baseline="0"/>
            <a:t>:</a:t>
          </a:r>
          <a:endParaRPr lang="en-US"/>
        </a:p>
      </dgm:t>
    </dgm:pt>
    <dgm:pt modelId="{A5861E33-B5B0-4FDC-8FAF-D73A2D3E4170}" type="parTrans" cxnId="{35BC55B7-DFD8-4925-A15E-F1E43CCCA5E1}">
      <dgm:prSet/>
      <dgm:spPr/>
      <dgm:t>
        <a:bodyPr/>
        <a:lstStyle/>
        <a:p>
          <a:endParaRPr lang="en-US"/>
        </a:p>
      </dgm:t>
    </dgm:pt>
    <dgm:pt modelId="{C8303301-1E9A-444C-91D5-92C2A38C6E81}" type="sibTrans" cxnId="{35BC55B7-DFD8-4925-A15E-F1E43CCCA5E1}">
      <dgm:prSet/>
      <dgm:spPr/>
      <dgm:t>
        <a:bodyPr/>
        <a:lstStyle/>
        <a:p>
          <a:endParaRPr lang="en-US"/>
        </a:p>
      </dgm:t>
    </dgm:pt>
    <dgm:pt modelId="{03F17BCD-8ECB-4382-89EE-78290BC16E1E}">
      <dgm:prSet/>
      <dgm:spPr/>
      <dgm:t>
        <a:bodyPr/>
        <a:lstStyle/>
        <a:p>
          <a:r>
            <a:rPr lang="en-US" dirty="0">
              <a:latin typeface="+mj-lt"/>
              <a:cs typeface="Times New Roman" panose="02020603050405020304" pitchFamily="18" charset="0"/>
            </a:rPr>
            <a:t>Improved overall accuracy to </a:t>
          </a:r>
          <a:r>
            <a:rPr lang="en-US" b="1" dirty="0">
              <a:latin typeface="+mj-lt"/>
              <a:cs typeface="Times New Roman" panose="02020603050405020304" pitchFamily="18" charset="0"/>
            </a:rPr>
            <a:t>97%</a:t>
          </a:r>
          <a:r>
            <a:rPr lang="en-US" dirty="0">
              <a:latin typeface="+mj-lt"/>
              <a:cs typeface="Times New Roman" panose="02020603050405020304" pitchFamily="18" charset="0"/>
            </a:rPr>
            <a:t>, resolving many class-specific challenges.</a:t>
          </a:r>
          <a:endParaRPr lang="en-US" dirty="0">
            <a:latin typeface="+mj-lt"/>
          </a:endParaRPr>
        </a:p>
      </dgm:t>
    </dgm:pt>
    <dgm:pt modelId="{0E29B0F6-BCFA-47E1-814F-DEC782C7E6A6}" type="parTrans" cxnId="{3F146C7B-95AB-415C-8CBD-7660EBCADD39}">
      <dgm:prSet/>
      <dgm:spPr/>
      <dgm:t>
        <a:bodyPr/>
        <a:lstStyle/>
        <a:p>
          <a:endParaRPr lang="en-US"/>
        </a:p>
      </dgm:t>
    </dgm:pt>
    <dgm:pt modelId="{6F19A81D-FD2D-4502-8284-4DD0F5D3D44E}" type="sibTrans" cxnId="{3F146C7B-95AB-415C-8CBD-7660EBCADD39}">
      <dgm:prSet/>
      <dgm:spPr/>
      <dgm:t>
        <a:bodyPr/>
        <a:lstStyle/>
        <a:p>
          <a:endParaRPr lang="en-US"/>
        </a:p>
      </dgm:t>
    </dgm:pt>
    <dgm:pt modelId="{D3A192FF-AB1A-4E4F-9A3F-2C6A224015D9}">
      <dgm:prSet/>
      <dgm:spPr/>
      <dgm:t>
        <a:bodyPr/>
        <a:lstStyle/>
        <a:p>
          <a:r>
            <a:rPr lang="en-US" b="1" i="0" baseline="0"/>
            <a:t>Experiment 3 (Pretraining + Fine-Tuning)</a:t>
          </a:r>
          <a:r>
            <a:rPr lang="en-US" b="0" i="0" baseline="0"/>
            <a:t>:</a:t>
          </a:r>
          <a:endParaRPr lang="en-US"/>
        </a:p>
      </dgm:t>
    </dgm:pt>
    <dgm:pt modelId="{3DF33A8E-965C-4C49-A275-BAC163C67B75}" type="parTrans" cxnId="{A0381542-6E29-4B5F-96C3-BD79FC5011A9}">
      <dgm:prSet/>
      <dgm:spPr/>
      <dgm:t>
        <a:bodyPr/>
        <a:lstStyle/>
        <a:p>
          <a:endParaRPr lang="en-US"/>
        </a:p>
      </dgm:t>
    </dgm:pt>
    <dgm:pt modelId="{7E658D8C-8C98-4F0D-99CA-C2E515B63A84}" type="sibTrans" cxnId="{A0381542-6E29-4B5F-96C3-BD79FC5011A9}">
      <dgm:prSet/>
      <dgm:spPr/>
      <dgm:t>
        <a:bodyPr/>
        <a:lstStyle/>
        <a:p>
          <a:endParaRPr lang="en-US"/>
        </a:p>
      </dgm:t>
    </dgm:pt>
    <dgm:pt modelId="{6CAEF19D-BD55-443E-978C-48129D22FBFA}">
      <dgm:prSet/>
      <dgm:spPr/>
      <dgm:t>
        <a:bodyPr/>
        <a:lstStyle/>
        <a:p>
          <a:r>
            <a:rPr lang="en-US">
              <a:latin typeface="+mj-lt"/>
              <a:cs typeface="Times New Roman" panose="02020603050405020304" pitchFamily="18" charset="0"/>
            </a:rPr>
            <a:t>Pretraining on PathMNIST boosted initial performance but failed to generalize perfectly to </a:t>
          </a:r>
          <a:r>
            <a:rPr lang="en-US" b="1">
              <a:latin typeface="+mj-lt"/>
              <a:cs typeface="Times New Roman" panose="02020603050405020304" pitchFamily="18" charset="0"/>
            </a:rPr>
            <a:t>MUS</a:t>
          </a:r>
          <a:r>
            <a:rPr lang="en-US">
              <a:latin typeface="+mj-lt"/>
              <a:cs typeface="Times New Roman" panose="02020603050405020304" pitchFamily="18" charset="0"/>
            </a:rPr>
            <a:t>, </a:t>
          </a:r>
          <a:r>
            <a:rPr lang="en-US" b="1">
              <a:latin typeface="+mj-lt"/>
              <a:cs typeface="Times New Roman" panose="02020603050405020304" pitchFamily="18" charset="0"/>
            </a:rPr>
            <a:t>DEB</a:t>
          </a:r>
          <a:r>
            <a:rPr lang="en-US">
              <a:latin typeface="+mj-lt"/>
              <a:cs typeface="Times New Roman" panose="02020603050405020304" pitchFamily="18" charset="0"/>
            </a:rPr>
            <a:t>, and </a:t>
          </a:r>
          <a:r>
            <a:rPr lang="en-US" b="1">
              <a:latin typeface="+mj-lt"/>
              <a:cs typeface="Times New Roman" panose="02020603050405020304" pitchFamily="18" charset="0"/>
            </a:rPr>
            <a:t>STR</a:t>
          </a:r>
          <a:r>
            <a:rPr lang="en-US">
              <a:latin typeface="+mj-lt"/>
              <a:cs typeface="Times New Roman" panose="02020603050405020304" pitchFamily="18" charset="0"/>
            </a:rPr>
            <a:t> classes.</a:t>
          </a:r>
          <a:endParaRPr lang="en-US" dirty="0">
            <a:latin typeface="+mj-lt"/>
          </a:endParaRPr>
        </a:p>
      </dgm:t>
    </dgm:pt>
    <dgm:pt modelId="{C19DEDE0-F87D-44D5-A37C-EA93C9B2B9F1}" type="parTrans" cxnId="{B7FEA312-92D8-4FAC-A9EB-514001029740}">
      <dgm:prSet/>
      <dgm:spPr/>
      <dgm:t>
        <a:bodyPr/>
        <a:lstStyle/>
        <a:p>
          <a:endParaRPr lang="en-US"/>
        </a:p>
      </dgm:t>
    </dgm:pt>
    <dgm:pt modelId="{8D50E816-F3EE-4A2C-A2B8-D2D284F45CD7}" type="sibTrans" cxnId="{B7FEA312-92D8-4FAC-A9EB-514001029740}">
      <dgm:prSet/>
      <dgm:spPr/>
      <dgm:t>
        <a:bodyPr/>
        <a:lstStyle/>
        <a:p>
          <a:endParaRPr lang="en-US"/>
        </a:p>
      </dgm:t>
    </dgm:pt>
    <dgm:pt modelId="{458D39DC-6296-4B8B-A05A-8C219B119481}">
      <dgm:prSet/>
      <dgm:spPr/>
      <dgm:t>
        <a:bodyPr/>
        <a:lstStyle/>
        <a:p>
          <a:r>
            <a:rPr lang="en-US" dirty="0">
              <a:latin typeface="+mj-lt"/>
              <a:cs typeface="Times New Roman" panose="02020603050405020304" pitchFamily="18" charset="0"/>
            </a:rPr>
            <a:t>Struggled with </a:t>
          </a:r>
          <a:r>
            <a:rPr lang="en-US" b="1" dirty="0">
              <a:latin typeface="+mj-lt"/>
              <a:cs typeface="Times New Roman" panose="02020603050405020304" pitchFamily="18" charset="0"/>
            </a:rPr>
            <a:t>MUS</a:t>
          </a:r>
          <a:r>
            <a:rPr lang="en-US" dirty="0">
              <a:latin typeface="+mj-lt"/>
              <a:cs typeface="Times New Roman" panose="02020603050405020304" pitchFamily="18" charset="0"/>
            </a:rPr>
            <a:t>, </a:t>
          </a:r>
          <a:r>
            <a:rPr lang="en-US" b="1" dirty="0">
              <a:latin typeface="+mj-lt"/>
              <a:cs typeface="Times New Roman" panose="02020603050405020304" pitchFamily="18" charset="0"/>
            </a:rPr>
            <a:t>NORM</a:t>
          </a:r>
          <a:r>
            <a:rPr lang="en-US" dirty="0">
              <a:latin typeface="+mj-lt"/>
              <a:cs typeface="Times New Roman" panose="02020603050405020304" pitchFamily="18" charset="0"/>
            </a:rPr>
            <a:t>, and </a:t>
          </a:r>
          <a:r>
            <a:rPr lang="en-US" b="1" dirty="0">
              <a:latin typeface="+mj-lt"/>
              <a:cs typeface="Times New Roman" panose="02020603050405020304" pitchFamily="18" charset="0"/>
            </a:rPr>
            <a:t>STR</a:t>
          </a:r>
          <a:r>
            <a:rPr lang="en-US" dirty="0">
              <a:latin typeface="+mj-lt"/>
              <a:cs typeface="Times New Roman" panose="02020603050405020304" pitchFamily="18" charset="0"/>
            </a:rPr>
            <a:t> classes.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cs typeface="Times New Roman" panose="02020603050405020304" pitchFamily="18" charset="0"/>
          </a:endParaRPr>
        </a:p>
      </dgm:t>
    </dgm:pt>
    <dgm:pt modelId="{D56412DB-AB0F-49FF-86B8-CC9DC8E3C8E6}" type="parTrans" cxnId="{2BA308CD-20E0-4A02-ABB9-0DA0F94CDD7A}">
      <dgm:prSet/>
      <dgm:spPr/>
      <dgm:t>
        <a:bodyPr/>
        <a:lstStyle/>
        <a:p>
          <a:endParaRPr lang="en-US"/>
        </a:p>
      </dgm:t>
    </dgm:pt>
    <dgm:pt modelId="{E45A6CBE-EECB-4E85-AB1C-4016E45B31BC}" type="sibTrans" cxnId="{2BA308CD-20E0-4A02-ABB9-0DA0F94CDD7A}">
      <dgm:prSet/>
      <dgm:spPr/>
      <dgm:t>
        <a:bodyPr/>
        <a:lstStyle/>
        <a:p>
          <a:endParaRPr lang="en-US"/>
        </a:p>
      </dgm:t>
    </dgm:pt>
    <dgm:pt modelId="{A2140B5B-470A-4145-9A93-DD7809B27058}">
      <dgm:prSet/>
      <dgm:spPr/>
      <dgm:t>
        <a:bodyPr/>
        <a:lstStyle/>
        <a:p>
          <a:r>
            <a:rPr lang="en-US" dirty="0">
              <a:latin typeface="+mj-lt"/>
              <a:cs typeface="Times New Roman" panose="02020603050405020304" pitchFamily="18" charset="0"/>
            </a:rPr>
            <a:t>Notable gains in </a:t>
          </a:r>
          <a:r>
            <a:rPr lang="en-US" b="1" dirty="0">
              <a:latin typeface="+mj-lt"/>
              <a:cs typeface="Times New Roman" panose="02020603050405020304" pitchFamily="18" charset="0"/>
            </a:rPr>
            <a:t>STR</a:t>
          </a:r>
          <a:r>
            <a:rPr lang="en-US" dirty="0">
              <a:latin typeface="+mj-lt"/>
              <a:cs typeface="Times New Roman" panose="02020603050405020304" pitchFamily="18" charset="0"/>
            </a:rPr>
            <a:t> and </a:t>
          </a:r>
          <a:r>
            <a:rPr lang="en-US" b="1" dirty="0">
              <a:latin typeface="+mj-lt"/>
              <a:cs typeface="Times New Roman" panose="02020603050405020304" pitchFamily="18" charset="0"/>
            </a:rPr>
            <a:t>MUS</a:t>
          </a:r>
          <a:r>
            <a:rPr lang="en-US" dirty="0">
              <a:latin typeface="+mj-lt"/>
              <a:cs typeface="Times New Roman" panose="02020603050405020304" pitchFamily="18" charset="0"/>
            </a:rPr>
            <a:t>, but STR still lags compared to other classes.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cs typeface="Times New Roman" panose="02020603050405020304" pitchFamily="18" charset="0"/>
          </a:endParaRPr>
        </a:p>
      </dgm:t>
    </dgm:pt>
    <dgm:pt modelId="{27535BBE-6853-4904-BE4A-44F1848EA8EC}" type="parTrans" cxnId="{54737281-B443-43E1-B496-1B72FB1D3ECB}">
      <dgm:prSet/>
      <dgm:spPr/>
      <dgm:t>
        <a:bodyPr/>
        <a:lstStyle/>
        <a:p>
          <a:endParaRPr lang="en-US"/>
        </a:p>
      </dgm:t>
    </dgm:pt>
    <dgm:pt modelId="{1F6D25C1-5160-4781-A0BE-5554C6B69EE3}" type="sibTrans" cxnId="{54737281-B443-43E1-B496-1B72FB1D3ECB}">
      <dgm:prSet/>
      <dgm:spPr/>
      <dgm:t>
        <a:bodyPr/>
        <a:lstStyle/>
        <a:p>
          <a:endParaRPr lang="en-US"/>
        </a:p>
      </dgm:t>
    </dgm:pt>
    <dgm:pt modelId="{93069737-93F5-4BD5-B0F4-16582FE2F765}">
      <dgm:prSet/>
      <dgm:spPr/>
      <dgm:t>
        <a:bodyPr/>
        <a:lstStyle/>
        <a:p>
          <a:r>
            <a:rPr lang="en-US" dirty="0">
              <a:latin typeface="+mj-lt"/>
              <a:cs typeface="Times New Roman" panose="02020603050405020304" pitchFamily="18" charset="0"/>
            </a:rPr>
            <a:t>Performance (accuracy ~90%) suggests limited domain adaptation.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cs typeface="Times New Roman" panose="02020603050405020304" pitchFamily="18" charset="0"/>
          </a:endParaRPr>
        </a:p>
      </dgm:t>
    </dgm:pt>
    <dgm:pt modelId="{5E8962AA-953D-47D9-BE3D-330C025E4E63}" type="parTrans" cxnId="{DDBE7E58-1FF4-4B3C-B5A5-8230C7645FE6}">
      <dgm:prSet/>
      <dgm:spPr/>
      <dgm:t>
        <a:bodyPr/>
        <a:lstStyle/>
        <a:p>
          <a:endParaRPr lang="en-US"/>
        </a:p>
      </dgm:t>
    </dgm:pt>
    <dgm:pt modelId="{DADDD52C-B72B-48ED-865C-667C6D3D459D}" type="sibTrans" cxnId="{DDBE7E58-1FF4-4B3C-B5A5-8230C7645FE6}">
      <dgm:prSet/>
      <dgm:spPr/>
      <dgm:t>
        <a:bodyPr/>
        <a:lstStyle/>
        <a:p>
          <a:endParaRPr lang="en-US"/>
        </a:p>
      </dgm:t>
    </dgm:pt>
    <dgm:pt modelId="{C7C13E5C-14A7-4945-B3CB-7EC49E18924C}" type="pres">
      <dgm:prSet presAssocID="{BC29FDB8-6B16-4341-8178-C5A9E426063E}" presName="Name0" presStyleCnt="0">
        <dgm:presLayoutVars>
          <dgm:dir/>
          <dgm:animLvl val="lvl"/>
          <dgm:resizeHandles val="exact"/>
        </dgm:presLayoutVars>
      </dgm:prSet>
      <dgm:spPr/>
    </dgm:pt>
    <dgm:pt modelId="{3804A1DA-3DD4-4B2E-9DF4-1354622054EA}" type="pres">
      <dgm:prSet presAssocID="{BF7DD619-8576-4A14-910A-8AD8760BF32C}" presName="composite" presStyleCnt="0"/>
      <dgm:spPr/>
    </dgm:pt>
    <dgm:pt modelId="{AAF8974D-75B0-4914-9B40-78D05A6C530C}" type="pres">
      <dgm:prSet presAssocID="{BF7DD619-8576-4A14-910A-8AD8760BF32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C6C8A01-EC0F-413F-9E2C-71345D4EED2E}" type="pres">
      <dgm:prSet presAssocID="{BF7DD619-8576-4A14-910A-8AD8760BF32C}" presName="desTx" presStyleLbl="alignAccFollowNode1" presStyleIdx="0" presStyleCnt="3">
        <dgm:presLayoutVars>
          <dgm:bulletEnabled val="1"/>
        </dgm:presLayoutVars>
      </dgm:prSet>
      <dgm:spPr/>
    </dgm:pt>
    <dgm:pt modelId="{EE20B9AE-68FB-40D2-9E97-76AB566A0939}" type="pres">
      <dgm:prSet presAssocID="{699E8E8E-8054-4ED0-9C20-2C2166EB8912}" presName="space" presStyleCnt="0"/>
      <dgm:spPr/>
    </dgm:pt>
    <dgm:pt modelId="{7C3D6B27-B732-4B7B-8762-A7DDDBC7943C}" type="pres">
      <dgm:prSet presAssocID="{8D38EE2B-C7A8-4F6B-9B40-358278A2C663}" presName="composite" presStyleCnt="0"/>
      <dgm:spPr/>
    </dgm:pt>
    <dgm:pt modelId="{E3B93DF9-6438-4C63-B158-E830AB6981BD}" type="pres">
      <dgm:prSet presAssocID="{8D38EE2B-C7A8-4F6B-9B40-358278A2C66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B85561-9C9E-40C1-80C3-A0496D069D71}" type="pres">
      <dgm:prSet presAssocID="{8D38EE2B-C7A8-4F6B-9B40-358278A2C663}" presName="desTx" presStyleLbl="alignAccFollowNode1" presStyleIdx="1" presStyleCnt="3">
        <dgm:presLayoutVars>
          <dgm:bulletEnabled val="1"/>
        </dgm:presLayoutVars>
      </dgm:prSet>
      <dgm:spPr/>
    </dgm:pt>
    <dgm:pt modelId="{201FC099-096F-4348-86AA-27C0FBC8A566}" type="pres">
      <dgm:prSet presAssocID="{C8303301-1E9A-444C-91D5-92C2A38C6E81}" presName="space" presStyleCnt="0"/>
      <dgm:spPr/>
    </dgm:pt>
    <dgm:pt modelId="{3B8E5D65-A88C-4959-A8CC-6A18936ED124}" type="pres">
      <dgm:prSet presAssocID="{D3A192FF-AB1A-4E4F-9A3F-2C6A224015D9}" presName="composite" presStyleCnt="0"/>
      <dgm:spPr/>
    </dgm:pt>
    <dgm:pt modelId="{C9CAA317-A716-4F73-A34C-BCB7D9C92FF9}" type="pres">
      <dgm:prSet presAssocID="{D3A192FF-AB1A-4E4F-9A3F-2C6A224015D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3777263-A01F-44B3-8321-8407256A22D0}" type="pres">
      <dgm:prSet presAssocID="{D3A192FF-AB1A-4E4F-9A3F-2C6A224015D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B50EF07-CE4D-4EAC-99A0-902CB8BA5EC6}" type="presOf" srcId="{BC29FDB8-6B16-4341-8178-C5A9E426063E}" destId="{C7C13E5C-14A7-4945-B3CB-7EC49E18924C}" srcOrd="0" destOrd="0" presId="urn:microsoft.com/office/officeart/2005/8/layout/hList1"/>
    <dgm:cxn modelId="{B7FEA312-92D8-4FAC-A9EB-514001029740}" srcId="{D3A192FF-AB1A-4E4F-9A3F-2C6A224015D9}" destId="{6CAEF19D-BD55-443E-978C-48129D22FBFA}" srcOrd="0" destOrd="0" parTransId="{C19DEDE0-F87D-44D5-A37C-EA93C9B2B9F1}" sibTransId="{8D50E816-F3EE-4A2C-A2B8-D2D284F45CD7}"/>
    <dgm:cxn modelId="{42D82024-764A-4B3E-AC83-C0405C70CDA1}" type="presOf" srcId="{8D38EE2B-C7A8-4F6B-9B40-358278A2C663}" destId="{E3B93DF9-6438-4C63-B158-E830AB6981BD}" srcOrd="0" destOrd="0" presId="urn:microsoft.com/office/officeart/2005/8/layout/hList1"/>
    <dgm:cxn modelId="{7858642C-4A02-429F-8583-526503E7408E}" type="presOf" srcId="{110A6987-2238-4026-8C0B-0FFD3F20CB4E}" destId="{6C6C8A01-EC0F-413F-9E2C-71345D4EED2E}" srcOrd="0" destOrd="0" presId="urn:microsoft.com/office/officeart/2005/8/layout/hList1"/>
    <dgm:cxn modelId="{7D29E92F-AE1D-4432-9ADE-96EB5324EDC4}" type="presOf" srcId="{D3A192FF-AB1A-4E4F-9A3F-2C6A224015D9}" destId="{C9CAA317-A716-4F73-A34C-BCB7D9C92FF9}" srcOrd="0" destOrd="0" presId="urn:microsoft.com/office/officeart/2005/8/layout/hList1"/>
    <dgm:cxn modelId="{A0381542-6E29-4B5F-96C3-BD79FC5011A9}" srcId="{BC29FDB8-6B16-4341-8178-C5A9E426063E}" destId="{D3A192FF-AB1A-4E4F-9A3F-2C6A224015D9}" srcOrd="2" destOrd="0" parTransId="{3DF33A8E-965C-4C49-A275-BAC163C67B75}" sibTransId="{7E658D8C-8C98-4F0D-99CA-C2E515B63A84}"/>
    <dgm:cxn modelId="{C53F1D4A-35F0-4DE1-9123-D8F13D9B2202}" srcId="{BF7DD619-8576-4A14-910A-8AD8760BF32C}" destId="{110A6987-2238-4026-8C0B-0FFD3F20CB4E}" srcOrd="0" destOrd="0" parTransId="{60DE6A18-E462-47A1-BF40-350EEBEB83AF}" sibTransId="{EA710CB1-126C-4A9F-8FE7-618CBA1A388E}"/>
    <dgm:cxn modelId="{C6E45070-0271-4F0D-95DF-6FE9CC6E313E}" srcId="{BC29FDB8-6B16-4341-8178-C5A9E426063E}" destId="{BF7DD619-8576-4A14-910A-8AD8760BF32C}" srcOrd="0" destOrd="0" parTransId="{E4507389-D5AD-4946-B581-D4AA1FD483CA}" sibTransId="{699E8E8E-8054-4ED0-9C20-2C2166EB8912}"/>
    <dgm:cxn modelId="{DDBE7E58-1FF4-4B3C-B5A5-8230C7645FE6}" srcId="{D3A192FF-AB1A-4E4F-9A3F-2C6A224015D9}" destId="{93069737-93F5-4BD5-B0F4-16582FE2F765}" srcOrd="1" destOrd="0" parTransId="{5E8962AA-953D-47D9-BE3D-330C025E4E63}" sibTransId="{DADDD52C-B72B-48ED-865C-667C6D3D459D}"/>
    <dgm:cxn modelId="{3F146C7B-95AB-415C-8CBD-7660EBCADD39}" srcId="{8D38EE2B-C7A8-4F6B-9B40-358278A2C663}" destId="{03F17BCD-8ECB-4382-89EE-78290BC16E1E}" srcOrd="0" destOrd="0" parTransId="{0E29B0F6-BCFA-47E1-814F-DEC782C7E6A6}" sibTransId="{6F19A81D-FD2D-4502-8284-4DD0F5D3D44E}"/>
    <dgm:cxn modelId="{54737281-B443-43E1-B496-1B72FB1D3ECB}" srcId="{8D38EE2B-C7A8-4F6B-9B40-358278A2C663}" destId="{A2140B5B-470A-4145-9A93-DD7809B27058}" srcOrd="1" destOrd="0" parTransId="{27535BBE-6853-4904-BE4A-44F1848EA8EC}" sibTransId="{1F6D25C1-5160-4781-A0BE-5554C6B69EE3}"/>
    <dgm:cxn modelId="{DE583E8D-D85C-4C1A-9C46-744A04093696}" type="presOf" srcId="{BF7DD619-8576-4A14-910A-8AD8760BF32C}" destId="{AAF8974D-75B0-4914-9B40-78D05A6C530C}" srcOrd="0" destOrd="0" presId="urn:microsoft.com/office/officeart/2005/8/layout/hList1"/>
    <dgm:cxn modelId="{C9087EA3-68D5-4368-B352-85353F124DE3}" type="presOf" srcId="{6CAEF19D-BD55-443E-978C-48129D22FBFA}" destId="{C3777263-A01F-44B3-8321-8407256A22D0}" srcOrd="0" destOrd="0" presId="urn:microsoft.com/office/officeart/2005/8/layout/hList1"/>
    <dgm:cxn modelId="{C4ACECB1-DFDB-4D4A-83AD-4687279AB552}" type="presOf" srcId="{93069737-93F5-4BD5-B0F4-16582FE2F765}" destId="{C3777263-A01F-44B3-8321-8407256A22D0}" srcOrd="0" destOrd="1" presId="urn:microsoft.com/office/officeart/2005/8/layout/hList1"/>
    <dgm:cxn modelId="{35BC55B7-DFD8-4925-A15E-F1E43CCCA5E1}" srcId="{BC29FDB8-6B16-4341-8178-C5A9E426063E}" destId="{8D38EE2B-C7A8-4F6B-9B40-358278A2C663}" srcOrd="1" destOrd="0" parTransId="{A5861E33-B5B0-4FDC-8FAF-D73A2D3E4170}" sibTransId="{C8303301-1E9A-444C-91D5-92C2A38C6E81}"/>
    <dgm:cxn modelId="{14EEFEBA-3CE8-44B3-8557-7A17D5881337}" type="presOf" srcId="{03F17BCD-8ECB-4382-89EE-78290BC16E1E}" destId="{33B85561-9C9E-40C1-80C3-A0496D069D71}" srcOrd="0" destOrd="0" presId="urn:microsoft.com/office/officeart/2005/8/layout/hList1"/>
    <dgm:cxn modelId="{78DE1DC3-9749-4462-B66A-0C7B3F2020C6}" type="presOf" srcId="{458D39DC-6296-4B8B-A05A-8C219B119481}" destId="{6C6C8A01-EC0F-413F-9E2C-71345D4EED2E}" srcOrd="0" destOrd="1" presId="urn:microsoft.com/office/officeart/2005/8/layout/hList1"/>
    <dgm:cxn modelId="{05FA47C5-5922-4F80-A2F0-61FAAB2A4E04}" type="presOf" srcId="{A2140B5B-470A-4145-9A93-DD7809B27058}" destId="{33B85561-9C9E-40C1-80C3-A0496D069D71}" srcOrd="0" destOrd="1" presId="urn:microsoft.com/office/officeart/2005/8/layout/hList1"/>
    <dgm:cxn modelId="{2BA308CD-20E0-4A02-ABB9-0DA0F94CDD7A}" srcId="{BF7DD619-8576-4A14-910A-8AD8760BF32C}" destId="{458D39DC-6296-4B8B-A05A-8C219B119481}" srcOrd="1" destOrd="0" parTransId="{D56412DB-AB0F-49FF-86B8-CC9DC8E3C8E6}" sibTransId="{E45A6CBE-EECB-4E85-AB1C-4016E45B31BC}"/>
    <dgm:cxn modelId="{E36AFDA0-A057-4C2B-AC78-06A6F442A5FD}" type="presParOf" srcId="{C7C13E5C-14A7-4945-B3CB-7EC49E18924C}" destId="{3804A1DA-3DD4-4B2E-9DF4-1354622054EA}" srcOrd="0" destOrd="0" presId="urn:microsoft.com/office/officeart/2005/8/layout/hList1"/>
    <dgm:cxn modelId="{1071168B-7B4E-4D98-9136-3642A1FDB94C}" type="presParOf" srcId="{3804A1DA-3DD4-4B2E-9DF4-1354622054EA}" destId="{AAF8974D-75B0-4914-9B40-78D05A6C530C}" srcOrd="0" destOrd="0" presId="urn:microsoft.com/office/officeart/2005/8/layout/hList1"/>
    <dgm:cxn modelId="{67BC6783-578B-4DFB-ABB6-26F66F99D30F}" type="presParOf" srcId="{3804A1DA-3DD4-4B2E-9DF4-1354622054EA}" destId="{6C6C8A01-EC0F-413F-9E2C-71345D4EED2E}" srcOrd="1" destOrd="0" presId="urn:microsoft.com/office/officeart/2005/8/layout/hList1"/>
    <dgm:cxn modelId="{955D290E-4990-4656-97D9-5168238D27E3}" type="presParOf" srcId="{C7C13E5C-14A7-4945-B3CB-7EC49E18924C}" destId="{EE20B9AE-68FB-40D2-9E97-76AB566A0939}" srcOrd="1" destOrd="0" presId="urn:microsoft.com/office/officeart/2005/8/layout/hList1"/>
    <dgm:cxn modelId="{2C6C2B94-C3CF-4E08-A335-5D41D4809D98}" type="presParOf" srcId="{C7C13E5C-14A7-4945-B3CB-7EC49E18924C}" destId="{7C3D6B27-B732-4B7B-8762-A7DDDBC7943C}" srcOrd="2" destOrd="0" presId="urn:microsoft.com/office/officeart/2005/8/layout/hList1"/>
    <dgm:cxn modelId="{6614B48E-B238-43E6-B7F6-17EFF8FB52AB}" type="presParOf" srcId="{7C3D6B27-B732-4B7B-8762-A7DDDBC7943C}" destId="{E3B93DF9-6438-4C63-B158-E830AB6981BD}" srcOrd="0" destOrd="0" presId="urn:microsoft.com/office/officeart/2005/8/layout/hList1"/>
    <dgm:cxn modelId="{3DE8D3DF-851B-4BFA-8684-07AD55E63E16}" type="presParOf" srcId="{7C3D6B27-B732-4B7B-8762-A7DDDBC7943C}" destId="{33B85561-9C9E-40C1-80C3-A0496D069D71}" srcOrd="1" destOrd="0" presId="urn:microsoft.com/office/officeart/2005/8/layout/hList1"/>
    <dgm:cxn modelId="{4B4C38B9-7E3C-4216-9A0E-CF12A1771194}" type="presParOf" srcId="{C7C13E5C-14A7-4945-B3CB-7EC49E18924C}" destId="{201FC099-096F-4348-86AA-27C0FBC8A566}" srcOrd="3" destOrd="0" presId="urn:microsoft.com/office/officeart/2005/8/layout/hList1"/>
    <dgm:cxn modelId="{1DBC13C5-F688-4C20-844E-C232C2453DC9}" type="presParOf" srcId="{C7C13E5C-14A7-4945-B3CB-7EC49E18924C}" destId="{3B8E5D65-A88C-4959-A8CC-6A18936ED124}" srcOrd="4" destOrd="0" presId="urn:microsoft.com/office/officeart/2005/8/layout/hList1"/>
    <dgm:cxn modelId="{B2150C00-63BC-4A4E-BE20-B463759E5506}" type="presParOf" srcId="{3B8E5D65-A88C-4959-A8CC-6A18936ED124}" destId="{C9CAA317-A716-4F73-A34C-BCB7D9C92FF9}" srcOrd="0" destOrd="0" presId="urn:microsoft.com/office/officeart/2005/8/layout/hList1"/>
    <dgm:cxn modelId="{CDB00AB1-FF15-48B3-903A-EDFB4A44889E}" type="presParOf" srcId="{3B8E5D65-A88C-4959-A8CC-6A18936ED124}" destId="{C3777263-A01F-44B3-8321-8407256A22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8974D-75B0-4914-9B40-78D05A6C530C}">
      <dsp:nvSpPr>
        <dsp:cNvPr id="0" name=""/>
        <dsp:cNvSpPr/>
      </dsp:nvSpPr>
      <dsp:spPr>
        <a:xfrm>
          <a:off x="3005" y="62875"/>
          <a:ext cx="2930524" cy="9672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Experiment 1 (Uniform Transformations)</a:t>
          </a:r>
          <a:r>
            <a:rPr lang="en-US" sz="2000" b="0" i="0" kern="1200" baseline="0"/>
            <a:t>:</a:t>
          </a:r>
          <a:endParaRPr lang="en-US" sz="2000" kern="1200"/>
        </a:p>
      </dsp:txBody>
      <dsp:txXfrm>
        <a:off x="3005" y="62875"/>
        <a:ext cx="2930524" cy="967262"/>
      </dsp:txXfrm>
    </dsp:sp>
    <dsp:sp modelId="{6C6C8A01-EC0F-413F-9E2C-71345D4EED2E}">
      <dsp:nvSpPr>
        <dsp:cNvPr id="0" name=""/>
        <dsp:cNvSpPr/>
      </dsp:nvSpPr>
      <dsp:spPr>
        <a:xfrm>
          <a:off x="3005" y="1030138"/>
          <a:ext cx="2930524" cy="30004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/>
            <a:t>Achieved </a:t>
          </a:r>
          <a:r>
            <a:rPr lang="en-US" sz="2000" b="1" i="0" kern="1200" baseline="0"/>
            <a:t>94% accuracy</a:t>
          </a:r>
          <a:r>
            <a:rPr lang="en-US" sz="2000" b="0" i="0" kern="1200" baseline="0"/>
            <a:t>, with good generalization.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/>
            <a:t>BACK and NORM classes exhibited lower scores.</a:t>
          </a:r>
          <a:endParaRPr lang="en-US" sz="2000" kern="1200"/>
        </a:p>
      </dsp:txBody>
      <dsp:txXfrm>
        <a:off x="3005" y="1030138"/>
        <a:ext cx="2930524" cy="3000467"/>
      </dsp:txXfrm>
    </dsp:sp>
    <dsp:sp modelId="{E3B93DF9-6438-4C63-B158-E830AB6981BD}">
      <dsp:nvSpPr>
        <dsp:cNvPr id="0" name=""/>
        <dsp:cNvSpPr/>
      </dsp:nvSpPr>
      <dsp:spPr>
        <a:xfrm>
          <a:off x="3343804" y="62875"/>
          <a:ext cx="2930524" cy="9672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Experiment 2 (Augmented Training)</a:t>
          </a:r>
          <a:r>
            <a:rPr lang="en-US" sz="2000" b="0" i="0" kern="1200" baseline="0"/>
            <a:t>:</a:t>
          </a:r>
          <a:endParaRPr lang="en-US" sz="2000" kern="1200"/>
        </a:p>
      </dsp:txBody>
      <dsp:txXfrm>
        <a:off x="3343804" y="62875"/>
        <a:ext cx="2930524" cy="967262"/>
      </dsp:txXfrm>
    </dsp:sp>
    <dsp:sp modelId="{33B85561-9C9E-40C1-80C3-A0496D069D71}">
      <dsp:nvSpPr>
        <dsp:cNvPr id="0" name=""/>
        <dsp:cNvSpPr/>
      </dsp:nvSpPr>
      <dsp:spPr>
        <a:xfrm>
          <a:off x="3343804" y="1030138"/>
          <a:ext cx="2930524" cy="300046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/>
            <a:t>Data augmentation improved overall performance to </a:t>
          </a:r>
          <a:r>
            <a:rPr lang="en-US" sz="2000" b="1" i="0" kern="1200" baseline="0"/>
            <a:t>96% accuracy</a:t>
          </a:r>
          <a:r>
            <a:rPr lang="en-US" sz="2000" b="0" i="0" kern="1200" baseline="0"/>
            <a:t>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/>
            <a:t>Significant improvement in BACK and NORM classes.</a:t>
          </a:r>
          <a:endParaRPr lang="en-US" sz="2000" kern="1200"/>
        </a:p>
      </dsp:txBody>
      <dsp:txXfrm>
        <a:off x="3343804" y="1030138"/>
        <a:ext cx="2930524" cy="3000467"/>
      </dsp:txXfrm>
    </dsp:sp>
    <dsp:sp modelId="{C9CAA317-A716-4F73-A34C-BCB7D9C92FF9}">
      <dsp:nvSpPr>
        <dsp:cNvPr id="0" name=""/>
        <dsp:cNvSpPr/>
      </dsp:nvSpPr>
      <dsp:spPr>
        <a:xfrm>
          <a:off x="6684602" y="62875"/>
          <a:ext cx="2930524" cy="967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Experiment 3 (Pretraining + Fine-Tuning)</a:t>
          </a:r>
          <a:r>
            <a:rPr lang="en-US" sz="2000" b="0" i="0" kern="1200" baseline="0"/>
            <a:t>:</a:t>
          </a:r>
          <a:endParaRPr lang="en-US" sz="2000" kern="1200"/>
        </a:p>
      </dsp:txBody>
      <dsp:txXfrm>
        <a:off x="6684602" y="62875"/>
        <a:ext cx="2930524" cy="967262"/>
      </dsp:txXfrm>
    </dsp:sp>
    <dsp:sp modelId="{C3777263-A01F-44B3-8321-8407256A22D0}">
      <dsp:nvSpPr>
        <dsp:cNvPr id="0" name=""/>
        <dsp:cNvSpPr/>
      </dsp:nvSpPr>
      <dsp:spPr>
        <a:xfrm>
          <a:off x="6684602" y="1030138"/>
          <a:ext cx="2930524" cy="300046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baseline="0"/>
            <a:t>Pretraining</a:t>
          </a:r>
          <a:r>
            <a:rPr lang="en-US" sz="2000" b="0" i="0" kern="1200" baseline="0"/>
            <a:t> on PathMNIST followed by fine-tuning achieved </a:t>
          </a:r>
          <a:r>
            <a:rPr lang="en-US" sz="2000" b="1" i="0" kern="1200" baseline="0"/>
            <a:t>93% accuracy</a:t>
          </a:r>
          <a:r>
            <a:rPr lang="en-US" sz="2000" b="0" i="0" kern="1200" baseline="0"/>
            <a:t>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/>
            <a:t>Moderate performance in STR, DEB, and MUS classes suggests challenges in transfer learning.</a:t>
          </a:r>
          <a:endParaRPr lang="en-US" sz="2000" kern="1200"/>
        </a:p>
      </dsp:txBody>
      <dsp:txXfrm>
        <a:off x="6684602" y="1030138"/>
        <a:ext cx="2930524" cy="3000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8974D-75B0-4914-9B40-78D05A6C530C}">
      <dsp:nvSpPr>
        <dsp:cNvPr id="0" name=""/>
        <dsp:cNvSpPr/>
      </dsp:nvSpPr>
      <dsp:spPr>
        <a:xfrm>
          <a:off x="3005" y="61937"/>
          <a:ext cx="2930524" cy="9672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Experiment 1 (Uniform Transformations)</a:t>
          </a:r>
          <a:r>
            <a:rPr lang="en-US" sz="2000" b="0" i="0" kern="1200" baseline="0" dirty="0"/>
            <a:t>:</a:t>
          </a:r>
          <a:endParaRPr lang="en-US" sz="2000" kern="1200" dirty="0"/>
        </a:p>
      </dsp:txBody>
      <dsp:txXfrm>
        <a:off x="3005" y="61937"/>
        <a:ext cx="2930524" cy="967262"/>
      </dsp:txXfrm>
    </dsp:sp>
    <dsp:sp modelId="{6C6C8A01-EC0F-413F-9E2C-71345D4EED2E}">
      <dsp:nvSpPr>
        <dsp:cNvPr id="0" name=""/>
        <dsp:cNvSpPr/>
      </dsp:nvSpPr>
      <dsp:spPr>
        <a:xfrm>
          <a:off x="3005" y="1029200"/>
          <a:ext cx="2930524" cy="30023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2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Achieved </a:t>
          </a:r>
          <a:r>
            <a:rPr kumimoji="0" lang="en-US" altLang="en-US" sz="20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98% accuracy</a:t>
          </a:r>
          <a:r>
            <a:rPr kumimoji="0" lang="en-US" altLang="en-US" sz="2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, with good generalization.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  <a:cs typeface="Times New Roman" panose="02020603050405020304" pitchFamily="18" charset="0"/>
            </a:rPr>
            <a:t>Slight underperformance for </a:t>
          </a:r>
          <a:r>
            <a:rPr lang="en-US" sz="2000" b="1" kern="1200" dirty="0">
              <a:latin typeface="+mj-lt"/>
              <a:cs typeface="Times New Roman" panose="02020603050405020304" pitchFamily="18" charset="0"/>
            </a:rPr>
            <a:t>MUS</a:t>
          </a:r>
          <a:r>
            <a:rPr lang="en-US" sz="2000" kern="1200" dirty="0">
              <a:latin typeface="+mj-lt"/>
              <a:cs typeface="Times New Roman" panose="02020603050405020304" pitchFamily="18" charset="0"/>
            </a:rPr>
            <a:t> (F1 = 0.91) and </a:t>
          </a:r>
          <a:r>
            <a:rPr lang="en-US" sz="2000" b="1" kern="1200" dirty="0">
              <a:latin typeface="+mj-lt"/>
              <a:cs typeface="Times New Roman" panose="02020603050405020304" pitchFamily="18" charset="0"/>
            </a:rPr>
            <a:t>STR</a:t>
          </a:r>
          <a:r>
            <a:rPr lang="en-US" sz="2000" kern="1200" dirty="0">
              <a:latin typeface="+mj-lt"/>
              <a:cs typeface="Times New Roman" panose="02020603050405020304" pitchFamily="18" charset="0"/>
            </a:rPr>
            <a:t> (F1 = 0.83), with STR showing a recall of 0.71.</a:t>
          </a:r>
        </a:p>
      </dsp:txBody>
      <dsp:txXfrm>
        <a:off x="3005" y="1029200"/>
        <a:ext cx="2930524" cy="3002343"/>
      </dsp:txXfrm>
    </dsp:sp>
    <dsp:sp modelId="{E3B93DF9-6438-4C63-B158-E830AB6981BD}">
      <dsp:nvSpPr>
        <dsp:cNvPr id="0" name=""/>
        <dsp:cNvSpPr/>
      </dsp:nvSpPr>
      <dsp:spPr>
        <a:xfrm>
          <a:off x="3343804" y="61937"/>
          <a:ext cx="2930524" cy="9672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Experiment 2 (Augmented Training)</a:t>
          </a:r>
          <a:r>
            <a:rPr lang="en-US" sz="2000" b="0" i="0" kern="1200" baseline="0"/>
            <a:t>:</a:t>
          </a:r>
          <a:endParaRPr lang="en-US" sz="2000" kern="1200"/>
        </a:p>
      </dsp:txBody>
      <dsp:txXfrm>
        <a:off x="3343804" y="61937"/>
        <a:ext cx="2930524" cy="967262"/>
      </dsp:txXfrm>
    </dsp:sp>
    <dsp:sp modelId="{33B85561-9C9E-40C1-80C3-A0496D069D71}">
      <dsp:nvSpPr>
        <dsp:cNvPr id="0" name=""/>
        <dsp:cNvSpPr/>
      </dsp:nvSpPr>
      <dsp:spPr>
        <a:xfrm>
          <a:off x="3343804" y="1029200"/>
          <a:ext cx="2930524" cy="300234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  <a:cs typeface="Times New Roman" panose="02020603050405020304" pitchFamily="18" charset="0"/>
            </a:rPr>
            <a:t>Boosted overall performance, achieving </a:t>
          </a:r>
          <a:r>
            <a:rPr lang="en-US" sz="2000" b="1" kern="1200" dirty="0">
              <a:latin typeface="+mj-lt"/>
              <a:cs typeface="Times New Roman" panose="02020603050405020304" pitchFamily="18" charset="0"/>
            </a:rPr>
            <a:t>99% accuracy</a:t>
          </a:r>
          <a:r>
            <a:rPr lang="en-US" sz="2000" kern="1200" dirty="0">
              <a:latin typeface="+mj-lt"/>
              <a:cs typeface="Times New Roman" panose="02020603050405020304" pitchFamily="18" charset="0"/>
            </a:rPr>
            <a:t> and strong F1-scores across all classes.</a:t>
          </a:r>
          <a:endParaRPr lang="en-US" sz="2000" kern="1200" dirty="0">
            <a:latin typeface="+mj-lt"/>
          </a:endParaRPr>
        </a:p>
      </dsp:txBody>
      <dsp:txXfrm>
        <a:off x="3343804" y="1029200"/>
        <a:ext cx="2930524" cy="3002343"/>
      </dsp:txXfrm>
    </dsp:sp>
    <dsp:sp modelId="{C9CAA317-A716-4F73-A34C-BCB7D9C92FF9}">
      <dsp:nvSpPr>
        <dsp:cNvPr id="0" name=""/>
        <dsp:cNvSpPr/>
      </dsp:nvSpPr>
      <dsp:spPr>
        <a:xfrm>
          <a:off x="6684602" y="61937"/>
          <a:ext cx="2930524" cy="967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Experiment 3 (Pretraining + Fine-Tuning)</a:t>
          </a:r>
          <a:r>
            <a:rPr lang="en-US" sz="2000" b="0" i="0" kern="1200" baseline="0"/>
            <a:t>:</a:t>
          </a:r>
          <a:endParaRPr lang="en-US" sz="2000" kern="1200"/>
        </a:p>
      </dsp:txBody>
      <dsp:txXfrm>
        <a:off x="6684602" y="61937"/>
        <a:ext cx="2930524" cy="967262"/>
      </dsp:txXfrm>
    </dsp:sp>
    <dsp:sp modelId="{C3777263-A01F-44B3-8321-8407256A22D0}">
      <dsp:nvSpPr>
        <dsp:cNvPr id="0" name=""/>
        <dsp:cNvSpPr/>
      </dsp:nvSpPr>
      <dsp:spPr>
        <a:xfrm>
          <a:off x="6684602" y="1029200"/>
          <a:ext cx="2930524" cy="300234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  <a:cs typeface="Times New Roman" panose="02020603050405020304" pitchFamily="18" charset="0"/>
            </a:rPr>
            <a:t>Pretraining on </a:t>
          </a:r>
          <a:r>
            <a:rPr lang="en-US" sz="2000" kern="1200" dirty="0" err="1">
              <a:latin typeface="+mj-lt"/>
              <a:cs typeface="Times New Roman" panose="02020603050405020304" pitchFamily="18" charset="0"/>
            </a:rPr>
            <a:t>PathMNIST</a:t>
          </a:r>
          <a:r>
            <a:rPr lang="en-US" sz="2000" kern="1200" dirty="0">
              <a:latin typeface="+mj-lt"/>
              <a:cs typeface="Times New Roman" panose="02020603050405020304" pitchFamily="18" charset="0"/>
            </a:rPr>
            <a:t> improved generalization but did not translate perfectly to the NCT-CRC-VAL-7K dataset.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  <a:cs typeface="Times New Roman" panose="02020603050405020304" pitchFamily="18" charset="0"/>
            </a:rPr>
            <a:t>Challenges in classes like </a:t>
          </a:r>
          <a:r>
            <a:rPr lang="en-US" sz="2000" b="1" kern="1200" dirty="0">
              <a:latin typeface="+mj-lt"/>
              <a:cs typeface="Times New Roman" panose="02020603050405020304" pitchFamily="18" charset="0"/>
            </a:rPr>
            <a:t>DEB, STR, and MUS</a:t>
          </a:r>
          <a:r>
            <a:rPr lang="en-US" sz="2000" kern="1200" dirty="0">
              <a:latin typeface="+mj-lt"/>
              <a:cs typeface="Times New Roman" panose="02020603050405020304" pitchFamily="18" charset="0"/>
            </a:rPr>
            <a:t> suggest domain adaptation issues.</a:t>
          </a:r>
          <a:endParaRPr kumimoji="0" lang="en-US" altLang="en-US" sz="20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cs typeface="Times New Roman" panose="02020603050405020304" pitchFamily="18" charset="0"/>
          </a:endParaRPr>
        </a:p>
      </dsp:txBody>
      <dsp:txXfrm>
        <a:off x="6684602" y="1029200"/>
        <a:ext cx="2930524" cy="3002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8974D-75B0-4914-9B40-78D05A6C530C}">
      <dsp:nvSpPr>
        <dsp:cNvPr id="0" name=""/>
        <dsp:cNvSpPr/>
      </dsp:nvSpPr>
      <dsp:spPr>
        <a:xfrm>
          <a:off x="3005" y="272001"/>
          <a:ext cx="2930524" cy="9182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Experiment 1 (Uniform Transformations)</a:t>
          </a:r>
          <a:r>
            <a:rPr lang="en-US" sz="1900" b="0" i="0" kern="1200" baseline="0" dirty="0"/>
            <a:t>:</a:t>
          </a:r>
          <a:endParaRPr lang="en-US" sz="1900" kern="1200" dirty="0"/>
        </a:p>
      </dsp:txBody>
      <dsp:txXfrm>
        <a:off x="3005" y="272001"/>
        <a:ext cx="2930524" cy="918299"/>
      </dsp:txXfrm>
    </dsp:sp>
    <dsp:sp modelId="{6C6C8A01-EC0F-413F-9E2C-71345D4EED2E}">
      <dsp:nvSpPr>
        <dsp:cNvPr id="0" name=""/>
        <dsp:cNvSpPr/>
      </dsp:nvSpPr>
      <dsp:spPr>
        <a:xfrm>
          <a:off x="3005" y="1190301"/>
          <a:ext cx="2930524" cy="26311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9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Achieved </a:t>
          </a:r>
          <a:r>
            <a:rPr kumimoji="0" lang="en-US" altLang="en-US" sz="19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91% accuracy</a:t>
          </a:r>
          <a:r>
            <a:rPr kumimoji="0" lang="en-US" altLang="en-US" sz="19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rPr>
            <a:t>, with good generalization.</a:t>
          </a:r>
          <a:endParaRPr lang="en-US" sz="1900" kern="1200" dirty="0">
            <a:latin typeface="+mj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  <a:cs typeface="Times New Roman" panose="02020603050405020304" pitchFamily="18" charset="0"/>
            </a:rPr>
            <a:t>Struggled with </a:t>
          </a:r>
          <a:r>
            <a:rPr lang="en-US" sz="1900" b="1" kern="1200" dirty="0">
              <a:latin typeface="+mj-lt"/>
              <a:cs typeface="Times New Roman" panose="02020603050405020304" pitchFamily="18" charset="0"/>
            </a:rPr>
            <a:t>MUS</a:t>
          </a:r>
          <a:r>
            <a:rPr lang="en-US" sz="1900" kern="1200" dirty="0">
              <a:latin typeface="+mj-lt"/>
              <a:cs typeface="Times New Roman" panose="02020603050405020304" pitchFamily="18" charset="0"/>
            </a:rPr>
            <a:t>, </a:t>
          </a:r>
          <a:r>
            <a:rPr lang="en-US" sz="1900" b="1" kern="1200" dirty="0">
              <a:latin typeface="+mj-lt"/>
              <a:cs typeface="Times New Roman" panose="02020603050405020304" pitchFamily="18" charset="0"/>
            </a:rPr>
            <a:t>NORM</a:t>
          </a:r>
          <a:r>
            <a:rPr lang="en-US" sz="1900" kern="1200" dirty="0">
              <a:latin typeface="+mj-lt"/>
              <a:cs typeface="Times New Roman" panose="02020603050405020304" pitchFamily="18" charset="0"/>
            </a:rPr>
            <a:t>, and </a:t>
          </a:r>
          <a:r>
            <a:rPr lang="en-US" sz="1900" b="1" kern="1200" dirty="0">
              <a:latin typeface="+mj-lt"/>
              <a:cs typeface="Times New Roman" panose="02020603050405020304" pitchFamily="18" charset="0"/>
            </a:rPr>
            <a:t>STR</a:t>
          </a:r>
          <a:r>
            <a:rPr lang="en-US" sz="1900" kern="1200" dirty="0">
              <a:latin typeface="+mj-lt"/>
              <a:cs typeface="Times New Roman" panose="02020603050405020304" pitchFamily="18" charset="0"/>
            </a:rPr>
            <a:t> classes.</a:t>
          </a:r>
          <a:endParaRPr kumimoji="0" lang="en-US" altLang="en-US" sz="19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cs typeface="Times New Roman" panose="02020603050405020304" pitchFamily="18" charset="0"/>
          </a:endParaRPr>
        </a:p>
      </dsp:txBody>
      <dsp:txXfrm>
        <a:off x="3005" y="1190301"/>
        <a:ext cx="2930524" cy="2631179"/>
      </dsp:txXfrm>
    </dsp:sp>
    <dsp:sp modelId="{E3B93DF9-6438-4C63-B158-E830AB6981BD}">
      <dsp:nvSpPr>
        <dsp:cNvPr id="0" name=""/>
        <dsp:cNvSpPr/>
      </dsp:nvSpPr>
      <dsp:spPr>
        <a:xfrm>
          <a:off x="3343804" y="272001"/>
          <a:ext cx="2930524" cy="9182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Experiment 2 (Augmented Training)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3343804" y="272001"/>
        <a:ext cx="2930524" cy="918299"/>
      </dsp:txXfrm>
    </dsp:sp>
    <dsp:sp modelId="{33B85561-9C9E-40C1-80C3-A0496D069D71}">
      <dsp:nvSpPr>
        <dsp:cNvPr id="0" name=""/>
        <dsp:cNvSpPr/>
      </dsp:nvSpPr>
      <dsp:spPr>
        <a:xfrm>
          <a:off x="3343804" y="1190301"/>
          <a:ext cx="2930524" cy="26311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  <a:cs typeface="Times New Roman" panose="02020603050405020304" pitchFamily="18" charset="0"/>
            </a:rPr>
            <a:t>Improved overall accuracy to </a:t>
          </a:r>
          <a:r>
            <a:rPr lang="en-US" sz="1900" b="1" kern="1200" dirty="0">
              <a:latin typeface="+mj-lt"/>
              <a:cs typeface="Times New Roman" panose="02020603050405020304" pitchFamily="18" charset="0"/>
            </a:rPr>
            <a:t>97%</a:t>
          </a:r>
          <a:r>
            <a:rPr lang="en-US" sz="1900" kern="1200" dirty="0">
              <a:latin typeface="+mj-lt"/>
              <a:cs typeface="Times New Roman" panose="02020603050405020304" pitchFamily="18" charset="0"/>
            </a:rPr>
            <a:t>, resolving many class-specific challenges.</a:t>
          </a:r>
          <a:endParaRPr lang="en-US" sz="1900" kern="1200" dirty="0">
            <a:latin typeface="+mj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  <a:cs typeface="Times New Roman" panose="02020603050405020304" pitchFamily="18" charset="0"/>
            </a:rPr>
            <a:t>Notable gains in </a:t>
          </a:r>
          <a:r>
            <a:rPr lang="en-US" sz="1900" b="1" kern="1200" dirty="0">
              <a:latin typeface="+mj-lt"/>
              <a:cs typeface="Times New Roman" panose="02020603050405020304" pitchFamily="18" charset="0"/>
            </a:rPr>
            <a:t>STR</a:t>
          </a:r>
          <a:r>
            <a:rPr lang="en-US" sz="1900" kern="1200" dirty="0">
              <a:latin typeface="+mj-lt"/>
              <a:cs typeface="Times New Roman" panose="02020603050405020304" pitchFamily="18" charset="0"/>
            </a:rPr>
            <a:t> and </a:t>
          </a:r>
          <a:r>
            <a:rPr lang="en-US" sz="1900" b="1" kern="1200" dirty="0">
              <a:latin typeface="+mj-lt"/>
              <a:cs typeface="Times New Roman" panose="02020603050405020304" pitchFamily="18" charset="0"/>
            </a:rPr>
            <a:t>MUS</a:t>
          </a:r>
          <a:r>
            <a:rPr lang="en-US" sz="1900" kern="1200" dirty="0">
              <a:latin typeface="+mj-lt"/>
              <a:cs typeface="Times New Roman" panose="02020603050405020304" pitchFamily="18" charset="0"/>
            </a:rPr>
            <a:t>, but STR still lags compared to other classes.</a:t>
          </a:r>
          <a:endParaRPr kumimoji="0" lang="en-US" altLang="en-US" sz="19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cs typeface="Times New Roman" panose="02020603050405020304" pitchFamily="18" charset="0"/>
          </a:endParaRPr>
        </a:p>
      </dsp:txBody>
      <dsp:txXfrm>
        <a:off x="3343804" y="1190301"/>
        <a:ext cx="2930524" cy="2631179"/>
      </dsp:txXfrm>
    </dsp:sp>
    <dsp:sp modelId="{C9CAA317-A716-4F73-A34C-BCB7D9C92FF9}">
      <dsp:nvSpPr>
        <dsp:cNvPr id="0" name=""/>
        <dsp:cNvSpPr/>
      </dsp:nvSpPr>
      <dsp:spPr>
        <a:xfrm>
          <a:off x="6684602" y="272001"/>
          <a:ext cx="2930524" cy="9182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Experiment 3 (Pretraining + Fine-Tuning)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6684602" y="272001"/>
        <a:ext cx="2930524" cy="918299"/>
      </dsp:txXfrm>
    </dsp:sp>
    <dsp:sp modelId="{C3777263-A01F-44B3-8321-8407256A22D0}">
      <dsp:nvSpPr>
        <dsp:cNvPr id="0" name=""/>
        <dsp:cNvSpPr/>
      </dsp:nvSpPr>
      <dsp:spPr>
        <a:xfrm>
          <a:off x="6684602" y="1190301"/>
          <a:ext cx="2930524" cy="26311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+mj-lt"/>
              <a:cs typeface="Times New Roman" panose="02020603050405020304" pitchFamily="18" charset="0"/>
            </a:rPr>
            <a:t>Pretraining on PathMNIST boosted initial performance but failed to generalize perfectly to </a:t>
          </a:r>
          <a:r>
            <a:rPr lang="en-US" sz="1900" b="1" kern="1200">
              <a:latin typeface="+mj-lt"/>
              <a:cs typeface="Times New Roman" panose="02020603050405020304" pitchFamily="18" charset="0"/>
            </a:rPr>
            <a:t>MUS</a:t>
          </a:r>
          <a:r>
            <a:rPr lang="en-US" sz="1900" kern="1200">
              <a:latin typeface="+mj-lt"/>
              <a:cs typeface="Times New Roman" panose="02020603050405020304" pitchFamily="18" charset="0"/>
            </a:rPr>
            <a:t>, </a:t>
          </a:r>
          <a:r>
            <a:rPr lang="en-US" sz="1900" b="1" kern="1200">
              <a:latin typeface="+mj-lt"/>
              <a:cs typeface="Times New Roman" panose="02020603050405020304" pitchFamily="18" charset="0"/>
            </a:rPr>
            <a:t>DEB</a:t>
          </a:r>
          <a:r>
            <a:rPr lang="en-US" sz="1900" kern="1200">
              <a:latin typeface="+mj-lt"/>
              <a:cs typeface="Times New Roman" panose="02020603050405020304" pitchFamily="18" charset="0"/>
            </a:rPr>
            <a:t>, and </a:t>
          </a:r>
          <a:r>
            <a:rPr lang="en-US" sz="1900" b="1" kern="1200">
              <a:latin typeface="+mj-lt"/>
              <a:cs typeface="Times New Roman" panose="02020603050405020304" pitchFamily="18" charset="0"/>
            </a:rPr>
            <a:t>STR</a:t>
          </a:r>
          <a:r>
            <a:rPr lang="en-US" sz="1900" kern="1200">
              <a:latin typeface="+mj-lt"/>
              <a:cs typeface="Times New Roman" panose="02020603050405020304" pitchFamily="18" charset="0"/>
            </a:rPr>
            <a:t> classes.</a:t>
          </a:r>
          <a:endParaRPr lang="en-US" sz="1900" kern="1200" dirty="0">
            <a:latin typeface="+mj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  <a:cs typeface="Times New Roman" panose="02020603050405020304" pitchFamily="18" charset="0"/>
            </a:rPr>
            <a:t>Performance (accuracy ~90%) suggests limited domain adaptation.</a:t>
          </a:r>
          <a:endParaRPr kumimoji="0" lang="en-US" altLang="en-US" sz="19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cs typeface="Times New Roman" panose="02020603050405020304" pitchFamily="18" charset="0"/>
          </a:endParaRPr>
        </a:p>
      </dsp:txBody>
      <dsp:txXfrm>
        <a:off x="6684602" y="1190301"/>
        <a:ext cx="2930524" cy="2631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D30E3-8B0A-4886-A9FF-4C6D933FF3E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35BC6-74E5-44D0-9430-560D96B9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5BC6-74E5-44D0-9430-560D96B9D4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0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https://openaccess.thecvf.com/content/CVPR2024W/CVMI/papers/Ignatov_Histopathological_Image_Classification_with_Cell_Morphology_Aware_Deep_Neural_Networks_CVPRW_2024_paper.pdf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5BC6-74E5-44D0-9430-560D96B9D4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0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Monday, December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1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December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907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December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74040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December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448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December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6553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December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194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Monday, December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30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Monday, December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Monday, December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Monday, December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8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Monday, December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Monday, December 16,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Monday, December 16,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8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Monday, December 16,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Monday, December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4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Monday, December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1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Monday, December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0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046202319300349" TargetMode="External"/><Relationship Id="rId2" Type="http://schemas.openxmlformats.org/officeDocument/2006/relationships/hyperlink" Target="https://www.sciencedirect.com/science/article/pii/S111001682401246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view_op=view_citation&amp;hl=en&amp;user=kBoWvhIAAAAJ&amp;sortby=pubdate&amp;citation_for_view=kBoWvhIAAAAJ:IWHjjKOFINEC" TargetMode="External"/><Relationship Id="rId4" Type="http://schemas.openxmlformats.org/officeDocument/2006/relationships/hyperlink" Target="https://scholar.google.com/citations?view_op=view_citation&amp;hl=en&amp;user=kBoWvhIAAAAJ&amp;sortby=pubdate&amp;citation_for_view=kBoWvhIAAAAJ:qUcmZB5y_30C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s/121445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ature.com/articles/s41597-022-01721-8#ref-CR17" TargetMode="External"/><Relationship Id="rId4" Type="http://schemas.openxmlformats.org/officeDocument/2006/relationships/hyperlink" Target="https://www.nature.com/articles/s41597-022-01721-8#ref-CR16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purple cells">
            <a:extLst>
              <a:ext uri="{FF2B5EF4-FFF2-40B4-BE49-F238E27FC236}">
                <a16:creationId xmlns:a16="http://schemas.microsoft.com/office/drawing/2014/main" id="{DB7F717D-F767-D5EC-0A7F-B20D91687D1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21237" b="1058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9C289-DD1C-E9A1-1D3D-9CA1FAFA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507" y="1387417"/>
            <a:ext cx="6517785" cy="4074698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rgbClr val="FF0000"/>
                </a:solidFill>
              </a:rPr>
              <a:t>Lightweight Deep Learning Models  for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 Histopathological Cancer Cell Classification</a:t>
            </a:r>
            <a:br>
              <a:rPr lang="en-US" sz="3000" b="0" i="0" dirty="0">
                <a:solidFill>
                  <a:srgbClr val="FF0000"/>
                </a:solidFill>
                <a:effectLst/>
                <a:latin typeface="ElsevierGulliver"/>
              </a:rPr>
            </a:br>
            <a:br>
              <a:rPr lang="en-US" sz="3000" dirty="0">
                <a:solidFill>
                  <a:srgbClr val="FF0000"/>
                </a:solidFill>
                <a:latin typeface="ElsevierGulliver"/>
              </a:rPr>
            </a:br>
            <a:br>
              <a:rPr lang="en-US" sz="3000" dirty="0">
                <a:solidFill>
                  <a:srgbClr val="FF0000"/>
                </a:solidFill>
                <a:latin typeface="ElsevierGulliver"/>
              </a:rPr>
            </a:br>
            <a:br>
              <a:rPr lang="en-US" sz="2500" b="0" i="0" dirty="0">
                <a:solidFill>
                  <a:srgbClr val="FF0000"/>
                </a:solidFill>
                <a:effectLst/>
                <a:latin typeface="ElsevierGulliver"/>
              </a:rPr>
            </a:br>
            <a:br>
              <a:rPr lang="en-US" sz="2500" dirty="0">
                <a:solidFill>
                  <a:srgbClr val="FF0000"/>
                </a:solidFill>
                <a:latin typeface="ElsevierGulliver"/>
              </a:rPr>
            </a:br>
            <a:br>
              <a:rPr lang="en-US" sz="2500" dirty="0">
                <a:solidFill>
                  <a:srgbClr val="FF0000"/>
                </a:solidFill>
                <a:latin typeface="ElsevierGulliver"/>
              </a:rPr>
            </a:b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ABC46-402E-5E3F-4CD2-2A47D7C7DB18}"/>
              </a:ext>
            </a:extLst>
          </p:cNvPr>
          <p:cNvSpPr txBox="1"/>
          <p:nvPr/>
        </p:nvSpPr>
        <p:spPr>
          <a:xfrm>
            <a:off x="4874343" y="3928673"/>
            <a:ext cx="617465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ElsevierGulliver"/>
              </a:rPr>
              <a:t> 1905034- Abdullah Nayem Wasi Emran</a:t>
            </a:r>
            <a:br>
              <a:rPr lang="en-US" sz="2500" dirty="0">
                <a:solidFill>
                  <a:srgbClr val="FF0000"/>
                </a:solidFill>
                <a:latin typeface="ElsevierGulliver"/>
              </a:rPr>
            </a:br>
            <a:r>
              <a:rPr lang="en-US" sz="2500" dirty="0">
                <a:solidFill>
                  <a:srgbClr val="FF0000"/>
                </a:solidFill>
                <a:latin typeface="ElsevierGulliver"/>
              </a:rPr>
              <a:t>  1905047-Rakib Abdullah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973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5526AE-22A4-C16C-044C-5EBCD14D0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AAD91-D408-F96A-A6C3-91BACD98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dirty="0"/>
              <a:t>Experimentation with EfficientNet-B0 + SE</a:t>
            </a:r>
            <a:br>
              <a:rPr lang="en-US" sz="3000" dirty="0"/>
            </a:br>
            <a:br>
              <a:rPr lang="en-US" sz="3000" b="1" dirty="0"/>
            </a:br>
            <a:endParaRPr lang="en-US" sz="30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45D3CE-B657-AC40-CEB4-62A6281CB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50955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142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3027E8-1567-44BC-E0C0-F192EC511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2F0E0B-B11E-0B12-5008-16C9DD9B4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18FD7-970D-E501-0C5B-2882D9E0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b="1"/>
              <a:t>Experimentation with EfficientNet-B0 + SE</a:t>
            </a:r>
            <a:br>
              <a:rPr lang="en-US" sz="2300"/>
            </a:br>
            <a:br>
              <a:rPr lang="en-US" sz="2300" b="1"/>
            </a:br>
            <a:endParaRPr lang="en-US" sz="230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7A17B24-BD6A-441D-6B51-EFD75E9D6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1B81322-6A29-6676-010D-EFC670BDE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496B97-0D63-34DA-E985-CC6BCB7CC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978" y="1265224"/>
            <a:ext cx="9626468" cy="4776801"/>
          </a:xfrm>
        </p:spPr>
      </p:pic>
    </p:spTree>
    <p:extLst>
      <p:ext uri="{BB962C8B-B14F-4D97-AF65-F5344CB8AC3E}">
        <p14:creationId xmlns:p14="http://schemas.microsoft.com/office/powerpoint/2010/main" val="194676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6CBEA4-893F-3135-7CD5-865C3BB4E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007C24-11B3-62E3-BE74-0FAC035D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50191-23B2-72C1-888D-BE907EAB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dirty="0"/>
              <a:t>Experimentation with EfficientNet-B0 + CBAM</a:t>
            </a:r>
            <a:br>
              <a:rPr lang="en-US" sz="3000" b="1" dirty="0"/>
            </a:br>
            <a:br>
              <a:rPr lang="en-US" sz="3000" b="1" dirty="0"/>
            </a:br>
            <a:br>
              <a:rPr lang="en-US" sz="3000" b="1" dirty="0"/>
            </a:br>
            <a:endParaRPr lang="en-US" sz="3000" b="1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2F91E37-FFEE-C687-5096-BE84F585A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1D6E3A9-DC46-A6A6-75A2-3B887FEA0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063F78-474C-D646-FFCA-38E257E38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06206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301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42D7F1-0BAB-814C-5B45-7D459DBA4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096BBC-2C02-8803-7FA2-1C8C4DC20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2941B-9F24-42A0-DCDA-37AC78D5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Experimentation with EfficientNet-B0 + CBAM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sz="23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A506FF9-B6EC-DD64-9564-4E395E52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B2D4B6A-FC51-9D2F-6147-C74C05A5E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95014-4A11-50DD-8E12-A8AC20D0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00" y="1501595"/>
            <a:ext cx="9566019" cy="474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2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468895-046D-4493-616D-494FBC66E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B93232-34E3-894B-67AD-5D9C292CD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47DCC-2A97-F2A8-3E36-2BB63C45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dirty="0"/>
              <a:t>Experimentation with </a:t>
            </a:r>
            <a:r>
              <a:rPr lang="en-US" sz="3200" b="1" dirty="0"/>
              <a:t>EfficientNet-B0 + MSFF</a:t>
            </a:r>
            <a:br>
              <a:rPr lang="en-US" sz="3200" b="1" dirty="0"/>
            </a:br>
            <a:br>
              <a:rPr lang="en-US" sz="3000" b="1" dirty="0"/>
            </a:br>
            <a:br>
              <a:rPr lang="en-US" sz="3000" b="1" dirty="0"/>
            </a:br>
            <a:br>
              <a:rPr lang="en-US" sz="3000" b="1" dirty="0"/>
            </a:br>
            <a:endParaRPr lang="en-US" sz="3000" b="1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79EFB56-9441-0BBC-2B08-BD5327E6D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CBEE9E1-18E9-3812-4802-CEFFC5034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B21AD6-4AB4-CCC1-D670-D295E9820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27280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582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2688D9-1782-0CC9-A978-E831337A2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056AEF-1FB6-6F7C-73BF-9B2D363C0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21B58-7B1A-EFEC-DBFB-E84EA215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Experimentation with EfficientNet-B0 + MSFF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sz="23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65C508E-CBE9-8273-D36A-F2977DBD7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18547B7-F044-907C-9FBD-498B873FF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002FB-7126-73BB-95B6-B517B55DC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97" y="1471600"/>
            <a:ext cx="9626468" cy="47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3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4C209A-D3A2-8919-DAD4-05741D816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3D86C8-1C59-9B1B-BD94-7F105225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21" y="68858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lang="en-US" sz="3100" b="1" dirty="0"/>
              <a:t>Summary of Performance Differences</a:t>
            </a:r>
            <a:br>
              <a:rPr kumimoji="0" lang="en-US" altLang="en-US" sz="3100" b="1" i="0" u="none" strike="noStrike" kern="1200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</a:br>
            <a:endParaRPr kumimoji="0" lang="en-US" altLang="en-US" sz="3100" b="1" i="0" u="none" strike="noStrike" kern="1200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9CB851-C5C5-C273-E2DE-64C8AE138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60776"/>
              </p:ext>
            </p:extLst>
          </p:nvPr>
        </p:nvGraphicFramePr>
        <p:xfrm>
          <a:off x="1383507" y="1068669"/>
          <a:ext cx="7794795" cy="49703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71033">
                  <a:extLst>
                    <a:ext uri="{9D8B030D-6E8A-4147-A177-3AD203B41FA5}">
                      <a16:colId xmlns:a16="http://schemas.microsoft.com/office/drawing/2014/main" val="1159252691"/>
                    </a:ext>
                  </a:extLst>
                </a:gridCol>
                <a:gridCol w="1632286">
                  <a:extLst>
                    <a:ext uri="{9D8B030D-6E8A-4147-A177-3AD203B41FA5}">
                      <a16:colId xmlns:a16="http://schemas.microsoft.com/office/drawing/2014/main" val="841949866"/>
                    </a:ext>
                  </a:extLst>
                </a:gridCol>
                <a:gridCol w="1623557">
                  <a:extLst>
                    <a:ext uri="{9D8B030D-6E8A-4147-A177-3AD203B41FA5}">
                      <a16:colId xmlns:a16="http://schemas.microsoft.com/office/drawing/2014/main" val="762084234"/>
                    </a:ext>
                  </a:extLst>
                </a:gridCol>
                <a:gridCol w="1536262">
                  <a:extLst>
                    <a:ext uri="{9D8B030D-6E8A-4147-A177-3AD203B41FA5}">
                      <a16:colId xmlns:a16="http://schemas.microsoft.com/office/drawing/2014/main" val="160989663"/>
                    </a:ext>
                  </a:extLst>
                </a:gridCol>
                <a:gridCol w="2031657">
                  <a:extLst>
                    <a:ext uri="{9D8B030D-6E8A-4147-A177-3AD203B41FA5}">
                      <a16:colId xmlns:a16="http://schemas.microsoft.com/office/drawing/2014/main" val="1216561765"/>
                    </a:ext>
                  </a:extLst>
                </a:gridCol>
              </a:tblGrid>
              <a:tr h="569131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Model</a:t>
                      </a:r>
                      <a:endParaRPr 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2109" marR="97266" marT="97266" marB="9726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Experiment 1</a:t>
                      </a:r>
                      <a:endParaRPr 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Experiment 2</a:t>
                      </a:r>
                      <a:endParaRPr 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Experiment 3</a:t>
                      </a:r>
                      <a:endParaRPr 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Reasoning</a:t>
                      </a:r>
                      <a:endParaRPr 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65591"/>
                  </a:ext>
                </a:extLst>
              </a:tr>
              <a:tr h="1548719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</a:t>
                      </a:r>
                      <a:endParaRPr 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2109" marR="97266" marT="97266" marB="9726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Good (91% accuracy)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Improved (97% accuracy)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Best (93% accuracy)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SE’s channel recalibration generalizes well across datasets and domain shifts.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3885"/>
                  </a:ext>
                </a:extLst>
              </a:tr>
              <a:tr h="1303821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MSFF</a:t>
                      </a:r>
                      <a:endParaRPr 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2109" marR="97266" marT="97266" marB="9726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Moderate (91% accuracy)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Best (97% accuracy)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Poor (90% accuracy)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MSFF struggles with domain shifts but benefits most from data augmentation.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92404"/>
                  </a:ext>
                </a:extLst>
              </a:tr>
              <a:tr h="1548719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CBAM</a:t>
                      </a:r>
                      <a:endParaRPr 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2109" marR="97266" marT="97266" marB="9726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Best (98% accuracy)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Best (99% accuracy)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Poor (87% accuracy)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CBAM’s spatial attention is sensitive to domain shifts but thrives with augmentation.</a:t>
                      </a:r>
                    </a:p>
                  </a:txBody>
                  <a:tcPr marL="162109" marR="97266" marT="97266" marB="9726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664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634EA-458A-7E32-78D6-8EDB6FAD0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4F10-CE87-3338-355B-28FA7A21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31463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Original </a:t>
            </a:r>
            <a:r>
              <a:rPr lang="en-US" dirty="0" err="1"/>
              <a:t>DeepCMorph</a:t>
            </a:r>
            <a:r>
              <a:rPr lang="en-US" dirty="0"/>
              <a:t> Model with only Classification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36C9-29D6-0E45-E64B-E442CA67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6" y="1930400"/>
            <a:ext cx="10216808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Frozen Segmentation Module: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the segmentation module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DeepCMorph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frozen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freeze_segmentation_module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=True), meaning its weights are not updated.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functions as a preprocessing step, providing segmentation and classification maps for the classification module.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mechanism here 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classification-only task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 CRC-VAL-HE-7K dataset does not include segmentation annotations.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5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F1BB4-5E6E-6FC8-7A3F-D718526E6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3601-E137-44F5-BAAE-27D849F0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31463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Original </a:t>
            </a:r>
            <a:r>
              <a:rPr lang="en-US" dirty="0" err="1"/>
              <a:t>DeepCMorph</a:t>
            </a:r>
            <a:r>
              <a:rPr lang="en-US" dirty="0"/>
              <a:t> Model with only Classification Module- Experiment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7701-75BE-7F3B-C949-A84EAE6C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6" y="1930400"/>
            <a:ext cx="10216808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Metrics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88%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Average F1-Score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(indicates performance across all classes, including underrepresented ones).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 F1-Score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(accounts for class imbalance, weighted by support).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Struggles with underrepresented ones 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DEB, STR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segmentation-free classification pipeline may not fully utilize the model's potential.</a:t>
            </a:r>
          </a:p>
        </p:txBody>
      </p:sp>
    </p:spTree>
    <p:extLst>
      <p:ext uri="{BB962C8B-B14F-4D97-AF65-F5344CB8AC3E}">
        <p14:creationId xmlns:p14="http://schemas.microsoft.com/office/powerpoint/2010/main" val="358650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DC3CC-A2C6-3950-93A3-E8B012693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8D78-9F93-9767-F8F1-8882C227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31463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Modified </a:t>
            </a:r>
            <a:r>
              <a:rPr lang="en-US" dirty="0" err="1"/>
              <a:t>DeepCMorph</a:t>
            </a:r>
            <a:r>
              <a:rPr lang="en-US" dirty="0"/>
              <a:t> Model with only Classification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B08B5-4FBF-0F25-24F4-17D7C432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6" y="1930400"/>
            <a:ext cx="10216808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Block: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ResidualBlock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enhances feature learning by allowing the network to learn identity mappings. This helps mitigate the vanishing gradient problem and promotes efficient learning of complex representations.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better feature refinement in the pipeline, which likely improves the quality of the segmentation and classification maps used by the classification module.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Squeeze-and-Excitation (SE) Block: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Adds channel-wise attention to focus on the most important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Improves the discriminative power of features, which enhances classification accuracy, especially for difficult classes (e.g., class 2 with a significant recall improvement from 0.25 to 0.92).</a:t>
            </a:r>
          </a:p>
          <a:p>
            <a:pPr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for Regularization: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addition of dropout layers reduces the risk of overfitting by randomly zeroing out a fraction of features during training.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Stabilizes the model's performance, especially when the dataset is small (e.g., CRC-VAL-HE-7K with only 7,000 images).</a:t>
            </a:r>
          </a:p>
        </p:txBody>
      </p:sp>
    </p:spTree>
    <p:extLst>
      <p:ext uri="{BB962C8B-B14F-4D97-AF65-F5344CB8AC3E}">
        <p14:creationId xmlns:p14="http://schemas.microsoft.com/office/powerpoint/2010/main" val="89327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A4F7-C1B9-5AFA-D0BC-67A27A30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 Using Lightweight Model to accurately classify histopathological cancer cells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lightweight models with transfer learning and data augmentation to improve classification accuracy of histopathological cancer cells on small or imbalanced annotated datasets.</a:t>
            </a:r>
          </a:p>
          <a:p>
            <a:pPr>
              <a:lnSpc>
                <a:spcPct val="90000"/>
              </a:lnSpc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</a:t>
            </a:r>
          </a:p>
          <a:p>
            <a:pPr lvl="1">
              <a:lnSpc>
                <a:spcPct val="90000"/>
              </a:lnSpc>
              <a:spcAft>
                <a:spcPts val="150"/>
              </a:spcAft>
              <a:buFont typeface="Wingdings" panose="05000000000000000000" pitchFamily="2" charset="2"/>
              <a:buChar char="q"/>
            </a:pPr>
            <a:r>
              <a:rPr lang="en-US" sz="17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 deep learning ICDNET architecture for efficient classification of histopathological cancer cells using Gaussian noise images</a:t>
            </a:r>
            <a:endParaRPr lang="en-US" sz="17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150"/>
              </a:spcAft>
              <a:buFont typeface="Wingdings" panose="05000000000000000000" pitchFamily="2" charset="2"/>
              <a:buChar char="q"/>
            </a:pPr>
            <a:r>
              <a:rPr lang="en-US" sz="17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Breast cancer histopathological image classification using a hybrid deep neural network</a:t>
            </a:r>
            <a:endParaRPr lang="en-US" sz="17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150"/>
              </a:spcAft>
              <a:buFont typeface="Wingdings" panose="05000000000000000000" pitchFamily="2" charset="2"/>
              <a:buChar char="q"/>
            </a:pPr>
            <a:r>
              <a:rPr lang="en-US" sz="17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NCT-CRC-HE: Not All Histopathological Datasets Are Equally Useful</a:t>
            </a:r>
            <a:endParaRPr lang="en-US" sz="17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150"/>
              </a:spcAft>
              <a:buFont typeface="Wingdings" panose="05000000000000000000" pitchFamily="2" charset="2"/>
              <a:buChar char="q"/>
            </a:pPr>
            <a:r>
              <a:rPr lang="en-US" sz="17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Histopathological Image Classification with Cell Morphology Aware Deep Neural Networks</a:t>
            </a:r>
            <a:endParaRPr lang="en-US" sz="17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150"/>
              </a:spcAft>
              <a:buFont typeface="Wingdings" panose="05000000000000000000" pitchFamily="2" charset="2"/>
              <a:buChar char="q"/>
            </a:pPr>
            <a:endParaRPr lang="en-US" sz="17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70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92CFC-0BD0-5670-425E-D5573CBBF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80D9-A423-0375-376F-BEE3FB3C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31463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Modified </a:t>
            </a:r>
            <a:r>
              <a:rPr lang="en-US" dirty="0" err="1"/>
              <a:t>DeepCMorph</a:t>
            </a:r>
            <a:r>
              <a:rPr lang="en-US" dirty="0"/>
              <a:t> Model with only Classification Module- Experiment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390D-CBBC-6031-1A32-C0761FA8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6" y="1930400"/>
            <a:ext cx="10216808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Metrics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98%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Average F1-Score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(Enhanced performance across all classes.).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 F1-Score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0.98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(Performs well even on the minority and challenging classes).]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DeepCMorph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demonstrates a significant performance boost due to the addition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blocks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attention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9370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31A2B0-07EC-4008-15C9-F3E2E5D98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76A02D-C927-4940-3C51-89C05881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0"/>
            <a:ext cx="3757068" cy="33008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Comparison: Original vs. Updated Model</a:t>
            </a:r>
            <a:endParaRPr kumimoji="0" lang="en-US" altLang="en-US" sz="3500" b="1" i="0" u="none" strike="noStrike" kern="1200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02E155-78DC-058C-75DC-886AB4437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82899"/>
              </p:ext>
            </p:extLst>
          </p:nvPr>
        </p:nvGraphicFramePr>
        <p:xfrm>
          <a:off x="888603" y="1682086"/>
          <a:ext cx="4887355" cy="349382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25200">
                  <a:extLst>
                    <a:ext uri="{9D8B030D-6E8A-4147-A177-3AD203B41FA5}">
                      <a16:colId xmlns:a16="http://schemas.microsoft.com/office/drawing/2014/main" val="1463694326"/>
                    </a:ext>
                  </a:extLst>
                </a:gridCol>
                <a:gridCol w="1009676">
                  <a:extLst>
                    <a:ext uri="{9D8B030D-6E8A-4147-A177-3AD203B41FA5}">
                      <a16:colId xmlns:a16="http://schemas.microsoft.com/office/drawing/2014/main" val="2083770993"/>
                    </a:ext>
                  </a:extLst>
                </a:gridCol>
                <a:gridCol w="1053197">
                  <a:extLst>
                    <a:ext uri="{9D8B030D-6E8A-4147-A177-3AD203B41FA5}">
                      <a16:colId xmlns:a16="http://schemas.microsoft.com/office/drawing/2014/main" val="644648941"/>
                    </a:ext>
                  </a:extLst>
                </a:gridCol>
                <a:gridCol w="1499282">
                  <a:extLst>
                    <a:ext uri="{9D8B030D-6E8A-4147-A177-3AD203B41FA5}">
                      <a16:colId xmlns:a16="http://schemas.microsoft.com/office/drawing/2014/main" val="3674252171"/>
                    </a:ext>
                  </a:extLst>
                </a:gridCol>
              </a:tblGrid>
              <a:tr h="579694">
                <a:tc>
                  <a:txBody>
                    <a:bodyPr/>
                    <a:lstStyle/>
                    <a:p>
                      <a:r>
                        <a:rPr lang="en-US" sz="1500" b="1"/>
                        <a:t>Metric</a:t>
                      </a:r>
                      <a:endParaRPr lang="en-US" sz="1500"/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Original Model</a:t>
                      </a:r>
                      <a:endParaRPr lang="en-US" sz="1500"/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Updated Model</a:t>
                      </a:r>
                      <a:endParaRPr lang="en-US" sz="1500"/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Improvement</a:t>
                      </a:r>
                      <a:endParaRPr lang="en-US" sz="1500"/>
                    </a:p>
                  </a:txBody>
                  <a:tcPr marL="78337" marR="78337" marT="39168" marB="39168" anchor="ctr"/>
                </a:tc>
                <a:extLst>
                  <a:ext uri="{0D108BD9-81ED-4DB2-BD59-A6C34878D82A}">
                    <a16:rowId xmlns:a16="http://schemas.microsoft.com/office/drawing/2014/main" val="1326843760"/>
                  </a:ext>
                </a:extLst>
              </a:tr>
              <a:tr h="814705">
                <a:tc>
                  <a:txBody>
                    <a:bodyPr/>
                    <a:lstStyle/>
                    <a:p>
                      <a:r>
                        <a:rPr lang="en-US" sz="1500" b="1"/>
                        <a:t>Accuracy</a:t>
                      </a:r>
                      <a:endParaRPr lang="en-US" sz="1500"/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0.88</a:t>
                      </a:r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0.98</a:t>
                      </a:r>
                      <a:endParaRPr lang="en-US" sz="1500"/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Significant boost in overall accuracy.</a:t>
                      </a:r>
                    </a:p>
                  </a:txBody>
                  <a:tcPr marL="78337" marR="78337" marT="39168" marB="39168" anchor="ctr"/>
                </a:tc>
                <a:extLst>
                  <a:ext uri="{0D108BD9-81ED-4DB2-BD59-A6C34878D82A}">
                    <a16:rowId xmlns:a16="http://schemas.microsoft.com/office/drawing/2014/main" val="1102817197"/>
                  </a:ext>
                </a:extLst>
              </a:tr>
              <a:tr h="1049715">
                <a:tc>
                  <a:txBody>
                    <a:bodyPr/>
                    <a:lstStyle/>
                    <a:p>
                      <a:r>
                        <a:rPr lang="en-US" sz="1500" b="1"/>
                        <a:t>Macro Average F1</a:t>
                      </a:r>
                      <a:endParaRPr lang="en-US" sz="1500"/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0.80</a:t>
                      </a:r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0.97</a:t>
                      </a:r>
                      <a:endParaRPr lang="en-US" sz="1500"/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Enhanced performance across all classes.</a:t>
                      </a:r>
                    </a:p>
                  </a:txBody>
                  <a:tcPr marL="78337" marR="78337" marT="39168" marB="39168" anchor="ctr"/>
                </a:tc>
                <a:extLst>
                  <a:ext uri="{0D108BD9-81ED-4DB2-BD59-A6C34878D82A}">
                    <a16:rowId xmlns:a16="http://schemas.microsoft.com/office/drawing/2014/main" val="2569555739"/>
                  </a:ext>
                </a:extLst>
              </a:tr>
              <a:tr h="1049715">
                <a:tc>
                  <a:txBody>
                    <a:bodyPr/>
                    <a:lstStyle/>
                    <a:p>
                      <a:r>
                        <a:rPr lang="en-US" sz="1500" b="1"/>
                        <a:t>Weighted Average F1</a:t>
                      </a:r>
                      <a:endParaRPr lang="en-US" sz="1500"/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0.87</a:t>
                      </a:r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0.98</a:t>
                      </a:r>
                      <a:endParaRPr lang="en-US" sz="1500"/>
                    </a:p>
                  </a:txBody>
                  <a:tcPr marL="78337" marR="78337" marT="39168" marB="39168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Drastically improved balance in performance.</a:t>
                      </a:r>
                    </a:p>
                  </a:txBody>
                  <a:tcPr marL="78337" marR="78337" marT="39168" marB="39168" anchor="ctr"/>
                </a:tc>
                <a:extLst>
                  <a:ext uri="{0D108BD9-81ED-4DB2-BD59-A6C34878D82A}">
                    <a16:rowId xmlns:a16="http://schemas.microsoft.com/office/drawing/2014/main" val="258570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351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776F-6B36-94B0-93DB-2271D7F0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Features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51625-BB1C-6214-E187-F30C53C4640C}"/>
              </a:ext>
            </a:extLst>
          </p:cNvPr>
          <p:cNvSpPr txBox="1"/>
          <p:nvPr/>
        </p:nvSpPr>
        <p:spPr>
          <a:xfrm>
            <a:off x="864992" y="1679941"/>
            <a:ext cx="722779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Segmentation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 </a:t>
            </a:r>
            <a:r>
              <a:rPr lang="en-US" dirty="0" err="1">
                <a:latin typeface="Consolas"/>
              </a:rPr>
              <a:t>DeepCMorph</a:t>
            </a:r>
            <a:r>
              <a:rPr lang="en-US" dirty="0">
                <a:ea typeface="+mn-lt"/>
                <a:cs typeface="+mn-lt"/>
              </a:rPr>
              <a:t> model generates segmentation maps for each image.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Segmentation maps are converted into binary masks (threshold &gt; 0.5).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73824-EC50-FD5A-5C64-4437AD65DA4C}"/>
              </a:ext>
            </a:extLst>
          </p:cNvPr>
          <p:cNvSpPr txBox="1"/>
          <p:nvPr/>
        </p:nvSpPr>
        <p:spPr>
          <a:xfrm>
            <a:off x="866959" y="3431051"/>
            <a:ext cx="71002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 </a:t>
            </a:r>
            <a:r>
              <a:rPr lang="en-US" b="1" dirty="0">
                <a:ea typeface="+mn-lt"/>
                <a:cs typeface="+mn-lt"/>
              </a:rPr>
              <a:t>features extracted</a:t>
            </a:r>
            <a:r>
              <a:rPr lang="en-US" dirty="0">
                <a:ea typeface="+mn-lt"/>
                <a:cs typeface="+mn-lt"/>
              </a:rPr>
              <a:t> here are: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Area</a:t>
            </a:r>
            <a:r>
              <a:rPr lang="en-US" dirty="0">
                <a:ea typeface="+mn-lt"/>
                <a:cs typeface="+mn-lt"/>
              </a:rPr>
              <a:t>: Size of the segmented nucleus (region).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Eccentricity</a:t>
            </a:r>
            <a:r>
              <a:rPr lang="en-US" dirty="0">
                <a:ea typeface="+mn-lt"/>
                <a:cs typeface="+mn-lt"/>
              </a:rPr>
              <a:t>: Deviation of the nucleus shape from circularity.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Perimeter</a:t>
            </a:r>
            <a:r>
              <a:rPr lang="en-US" dirty="0">
                <a:ea typeface="+mn-lt"/>
                <a:cs typeface="+mn-lt"/>
              </a:rPr>
              <a:t>: The boundary length of the segmented nucleus.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Density</a:t>
            </a:r>
            <a:r>
              <a:rPr lang="en-US" dirty="0">
                <a:ea typeface="+mn-lt"/>
                <a:cs typeface="+mn-lt"/>
              </a:rPr>
              <a:t>: A ratio derived from the area and perimeter, indicating compactness.</a:t>
            </a:r>
            <a:endParaRPr lang="en-US" dirty="0"/>
          </a:p>
          <a:p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29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2F3F-08C5-CB20-E862-6FE627D1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0C226"/>
                </a:solidFill>
                <a:latin typeface="Trebuchet MS"/>
              </a:rPr>
              <a:t>Nuclei Features by Cancer type</a:t>
            </a:r>
            <a:endParaRPr lang="en-US" dirty="0"/>
          </a:p>
        </p:txBody>
      </p:sp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ED338EAE-C8F9-5FB8-6278-A75619F1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67" y="1266898"/>
            <a:ext cx="7601743" cy="54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2189-41C9-70A8-14DB-29D68DD6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of Nuclei</a:t>
            </a:r>
          </a:p>
        </p:txBody>
      </p:sp>
      <p:pic>
        <p:nvPicPr>
          <p:cNvPr id="4" name="Picture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2E065D22-EA5D-C44D-135B-7E27260E1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98" y="1482119"/>
            <a:ext cx="6580549" cy="47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21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82E2-801F-5453-83FD-97E6E07A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Features across Cancer types</a:t>
            </a:r>
          </a:p>
        </p:txBody>
      </p:sp>
      <p:pic>
        <p:nvPicPr>
          <p:cNvPr id="4" name="Picture 3" descr="A chart of cancer types&#10;&#10;Description automatically generated">
            <a:extLst>
              <a:ext uri="{FF2B5EF4-FFF2-40B4-BE49-F238E27FC236}">
                <a16:creationId xmlns:a16="http://schemas.microsoft.com/office/drawing/2014/main" id="{79B2188A-64EC-3938-7E0D-A52DEE5F8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8" y="1929405"/>
            <a:ext cx="9248702" cy="460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1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82E2-801F-5453-83FD-97E6E07A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Features across Cancer types</a:t>
            </a:r>
          </a:p>
        </p:txBody>
      </p:sp>
      <p:pic>
        <p:nvPicPr>
          <p:cNvPr id="3" name="Picture 2" descr="A chart of cancer types&#10;&#10;Description automatically generated">
            <a:extLst>
              <a:ext uri="{FF2B5EF4-FFF2-40B4-BE49-F238E27FC236}">
                <a16:creationId xmlns:a16="http://schemas.microsoft.com/office/drawing/2014/main" id="{D9423129-C47E-699C-D444-7FC22331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8" y="1931968"/>
            <a:ext cx="9132366" cy="462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85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82E2-801F-5453-83FD-97E6E07A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Features across Cancer types</a:t>
            </a:r>
          </a:p>
        </p:txBody>
      </p:sp>
      <p:pic>
        <p:nvPicPr>
          <p:cNvPr id="3" name="Picture 2" descr="A chart of cancer types&#10;&#10;Description automatically generated">
            <a:extLst>
              <a:ext uri="{FF2B5EF4-FFF2-40B4-BE49-F238E27FC236}">
                <a16:creationId xmlns:a16="http://schemas.microsoft.com/office/drawing/2014/main" id="{FA3A3F98-74CF-2A7A-B2B1-D57F21B62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8" y="1929405"/>
            <a:ext cx="9173083" cy="454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68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82E2-801F-5453-83FD-97E6E07A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Features across Cancer types</a:t>
            </a:r>
          </a:p>
        </p:txBody>
      </p:sp>
      <p:pic>
        <p:nvPicPr>
          <p:cNvPr id="3" name="Picture 2" descr="A chart of cancer types&#10;&#10;Description automatically generated">
            <a:extLst>
              <a:ext uri="{FF2B5EF4-FFF2-40B4-BE49-F238E27FC236}">
                <a16:creationId xmlns:a16="http://schemas.microsoft.com/office/drawing/2014/main" id="{798DD397-801D-FE89-95E3-345FB64B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8" y="1929092"/>
            <a:ext cx="8579770" cy="430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69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92DF-EF3D-67CF-946B-9C660479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 across Cancer types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BC4CCD7-E7F3-E374-FE08-A4272A89F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19" y="1517020"/>
            <a:ext cx="6986643" cy="508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4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3219-08DD-45B4-BC77-7D5DDCC2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5" y="235974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4D9F-1EA6-2D10-3317-EF123BD6F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270000"/>
            <a:ext cx="10510684" cy="5075953"/>
          </a:xfrm>
        </p:spPr>
        <p:txBody>
          <a:bodyPr>
            <a:no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NCT-CRC-VAL-HE-7K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https://zenodo.org/records/1214456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 set of 7180 image patches from N=50 patients of human colorectal cancer (CRC) and normal tissue.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images are 224x224 pixels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at 0.5 microns per pixel (MPP). All images are color-normalized using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Macenko's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Tissue classes are: Adipose (ADI), background (BACK), debris (DEB), lymphocytes (LYM), mucus (MUC), smooth muscle (MUS), normal colon mucosa (NORM), cancer-associated stroma (STR), colorectal adenocarcinoma epithelium (TUM).</a:t>
            </a:r>
          </a:p>
          <a:p>
            <a:pPr algn="l">
              <a:spcBef>
                <a:spcPts val="1800"/>
              </a:spcBef>
              <a:spcAft>
                <a:spcPts val="600"/>
              </a:spcAft>
            </a:pPr>
            <a:r>
              <a:rPr lang="en-US" sz="1600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PathMNIST</a:t>
            </a:r>
            <a:endParaRPr lang="en-US" sz="16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ased on a prior study</a:t>
            </a:r>
            <a:r>
              <a:rPr lang="en-US" b="0" i="0" baseline="3000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Kather, J. N. et al. Predicting survival from colorectal cancer histology slides using deep learning: A retrospective multicenter study. PLOS Medicine 16, 1–22, &#10;                  https://doi.org/10.1371/journal.pmed.1002730&#10;                  &#10;                 (2019)."/>
              </a:rPr>
              <a:t>16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baseline="3000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Kather, J. N., Halama, N. &amp; Marx, A. 100,000 histological images of human colorectal cancer and healthy tissue. Zenodo &#10;                  https://doi.org/10.5281/zenodo.1214456&#10;                  &#10;                 (2018)."/>
              </a:rPr>
              <a:t>17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predicting survival from colorectal cancer histology slides, providing a dataset (NCT-CRC-HE-100K) of 100,000 non-overlapping image patches from hematoxylin &amp; eosin stained histological images, and a test dataset (CRC-VAL-HE-7K) of 7,180 image patches from a different clinical center.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comprised of 9 types of tissues, resulting in a multi-class classification task. We resize the source images of 3 × 224 × 224 into 3 × 28 × 28, and split NCT-CRC-HE-100K into training and validation set with a ratio of 9:1. The CRC-VAL-HE-7K is treated as the test set.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968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92DF-EF3D-67CF-946B-9C660479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 across Cancer types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F21AD297-98BD-1597-13C1-242E8803F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99" y="1330883"/>
            <a:ext cx="7292374" cy="536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8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F344-B6BA-83EF-8814-89DDDFC3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798" y="260554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318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different colored squares">
            <a:extLst>
              <a:ext uri="{FF2B5EF4-FFF2-40B4-BE49-F238E27FC236}">
                <a16:creationId xmlns:a16="http://schemas.microsoft.com/office/drawing/2014/main" id="{2E0D94E5-2300-A814-1273-80F6EF996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7" y="1043301"/>
            <a:ext cx="6195210" cy="261696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46F0D0-4B7C-B6C2-E57A-F9F59B029439}"/>
              </a:ext>
            </a:extLst>
          </p:cNvPr>
          <p:cNvSpPr txBox="1"/>
          <p:nvPr/>
        </p:nvSpPr>
        <p:spPr>
          <a:xfrm>
            <a:off x="2824316" y="127529"/>
            <a:ext cx="56584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86A80-93FE-4507-D5A6-FBE83DECA320}"/>
              </a:ext>
            </a:extLst>
          </p:cNvPr>
          <p:cNvSpPr txBox="1"/>
          <p:nvPr/>
        </p:nvSpPr>
        <p:spPr>
          <a:xfrm>
            <a:off x="602124" y="3922147"/>
            <a:ext cx="106337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remove the segmentation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(original paper)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work only with the classification module for simplicity.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propose 3 different models by adding attention mechanis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EfficientNet-B0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EfficientNet-B0 with Multi-Scale Feature Fusion (MSFF)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EfficientNet-B0 with CBAM Integration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86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613D-063D-2697-0B4E-41EDB49A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Modified EfficientNet-B0 with </a:t>
            </a:r>
            <a:r>
              <a:rPr lang="en-US" b="1" dirty="0" err="1"/>
              <a:t>SEBlock</a:t>
            </a:r>
            <a:r>
              <a:rPr lang="en-US" b="1" dirty="0"/>
              <a:t> Integration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D168-4F9F-A4AD-CA96-B1E786610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47" y="1792748"/>
            <a:ext cx="10216808" cy="3880773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 EfficientNet-B0 by adding Squeeze-and-Excitation (SE) blocks to improve feature recalibration and focus on the most critical channels.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EfficientNet-B0 Backbone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and high-performance convolutional neural network serving as the feature extractor.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Blocks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Integrated at four key points in the network: after blocks with output channels 24, 80, 320, and 1280.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Functionality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 (GAP) captures spatial information.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(FC) layers reduce and expand channels with a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ratio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highlight important features.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a scaling factor to recalibrate feature maps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final linear layer maps the output to 9 classes.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blocks allow the model to focus on the most informative features, improving classification performance while keeping the computational cost relatively low.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2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A89DF-780C-2785-90B1-40FDE5B86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DCB7-6CCC-F0DE-4191-6EA7E3B7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Modified EfficientNet-B0 with Multi-Scale Feature Fusion (MSFF)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3BD49-DF7E-EEDE-6108-19129DAC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6" y="1930400"/>
            <a:ext cx="10216808" cy="3880773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Improve EfficientNet-B0’s ability to capture multi-scale information by adding feature fusion modules at different stages.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EfficientNet-B0 Backbone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Similar to the first model, it acts as the base feature extractor.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Multi-Scale Feature Fusion (MSFF)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Added after specific stages (channels 24, 80, 320, and 1280) to learn from features at multiple scales.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MSFF Functionality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Average Pooling generates features at scales of 1x1, 2x2, and 4x4.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features are concatenated and passed through a Fully Connected (FC) layer.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fused features are reshaped and added back to the original feature maps for better representation.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final linear layer outputs the predictions for 9 classes.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MSFF improves the model’s ability to learn features at multiple spatial resolutions, enhancing the understanding of both local and global contexts.</a:t>
            </a:r>
          </a:p>
        </p:txBody>
      </p:sp>
    </p:spTree>
    <p:extLst>
      <p:ext uri="{BB962C8B-B14F-4D97-AF65-F5344CB8AC3E}">
        <p14:creationId xmlns:p14="http://schemas.microsoft.com/office/powerpoint/2010/main" val="269948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2335E-7096-820E-5B55-F9AA1DE5C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19C4-940D-728B-7C5B-73C74F425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314633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Modified EfficientNet-B0 with CBAM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FF2A6-DEB1-380F-D7D4-9B68574BB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6" y="1930400"/>
            <a:ext cx="10216808" cy="3880773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Improve feature learning by using the Convolutional Block Attention Module (CBAM), which combines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attention to focus on both critical features and spatial regions.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EfficientNet-B0 Backbone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Acts as the lightweight feature extractor.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CBAM Blocks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Replaces SE blocks with CBAM modules at four stages: after blocks with output channels 24, 80, 320, and 1280.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Attention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Global Average Pooling (GAP) and two Conv2D layers to focus on the most critical channels.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a channel-wise attention map using a sigmoid function.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Attention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mean and max pooling along the channel dimension to capture spatial details.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a Conv2D operation to generate a spatial attention map.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Effect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Channel attention and spatial attention are sequentially applied to recalibrate the feature maps.</a:t>
            </a:r>
          </a:p>
        </p:txBody>
      </p:sp>
    </p:spTree>
    <p:extLst>
      <p:ext uri="{BB962C8B-B14F-4D97-AF65-F5344CB8AC3E}">
        <p14:creationId xmlns:p14="http://schemas.microsoft.com/office/powerpoint/2010/main" val="48719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11B35-C207-03F2-F9A7-0DE270AD2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261E-C1CD-27F5-3CBE-3FEE9F6E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314633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Modified EfficientNet-B0 with CBAM Integration-2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FBE8D-C1ED-AADD-C4AA-4825DDEB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6" y="1930400"/>
            <a:ext cx="10216808" cy="388077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linear layer maps the final output to the 9 target classes.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CBAM enhances both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channel-wise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refinement, leading to improved performance by attending to relevant features and spatial regions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56800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232D55-049A-5639-5E62-E2237691B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FD363-ABA5-BE46-B1EA-53410B72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Comparison to Simplified Models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E10A2DD-26C3-0D26-C9EF-8CF4915074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320529"/>
              </p:ext>
            </p:extLst>
          </p:nvPr>
        </p:nvGraphicFramePr>
        <p:xfrm>
          <a:off x="1757866" y="1948543"/>
          <a:ext cx="8676269" cy="409348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09870">
                  <a:extLst>
                    <a:ext uri="{9D8B030D-6E8A-4147-A177-3AD203B41FA5}">
                      <a16:colId xmlns:a16="http://schemas.microsoft.com/office/drawing/2014/main" val="27825604"/>
                    </a:ext>
                  </a:extLst>
                </a:gridCol>
                <a:gridCol w="2109870">
                  <a:extLst>
                    <a:ext uri="{9D8B030D-6E8A-4147-A177-3AD203B41FA5}">
                      <a16:colId xmlns:a16="http://schemas.microsoft.com/office/drawing/2014/main" val="2416104225"/>
                    </a:ext>
                  </a:extLst>
                </a:gridCol>
                <a:gridCol w="2250698">
                  <a:extLst>
                    <a:ext uri="{9D8B030D-6E8A-4147-A177-3AD203B41FA5}">
                      <a16:colId xmlns:a16="http://schemas.microsoft.com/office/drawing/2014/main" val="2362398115"/>
                    </a:ext>
                  </a:extLst>
                </a:gridCol>
                <a:gridCol w="2205831">
                  <a:extLst>
                    <a:ext uri="{9D8B030D-6E8A-4147-A177-3AD203B41FA5}">
                      <a16:colId xmlns:a16="http://schemas.microsoft.com/office/drawing/2014/main" val="1243516572"/>
                    </a:ext>
                  </a:extLst>
                </a:gridCol>
              </a:tblGrid>
              <a:tr h="659659">
                <a:tc>
                  <a:txBody>
                    <a:bodyPr/>
                    <a:lstStyle/>
                    <a:p>
                      <a:r>
                        <a:rPr lang="en-US" sz="1700" b="1"/>
                        <a:t>Model</a:t>
                      </a:r>
                      <a:endParaRPr lang="en-US" sz="1700"/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Segmentation</a:t>
                      </a:r>
                      <a:endParaRPr lang="en-US" sz="1700"/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Attention Mechanism</a:t>
                      </a:r>
                      <a:endParaRPr lang="en-US" sz="1700"/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Key Strengths</a:t>
                      </a:r>
                      <a:endParaRPr lang="en-US" sz="1700"/>
                    </a:p>
                  </a:txBody>
                  <a:tcPr marL="89772" marR="89772" marT="44886" marB="44886" anchor="ctr"/>
                </a:tc>
                <a:extLst>
                  <a:ext uri="{0D108BD9-81ED-4DB2-BD59-A6C34878D82A}">
                    <a16:rowId xmlns:a16="http://schemas.microsoft.com/office/drawing/2014/main" val="2349911412"/>
                  </a:ext>
                </a:extLst>
              </a:tr>
              <a:tr h="1189786">
                <a:tc>
                  <a:txBody>
                    <a:bodyPr/>
                    <a:lstStyle/>
                    <a:p>
                      <a:r>
                        <a:rPr lang="en-US" sz="1700" b="1"/>
                        <a:t>Original Model (DeepCMorph)</a:t>
                      </a:r>
                      <a:endParaRPr lang="en-US" sz="1700"/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Yes</a:t>
                      </a:r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None</a:t>
                      </a:r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Combines segmentation and classification for better results.</a:t>
                      </a:r>
                    </a:p>
                  </a:txBody>
                  <a:tcPr marL="89772" marR="89772" marT="44886" marB="44886" anchor="ctr"/>
                </a:tc>
                <a:extLst>
                  <a:ext uri="{0D108BD9-81ED-4DB2-BD59-A6C34878D82A}">
                    <a16:rowId xmlns:a16="http://schemas.microsoft.com/office/drawing/2014/main" val="2337622364"/>
                  </a:ext>
                </a:extLst>
              </a:tr>
              <a:tr h="659659">
                <a:tc>
                  <a:txBody>
                    <a:bodyPr/>
                    <a:lstStyle/>
                    <a:p>
                      <a:r>
                        <a:rPr lang="en-US" sz="1700" b="1" dirty="0"/>
                        <a:t>EfficientNet-B0 + SE</a:t>
                      </a:r>
                      <a:endParaRPr lang="en-US" sz="1700" dirty="0"/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Squeeze-and-Excitation (SE)</a:t>
                      </a:r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Enhances critical channels for focus.</a:t>
                      </a:r>
                    </a:p>
                  </a:txBody>
                  <a:tcPr marL="89772" marR="89772" marT="44886" marB="44886" anchor="ctr"/>
                </a:tc>
                <a:extLst>
                  <a:ext uri="{0D108BD9-81ED-4DB2-BD59-A6C34878D82A}">
                    <a16:rowId xmlns:a16="http://schemas.microsoft.com/office/drawing/2014/main" val="662116640"/>
                  </a:ext>
                </a:extLst>
              </a:tr>
              <a:tr h="659659">
                <a:tc>
                  <a:txBody>
                    <a:bodyPr/>
                    <a:lstStyle/>
                    <a:p>
                      <a:r>
                        <a:rPr lang="en-US" sz="1700" b="1" dirty="0"/>
                        <a:t>EfficientNet-B0 + MSFF</a:t>
                      </a:r>
                      <a:endParaRPr lang="en-US" sz="1700" dirty="0"/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Multi-Scale Feature Fusion (MSFF)</a:t>
                      </a:r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Captures multi-scale spatial features.</a:t>
                      </a:r>
                    </a:p>
                  </a:txBody>
                  <a:tcPr marL="89772" marR="89772" marT="44886" marB="44886" anchor="ctr"/>
                </a:tc>
                <a:extLst>
                  <a:ext uri="{0D108BD9-81ED-4DB2-BD59-A6C34878D82A}">
                    <a16:rowId xmlns:a16="http://schemas.microsoft.com/office/drawing/2014/main" val="3366644601"/>
                  </a:ext>
                </a:extLst>
              </a:tr>
              <a:tr h="924722">
                <a:tc>
                  <a:txBody>
                    <a:bodyPr/>
                    <a:lstStyle/>
                    <a:p>
                      <a:r>
                        <a:rPr lang="en-US" sz="1700" b="1" dirty="0"/>
                        <a:t>EfficientNet-B0 + CBAM</a:t>
                      </a:r>
                      <a:endParaRPr lang="en-US" sz="1700" dirty="0"/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CBAM (Channel + Spatial)</a:t>
                      </a:r>
                    </a:p>
                  </a:txBody>
                  <a:tcPr marL="89772" marR="89772" marT="44886" marB="44886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Combines channel and spatial attention.</a:t>
                      </a:r>
                    </a:p>
                  </a:txBody>
                  <a:tcPr marL="89772" marR="89772" marT="44886" marB="44886" anchor="ctr"/>
                </a:tc>
                <a:extLst>
                  <a:ext uri="{0D108BD9-81ED-4DB2-BD59-A6C34878D82A}">
                    <a16:rowId xmlns:a16="http://schemas.microsoft.com/office/drawing/2014/main" val="8803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1076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</TotalTime>
  <Words>1990</Words>
  <Application>Microsoft Office PowerPoint</Application>
  <PresentationFormat>Widescreen</PresentationFormat>
  <Paragraphs>207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Aptos</vt:lpstr>
      <vt:lpstr>Arial</vt:lpstr>
      <vt:lpstr>Consolas</vt:lpstr>
      <vt:lpstr>ElsevierGulliver</vt:lpstr>
      <vt:lpstr>Times New Roman</vt:lpstr>
      <vt:lpstr>Trebuchet MS</vt:lpstr>
      <vt:lpstr>Wingdings</vt:lpstr>
      <vt:lpstr>Wingdings 3</vt:lpstr>
      <vt:lpstr>Facet</vt:lpstr>
      <vt:lpstr>Lightweight Deep Learning Models  for  Histopathological Cancer Cell Classification      </vt:lpstr>
      <vt:lpstr>PowerPoint Presentation</vt:lpstr>
      <vt:lpstr>Datasets</vt:lpstr>
      <vt:lpstr>PowerPoint Presentation</vt:lpstr>
      <vt:lpstr>Modified EfficientNet-B0 with SEBlock Integration </vt:lpstr>
      <vt:lpstr>Modified EfficientNet-B0 with Multi-Scale Feature Fusion (MSFF)</vt:lpstr>
      <vt:lpstr>Modified EfficientNet-B0 with CBAM Integration</vt:lpstr>
      <vt:lpstr>Modified EfficientNet-B0 with CBAM Integration-2</vt:lpstr>
      <vt:lpstr>Comparison to Simplified Models </vt:lpstr>
      <vt:lpstr>Experimentation with EfficientNet-B0 + SE  </vt:lpstr>
      <vt:lpstr>Experimentation with EfficientNet-B0 + SE  </vt:lpstr>
      <vt:lpstr>Experimentation with EfficientNet-B0 + CBAM   </vt:lpstr>
      <vt:lpstr>Experimentation with EfficientNet-B0 + CBAM   </vt:lpstr>
      <vt:lpstr>Experimentation with EfficientNet-B0 + MSFF    </vt:lpstr>
      <vt:lpstr>Experimentation with EfficientNet-B0 + MSFF    </vt:lpstr>
      <vt:lpstr>Summary of Performance Differences </vt:lpstr>
      <vt:lpstr>Original DeepCMorph Model with only Classification Module</vt:lpstr>
      <vt:lpstr>Original DeepCMorph Model with only Classification Module- Experiment 1</vt:lpstr>
      <vt:lpstr>Modified DeepCMorph Model with only Classification Module</vt:lpstr>
      <vt:lpstr>Modified DeepCMorph Model with only Classification Module- Experiment 1</vt:lpstr>
      <vt:lpstr>Performance Comparison: Original vs. Updated Model</vt:lpstr>
      <vt:lpstr>Morphological Features Extraction</vt:lpstr>
      <vt:lpstr>Nuclei Features by Cancer type</vt:lpstr>
      <vt:lpstr>Feature Importance of Nuclei</vt:lpstr>
      <vt:lpstr>Distribution of Features across Cancer types</vt:lpstr>
      <vt:lpstr>Distribution of Features across Cancer types</vt:lpstr>
      <vt:lpstr>Distribution of Features across Cancer types</vt:lpstr>
      <vt:lpstr>Distribution of Features across Cancer types</vt:lpstr>
      <vt:lpstr>Feature Correlation across Cancer types</vt:lpstr>
      <vt:lpstr>Feature Correlation across Cancer types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Histopathological Cancer Cells using Deep Learning  1905034,1905047 </dc:title>
  <dc:creator>Abdullah Nayem</dc:creator>
  <cp:lastModifiedBy>Abdullah Nayem</cp:lastModifiedBy>
  <cp:revision>92</cp:revision>
  <dcterms:created xsi:type="dcterms:W3CDTF">2024-11-03T03:25:55Z</dcterms:created>
  <dcterms:modified xsi:type="dcterms:W3CDTF">2024-12-16T09:37:09Z</dcterms:modified>
</cp:coreProperties>
</file>