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haroni" panose="02010803020104030203" pitchFamily="2" charset="-79"/>
      <p:bold r:id="rId15"/>
    </p:embeddedFont>
    <p:embeddedFont>
      <p:font typeface="Arial Black" panose="020B0A04020102020204" pitchFamily="34" charset="0"/>
      <p:bold r:id="rId16"/>
    </p:embeddedFont>
    <p:embeddedFont>
      <p:font typeface="Arial Nova" panose="020B0504020202020204" pitchFamily="34" charset="0"/>
      <p:regular r:id="rId17"/>
      <p:bold r:id="rId18"/>
      <p:italic r:id="rId19"/>
      <p:boldItalic r:id="rId20"/>
    </p:embeddedFont>
    <p:embeddedFont>
      <p:font typeface="Arial Rounded MT Bold" panose="020F0704030504030204" pitchFamily="34" charset="0"/>
      <p:regular r:id="rId21"/>
    </p:embeddedFont>
    <p:embeddedFont>
      <p:font typeface="Century Gothic" panose="020B0502020202020204" pitchFamily="34" charset="0"/>
      <p:regular r:id="rId22"/>
      <p:bold r:id="rId23"/>
      <p:italic r:id="rId24"/>
      <p:boldItalic r:id="rId25"/>
    </p:embeddedFont>
    <p:embeddedFont>
      <p:font typeface="Krub Light" panose="00000400000000000000" pitchFamily="2" charset="-34"/>
      <p:regular r:id="rId26"/>
      <p:bold r:id="rId27"/>
      <p:italic r:id="rId28"/>
      <p:boldItalic r:id="rId29"/>
    </p:embeddedFont>
    <p:embeddedFont>
      <p:font typeface="Krub Medium" panose="00000600000000000000" pitchFamily="2" charset="-34"/>
      <p:regular r:id="rId30"/>
      <p:bold r:id="rId31"/>
      <p:italic r:id="rId32"/>
      <p:boldItalic r:id="rId33"/>
    </p:embeddedFont>
    <p:embeddedFont>
      <p:font typeface="Lexend Deca" panose="020B0604020202020204" charset="0"/>
      <p:regular r:id="rId34"/>
      <p:bold r:id="rId35"/>
    </p:embeddedFont>
    <p:embeddedFont>
      <p:font typeface="Raleway" panose="020B0604020202020204" pitchFamily="2" charset="0"/>
      <p:regular r:id="rId36"/>
      <p:bold r:id="rId37"/>
      <p:italic r:id="rId38"/>
      <p:boldItalic r:id="rId39"/>
    </p:embeddedFont>
    <p:embeddedFont>
      <p:font typeface="Wingdings 3" panose="05040102010807070707" pitchFamily="18" charset="2"/>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02fda8c6b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02fda8c6b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02fda8c6b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02fda8c6b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202fda8c6b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202fda8c6b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02fda8c6b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02fda8c6b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02fda8c6b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02fda8c6b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02fda8c6b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202fda8c6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02fda8c6b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02fda8c6b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02fda8c6b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02fda8c6b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36922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25941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97395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2488773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2963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196252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99989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59560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14116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3"/>
          <p:cNvSpPr txBox="1">
            <a:spLocks noGrp="1"/>
          </p:cNvSpPr>
          <p:nvPr>
            <p:ph type="title" idx="2" hasCustomPrompt="1"/>
          </p:nvPr>
        </p:nvSpPr>
        <p:spPr>
          <a:xfrm>
            <a:off x="150540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3" hasCustomPrompt="1"/>
          </p:nvPr>
        </p:nvSpPr>
        <p:spPr>
          <a:xfrm>
            <a:off x="1505400" y="2968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4" hasCustomPrompt="1"/>
          </p:nvPr>
        </p:nvSpPr>
        <p:spPr>
          <a:xfrm>
            <a:off x="4204675"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5" hasCustomPrompt="1"/>
          </p:nvPr>
        </p:nvSpPr>
        <p:spPr>
          <a:xfrm>
            <a:off x="4204675" y="2968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6" hasCustomPrompt="1"/>
          </p:nvPr>
        </p:nvSpPr>
        <p:spPr>
          <a:xfrm>
            <a:off x="69039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7" hasCustomPrompt="1"/>
          </p:nvPr>
        </p:nvSpPr>
        <p:spPr>
          <a:xfrm>
            <a:off x="6903950" y="2968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
          </p:nvPr>
        </p:nvSpPr>
        <p:spPr>
          <a:xfrm>
            <a:off x="720000" y="2010425"/>
            <a:ext cx="2305500" cy="74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Krub Medium"/>
                <a:ea typeface="Krub Medium"/>
                <a:cs typeface="Krub Medium"/>
                <a:sym typeface="Krub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3" name="Google Shape;83;p13"/>
          <p:cNvSpPr txBox="1">
            <a:spLocks noGrp="1"/>
          </p:cNvSpPr>
          <p:nvPr>
            <p:ph type="subTitle" idx="8"/>
          </p:nvPr>
        </p:nvSpPr>
        <p:spPr>
          <a:xfrm>
            <a:off x="3419275" y="2010425"/>
            <a:ext cx="2305500" cy="74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Krub Medium"/>
                <a:ea typeface="Krub Medium"/>
                <a:cs typeface="Krub Medium"/>
                <a:sym typeface="Krub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4" name="Google Shape;84;p13"/>
          <p:cNvSpPr txBox="1">
            <a:spLocks noGrp="1"/>
          </p:cNvSpPr>
          <p:nvPr>
            <p:ph type="subTitle" idx="9"/>
          </p:nvPr>
        </p:nvSpPr>
        <p:spPr>
          <a:xfrm>
            <a:off x="6118550" y="2010425"/>
            <a:ext cx="2305500" cy="74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Krub Medium"/>
                <a:ea typeface="Krub Medium"/>
                <a:cs typeface="Krub Medium"/>
                <a:sym typeface="Krub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5" name="Google Shape;85;p13"/>
          <p:cNvSpPr txBox="1">
            <a:spLocks noGrp="1"/>
          </p:cNvSpPr>
          <p:nvPr>
            <p:ph type="subTitle" idx="13"/>
          </p:nvPr>
        </p:nvSpPr>
        <p:spPr>
          <a:xfrm>
            <a:off x="720000" y="3498300"/>
            <a:ext cx="2305500" cy="74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Krub Medium"/>
                <a:ea typeface="Krub Medium"/>
                <a:cs typeface="Krub Medium"/>
                <a:sym typeface="Krub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6" name="Google Shape;86;p13"/>
          <p:cNvSpPr txBox="1">
            <a:spLocks noGrp="1"/>
          </p:cNvSpPr>
          <p:nvPr>
            <p:ph type="subTitle" idx="14"/>
          </p:nvPr>
        </p:nvSpPr>
        <p:spPr>
          <a:xfrm>
            <a:off x="3419275" y="3498300"/>
            <a:ext cx="2305500" cy="74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Krub Medium"/>
                <a:ea typeface="Krub Medium"/>
                <a:cs typeface="Krub Medium"/>
                <a:sym typeface="Krub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7" name="Google Shape;87;p13"/>
          <p:cNvSpPr txBox="1">
            <a:spLocks noGrp="1"/>
          </p:cNvSpPr>
          <p:nvPr>
            <p:ph type="subTitle" idx="15"/>
          </p:nvPr>
        </p:nvSpPr>
        <p:spPr>
          <a:xfrm>
            <a:off x="6118550" y="3498300"/>
            <a:ext cx="2305500" cy="74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Krub Medium"/>
                <a:ea typeface="Krub Medium"/>
                <a:cs typeface="Krub Medium"/>
                <a:sym typeface="Krub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extLst>
      <p:ext uri="{BB962C8B-B14F-4D97-AF65-F5344CB8AC3E}">
        <p14:creationId xmlns:p14="http://schemas.microsoft.com/office/powerpoint/2010/main" val="1967466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125450" y="2874000"/>
            <a:ext cx="3174900" cy="14913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1257825" y="1095150"/>
            <a:ext cx="1089900" cy="102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134692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57367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720000" y="445025"/>
            <a:ext cx="4458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4" name="Google Shape;44;p7"/>
          <p:cNvSpPr txBox="1">
            <a:spLocks noGrp="1"/>
          </p:cNvSpPr>
          <p:nvPr>
            <p:ph type="body" idx="1"/>
          </p:nvPr>
        </p:nvSpPr>
        <p:spPr>
          <a:xfrm>
            <a:off x="720000" y="1253350"/>
            <a:ext cx="4458900" cy="3154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45" name="Google Shape;45;p7"/>
          <p:cNvSpPr>
            <a:spLocks noGrp="1"/>
          </p:cNvSpPr>
          <p:nvPr>
            <p:ph type="pic" idx="2"/>
          </p:nvPr>
        </p:nvSpPr>
        <p:spPr>
          <a:xfrm>
            <a:off x="5446225" y="746550"/>
            <a:ext cx="2879100" cy="3727800"/>
          </a:xfrm>
          <a:prstGeom prst="round2SameRect">
            <a:avLst>
              <a:gd name="adj1" fmla="val 16667"/>
              <a:gd name="adj2" fmla="val 0"/>
            </a:avLst>
          </a:prstGeom>
          <a:noFill/>
          <a:ln>
            <a:noFill/>
          </a:ln>
        </p:spPr>
      </p:sp>
    </p:spTree>
    <p:extLst>
      <p:ext uri="{BB962C8B-B14F-4D97-AF65-F5344CB8AC3E}">
        <p14:creationId xmlns:p14="http://schemas.microsoft.com/office/powerpoint/2010/main" val="17344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53671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321315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74265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27085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464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12400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672196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12/20/2024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133189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ctrTitle"/>
          </p:nvPr>
        </p:nvSpPr>
        <p:spPr>
          <a:xfrm>
            <a:off x="2093936" y="145211"/>
            <a:ext cx="4249840" cy="23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Krub Light"/>
                <a:ea typeface="Krub Light"/>
                <a:cs typeface="Krub Light"/>
                <a:sym typeface="Krub Light"/>
              </a:rPr>
              <a:t>Villageseen</a:t>
            </a:r>
            <a:endParaRPr b="1" dirty="0">
              <a:latin typeface="Krub Light"/>
              <a:ea typeface="Krub Light"/>
              <a:cs typeface="Krub Light"/>
              <a:sym typeface="Krub Light"/>
            </a:endParaRPr>
          </a:p>
        </p:txBody>
      </p:sp>
      <p:grpSp>
        <p:nvGrpSpPr>
          <p:cNvPr id="219" name="Google Shape;219;p26"/>
          <p:cNvGrpSpPr/>
          <p:nvPr/>
        </p:nvGrpSpPr>
        <p:grpSpPr>
          <a:xfrm>
            <a:off x="7563353" y="535005"/>
            <a:ext cx="865551" cy="175975"/>
            <a:chOff x="2317725" y="3949425"/>
            <a:chExt cx="72175" cy="14675"/>
          </a:xfrm>
        </p:grpSpPr>
        <p:sp>
          <p:nvSpPr>
            <p:cNvPr id="220" name="Google Shape;220;p26"/>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1" name="Google Shape;221;p26"/>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2" name="Google Shape;222;p26"/>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223" name="Google Shape;223;p26"/>
          <p:cNvGrpSpPr/>
          <p:nvPr/>
        </p:nvGrpSpPr>
        <p:grpSpPr>
          <a:xfrm>
            <a:off x="7850571" y="801780"/>
            <a:ext cx="578333" cy="175975"/>
            <a:chOff x="2341675" y="3949425"/>
            <a:chExt cx="48225" cy="14675"/>
          </a:xfrm>
        </p:grpSpPr>
        <p:sp>
          <p:nvSpPr>
            <p:cNvPr id="224" name="Google Shape;224;p26"/>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5" name="Google Shape;225;p26"/>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458" name="Google Shape;458;p26"/>
          <p:cNvSpPr txBox="1"/>
          <p:nvPr/>
        </p:nvSpPr>
        <p:spPr>
          <a:xfrm>
            <a:off x="972961" y="3146199"/>
            <a:ext cx="3933900" cy="16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Arial Rounded MT Bold" panose="020F0704030504030204" pitchFamily="34" charset="0"/>
                <a:ea typeface="Lexend Deca"/>
                <a:cs typeface="Lexend Deca"/>
                <a:sym typeface="Lexend Deca"/>
              </a:rPr>
              <a:t>Nayem Al Mahmud</a:t>
            </a:r>
          </a:p>
          <a:p>
            <a:pPr marL="0" lvl="0" indent="0" algn="l" rtl="0">
              <a:spcBef>
                <a:spcPts val="0"/>
              </a:spcBef>
              <a:spcAft>
                <a:spcPts val="0"/>
              </a:spcAft>
              <a:buNone/>
            </a:pPr>
            <a:r>
              <a:rPr lang="en-US" sz="1600" dirty="0">
                <a:latin typeface="Arial Rounded MT Bold" panose="020F0704030504030204" pitchFamily="34" charset="0"/>
                <a:ea typeface="Lexend Deca"/>
                <a:cs typeface="Lexend Deca"/>
                <a:sym typeface="Lexend Deca"/>
              </a:rPr>
              <a:t>Id:201-15-3110</a:t>
            </a:r>
            <a:endParaRPr sz="1600" dirty="0">
              <a:latin typeface="Arial Rounded MT Bold" panose="020F0704030504030204" pitchFamily="34" charset="0"/>
              <a:ea typeface="Lexend Deca"/>
              <a:cs typeface="Lexend Deca"/>
              <a:sym typeface="Lexend Deca"/>
            </a:endParaRPr>
          </a:p>
        </p:txBody>
      </p:sp>
      <p:sp>
        <p:nvSpPr>
          <p:cNvPr id="459" name="Google Shape;459;p26"/>
          <p:cNvSpPr txBox="1"/>
          <p:nvPr/>
        </p:nvSpPr>
        <p:spPr>
          <a:xfrm>
            <a:off x="972961" y="2843877"/>
            <a:ext cx="2232818"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exend Deca"/>
                <a:ea typeface="Lexend Deca"/>
                <a:cs typeface="Lexend Deca"/>
                <a:sym typeface="Lexend Deca"/>
              </a:rPr>
              <a:t>Presented By</a:t>
            </a:r>
            <a:endParaRPr b="1" dirty="0">
              <a:latin typeface="Lexend Deca"/>
              <a:ea typeface="Lexend Deca"/>
              <a:cs typeface="Lexend Deca"/>
              <a:sym typeface="Lexend Deca"/>
            </a:endParaRPr>
          </a:p>
        </p:txBody>
      </p:sp>
      <p:pic>
        <p:nvPicPr>
          <p:cNvPr id="7" name="Picture 6">
            <a:extLst>
              <a:ext uri="{FF2B5EF4-FFF2-40B4-BE49-F238E27FC236}">
                <a16:creationId xmlns:a16="http://schemas.microsoft.com/office/drawing/2014/main" id="{19FD6E35-4509-4838-A9F2-1B8FCB5CFC02}"/>
              </a:ext>
            </a:extLst>
          </p:cNvPr>
          <p:cNvPicPr>
            <a:picLocks noChangeAspect="1"/>
          </p:cNvPicPr>
          <p:nvPr/>
        </p:nvPicPr>
        <p:blipFill>
          <a:blip r:embed="rId3"/>
          <a:stretch>
            <a:fillRect/>
          </a:stretch>
        </p:blipFill>
        <p:spPr>
          <a:xfrm>
            <a:off x="4396284" y="1683845"/>
            <a:ext cx="4070608" cy="20920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5"/>
          <p:cNvSpPr txBox="1">
            <a:spLocks noGrp="1"/>
          </p:cNvSpPr>
          <p:nvPr>
            <p:ph type="title"/>
          </p:nvPr>
        </p:nvSpPr>
        <p:spPr>
          <a:xfrm>
            <a:off x="930025" y="393500"/>
            <a:ext cx="69600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solidFill>
                  <a:schemeClr val="tx1"/>
                </a:solidFill>
                <a:latin typeface="Arial Black" panose="020B0A04020102020204" pitchFamily="34" charset="0"/>
              </a:rPr>
              <a:t>Learnings</a:t>
            </a:r>
            <a:endParaRPr sz="3500" dirty="0">
              <a:solidFill>
                <a:schemeClr val="tx1"/>
              </a:solidFill>
              <a:latin typeface="Arial Black" panose="020B0A04020102020204" pitchFamily="34" charset="0"/>
            </a:endParaRPr>
          </a:p>
        </p:txBody>
      </p:sp>
      <p:sp>
        <p:nvSpPr>
          <p:cNvPr id="647" name="Google Shape;647;p35"/>
          <p:cNvSpPr txBox="1">
            <a:spLocks noGrp="1"/>
          </p:cNvSpPr>
          <p:nvPr>
            <p:ph type="title" idx="4294967295"/>
          </p:nvPr>
        </p:nvSpPr>
        <p:spPr>
          <a:xfrm>
            <a:off x="0" y="1527175"/>
            <a:ext cx="735013" cy="447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650" name="Google Shape;650;p35"/>
          <p:cNvSpPr txBox="1">
            <a:spLocks noGrp="1"/>
          </p:cNvSpPr>
          <p:nvPr>
            <p:ph type="title" idx="4294967295"/>
          </p:nvPr>
        </p:nvSpPr>
        <p:spPr>
          <a:xfrm>
            <a:off x="0" y="3127375"/>
            <a:ext cx="735013" cy="447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653" name="Google Shape;653;p35"/>
          <p:cNvSpPr txBox="1">
            <a:spLocks noGrp="1"/>
          </p:cNvSpPr>
          <p:nvPr>
            <p:ph type="title" idx="4294967295"/>
          </p:nvPr>
        </p:nvSpPr>
        <p:spPr>
          <a:xfrm>
            <a:off x="0" y="2381020"/>
            <a:ext cx="735012" cy="447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656" name="Google Shape;656;p35"/>
          <p:cNvSpPr txBox="1">
            <a:spLocks noGrp="1"/>
          </p:cNvSpPr>
          <p:nvPr>
            <p:ph type="title" idx="4294967295"/>
          </p:nvPr>
        </p:nvSpPr>
        <p:spPr>
          <a:xfrm>
            <a:off x="0" y="3791907"/>
            <a:ext cx="733425" cy="447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dirty="0"/>
          </a:p>
        </p:txBody>
      </p:sp>
      <p:sp>
        <p:nvSpPr>
          <p:cNvPr id="639" name="Google Shape;639;p35"/>
          <p:cNvSpPr txBox="1"/>
          <p:nvPr/>
        </p:nvSpPr>
        <p:spPr>
          <a:xfrm>
            <a:off x="3944000" y="4626350"/>
            <a:ext cx="3000000" cy="430857"/>
          </a:xfrm>
          <a:prstGeom prst="rect">
            <a:avLst/>
          </a:prstGeom>
          <a:noFill/>
          <a:ln>
            <a:noFill/>
          </a:ln>
        </p:spPr>
        <p:txBody>
          <a:bodyPr spcFirstLastPara="1" wrap="square" lIns="91425" tIns="91425" rIns="91425" bIns="91425" anchor="t" anchorCtr="0">
            <a:spAutoFit/>
          </a:bodyPr>
          <a:lstStyle/>
          <a:p>
            <a:pPr lvl="0"/>
            <a:r>
              <a:rPr lang="en-US" sz="1600" b="1" dirty="0" err="1">
                <a:solidFill>
                  <a:srgbClr val="00B050"/>
                </a:solidFill>
              </a:rPr>
              <a:t>villagescene</a:t>
            </a:r>
            <a:endParaRPr lang="en-US" sz="1600" b="1" dirty="0">
              <a:solidFill>
                <a:srgbClr val="00B050"/>
              </a:solidFill>
            </a:endParaRPr>
          </a:p>
        </p:txBody>
      </p:sp>
      <p:pic>
        <p:nvPicPr>
          <p:cNvPr id="645" name="Google Shape;645;p35"/>
          <p:cNvPicPr preferRelativeResize="0"/>
          <p:nvPr/>
        </p:nvPicPr>
        <p:blipFill rotWithShape="1">
          <a:blip r:embed="rId3">
            <a:alphaModFix/>
          </a:blip>
          <a:srcRect t="-10340" b="10339"/>
          <a:stretch/>
        </p:blipFill>
        <p:spPr>
          <a:xfrm>
            <a:off x="733425" y="3905888"/>
            <a:ext cx="1008303" cy="447675"/>
          </a:xfrm>
          <a:prstGeom prst="rect">
            <a:avLst/>
          </a:prstGeom>
          <a:noFill/>
          <a:ln>
            <a:noFill/>
          </a:ln>
        </p:spPr>
      </p:pic>
      <p:pic>
        <p:nvPicPr>
          <p:cNvPr id="648" name="Google Shape;648;p35"/>
          <p:cNvPicPr preferRelativeResize="0"/>
          <p:nvPr/>
        </p:nvPicPr>
        <p:blipFill>
          <a:blip r:embed="rId4">
            <a:alphaModFix/>
          </a:blip>
          <a:stretch>
            <a:fillRect/>
          </a:stretch>
        </p:blipFill>
        <p:spPr>
          <a:xfrm>
            <a:off x="4503191" y="2879457"/>
            <a:ext cx="836808" cy="943510"/>
          </a:xfrm>
          <a:prstGeom prst="rect">
            <a:avLst/>
          </a:prstGeom>
          <a:noFill/>
          <a:ln>
            <a:noFill/>
          </a:ln>
        </p:spPr>
      </p:pic>
      <p:pic>
        <p:nvPicPr>
          <p:cNvPr id="654" name="Google Shape;654;p35"/>
          <p:cNvPicPr preferRelativeResize="0"/>
          <p:nvPr/>
        </p:nvPicPr>
        <p:blipFill>
          <a:blip r:embed="rId5">
            <a:alphaModFix/>
          </a:blip>
          <a:stretch>
            <a:fillRect/>
          </a:stretch>
        </p:blipFill>
        <p:spPr>
          <a:xfrm>
            <a:off x="4814819" y="1519969"/>
            <a:ext cx="629181" cy="684757"/>
          </a:xfrm>
          <a:prstGeom prst="rect">
            <a:avLst/>
          </a:prstGeom>
          <a:noFill/>
          <a:ln>
            <a:noFill/>
          </a:ln>
        </p:spPr>
      </p:pic>
      <p:sp>
        <p:nvSpPr>
          <p:cNvPr id="4" name="TextBox 3">
            <a:extLst>
              <a:ext uri="{FF2B5EF4-FFF2-40B4-BE49-F238E27FC236}">
                <a16:creationId xmlns:a16="http://schemas.microsoft.com/office/drawing/2014/main" id="{51B508B7-308A-4FD6-A926-6A66970A48B4}"/>
              </a:ext>
            </a:extLst>
          </p:cNvPr>
          <p:cNvSpPr txBox="1"/>
          <p:nvPr/>
        </p:nvSpPr>
        <p:spPr>
          <a:xfrm flipH="1">
            <a:off x="646218" y="1677682"/>
            <a:ext cx="4119418" cy="369332"/>
          </a:xfrm>
          <a:prstGeom prst="rect">
            <a:avLst/>
          </a:prstGeom>
          <a:noFill/>
        </p:spPr>
        <p:txBody>
          <a:bodyPr wrap="square" rtlCol="0">
            <a:spAutoFit/>
          </a:bodyPr>
          <a:lstStyle/>
          <a:p>
            <a:r>
              <a:rPr lang="en-US" dirty="0"/>
              <a:t>Color combination with RGB Model</a:t>
            </a:r>
          </a:p>
        </p:txBody>
      </p:sp>
      <p:sp>
        <p:nvSpPr>
          <p:cNvPr id="5" name="TextBox 4">
            <a:extLst>
              <a:ext uri="{FF2B5EF4-FFF2-40B4-BE49-F238E27FC236}">
                <a16:creationId xmlns:a16="http://schemas.microsoft.com/office/drawing/2014/main" id="{484BA0A4-78D6-48AB-960B-1DD728EA2FA1}"/>
              </a:ext>
            </a:extLst>
          </p:cNvPr>
          <p:cNvSpPr txBox="1"/>
          <p:nvPr/>
        </p:nvSpPr>
        <p:spPr>
          <a:xfrm>
            <a:off x="695401" y="2571750"/>
            <a:ext cx="4119418" cy="369332"/>
          </a:xfrm>
          <a:prstGeom prst="rect">
            <a:avLst/>
          </a:prstGeom>
          <a:noFill/>
        </p:spPr>
        <p:txBody>
          <a:bodyPr wrap="square" rtlCol="0">
            <a:spAutoFit/>
          </a:bodyPr>
          <a:lstStyle/>
          <a:p>
            <a:r>
              <a:rPr lang="en-US" dirty="0"/>
              <a:t>GeoGebra graphical function</a:t>
            </a:r>
          </a:p>
        </p:txBody>
      </p:sp>
      <p:sp>
        <p:nvSpPr>
          <p:cNvPr id="6" name="TextBox 5">
            <a:extLst>
              <a:ext uri="{FF2B5EF4-FFF2-40B4-BE49-F238E27FC236}">
                <a16:creationId xmlns:a16="http://schemas.microsoft.com/office/drawing/2014/main" id="{E2035F60-80A2-4D22-A5D5-64DE22D64B2C}"/>
              </a:ext>
            </a:extLst>
          </p:cNvPr>
          <p:cNvSpPr txBox="1"/>
          <p:nvPr/>
        </p:nvSpPr>
        <p:spPr>
          <a:xfrm>
            <a:off x="558254" y="3250723"/>
            <a:ext cx="4432150" cy="369332"/>
          </a:xfrm>
          <a:prstGeom prst="rect">
            <a:avLst/>
          </a:prstGeom>
          <a:noFill/>
        </p:spPr>
        <p:txBody>
          <a:bodyPr wrap="square" rtlCol="0">
            <a:spAutoFit/>
          </a:bodyPr>
          <a:lstStyle/>
          <a:p>
            <a:r>
              <a:rPr lang="en-US" dirty="0"/>
              <a:t>Line Polygon Triangle </a:t>
            </a:r>
            <a:r>
              <a:rPr lang="en-US" dirty="0" err="1"/>
              <a:t>etc</a:t>
            </a:r>
            <a:r>
              <a:rPr lang="en-US" dirty="0"/>
              <a:t> Drawing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900" name="Google Shape;900;p36"/>
          <p:cNvSpPr txBox="1">
            <a:spLocks noGrp="1"/>
          </p:cNvSpPr>
          <p:nvPr>
            <p:ph type="ctrTitle"/>
          </p:nvPr>
        </p:nvSpPr>
        <p:spPr>
          <a:xfrm>
            <a:off x="955850" y="801763"/>
            <a:ext cx="69600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latin typeface="Arial Rounded MT Bold" panose="020F0704030504030204" pitchFamily="34" charset="0"/>
              </a:rPr>
              <a:t>Conclusions</a:t>
            </a:r>
            <a:endParaRPr sz="3500" dirty="0">
              <a:latin typeface="Arial Rounded MT Bold" panose="020F0704030504030204" pitchFamily="34" charset="0"/>
            </a:endParaRPr>
          </a:p>
        </p:txBody>
      </p:sp>
      <p:sp>
        <p:nvSpPr>
          <p:cNvPr id="901" name="Google Shape;901;p36"/>
          <p:cNvSpPr txBox="1"/>
          <p:nvPr/>
        </p:nvSpPr>
        <p:spPr>
          <a:xfrm>
            <a:off x="891124" y="1437990"/>
            <a:ext cx="7297026" cy="2809800"/>
          </a:xfrm>
          <a:prstGeom prst="rect">
            <a:avLst/>
          </a:prstGeom>
          <a:noFill/>
          <a:ln>
            <a:noFill/>
          </a:ln>
        </p:spPr>
        <p:txBody>
          <a:bodyPr spcFirstLastPara="1" wrap="square" lIns="91425" tIns="91425" rIns="91425" bIns="91425" anchor="t" anchorCtr="0">
            <a:noAutofit/>
          </a:bodyPr>
          <a:lstStyle/>
          <a:p>
            <a:pPr lvl="0"/>
            <a:r>
              <a:rPr lang="en-US" dirty="0">
                <a:latin typeface="Arial Nova" panose="020B0504020202020204" pitchFamily="34" charset="0"/>
              </a:rPr>
              <a:t>The creation of a computer-generated village scene is a testament to the power and versatility of modern computer graphics technology. Through the meticulous application of various techniques, such as modeling, texturing, lighting, and rendering, a virtual environment can be crafted to exhibit remarkable realism and detail.</a:t>
            </a:r>
            <a:endParaRPr sz="1500" dirty="0">
              <a:latin typeface="Arial Nova" panose="020B0504020202020204" pitchFamily="34" charset="0"/>
              <a:ea typeface="Lexend Deca"/>
              <a:cs typeface="Lexend Deca"/>
              <a:sym typeface="Lexend Dec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37"/>
          <p:cNvSpPr txBox="1">
            <a:spLocks noGrp="1"/>
          </p:cNvSpPr>
          <p:nvPr>
            <p:ph type="title"/>
          </p:nvPr>
        </p:nvSpPr>
        <p:spPr>
          <a:xfrm>
            <a:off x="930025" y="393500"/>
            <a:ext cx="6960000"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Visualizations</a:t>
            </a:r>
            <a:endParaRPr sz="3500"/>
          </a:p>
        </p:txBody>
      </p:sp>
      <p:sp>
        <p:nvSpPr>
          <p:cNvPr id="907" name="Google Shape;907;p37"/>
          <p:cNvSpPr txBox="1"/>
          <p:nvPr/>
        </p:nvSpPr>
        <p:spPr>
          <a:xfrm>
            <a:off x="484825" y="4055091"/>
            <a:ext cx="3000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err="1">
                <a:solidFill>
                  <a:srgbClr val="00B050"/>
                </a:solidFill>
              </a:rPr>
              <a:t>Villagescene</a:t>
            </a:r>
            <a:endParaRPr sz="2800" b="1" dirty="0">
              <a:solidFill>
                <a:srgbClr val="00B050"/>
              </a:solidFill>
            </a:endParaRPr>
          </a:p>
        </p:txBody>
      </p:sp>
      <p:grpSp>
        <p:nvGrpSpPr>
          <p:cNvPr id="909" name="Google Shape;909;p37"/>
          <p:cNvGrpSpPr/>
          <p:nvPr/>
        </p:nvGrpSpPr>
        <p:grpSpPr>
          <a:xfrm rot="-5400000" flipH="1">
            <a:off x="268165" y="653705"/>
            <a:ext cx="729004" cy="283600"/>
            <a:chOff x="2317725" y="3949425"/>
            <a:chExt cx="72175" cy="14675"/>
          </a:xfrm>
        </p:grpSpPr>
        <p:sp>
          <p:nvSpPr>
            <p:cNvPr id="910" name="Google Shape;910;p37"/>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11" name="Google Shape;911;p37"/>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12" name="Google Shape;912;p37"/>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3" name="Picture 2">
            <a:extLst>
              <a:ext uri="{FF2B5EF4-FFF2-40B4-BE49-F238E27FC236}">
                <a16:creationId xmlns:a16="http://schemas.microsoft.com/office/drawing/2014/main" id="{C71AB592-74F3-4242-A5CE-197C737ED7A2}"/>
              </a:ext>
            </a:extLst>
          </p:cNvPr>
          <p:cNvPicPr>
            <a:picLocks noChangeAspect="1"/>
          </p:cNvPicPr>
          <p:nvPr/>
        </p:nvPicPr>
        <p:blipFill>
          <a:blip r:embed="rId3"/>
          <a:stretch>
            <a:fillRect/>
          </a:stretch>
        </p:blipFill>
        <p:spPr>
          <a:xfrm>
            <a:off x="1452282" y="1127600"/>
            <a:ext cx="5841403" cy="29271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9" name="Google Shape;469;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rial Black" panose="020B0A04020102020204" pitchFamily="34" charset="0"/>
              </a:rPr>
              <a:t>Table of contents</a:t>
            </a:r>
            <a:endParaRPr dirty="0">
              <a:latin typeface="Arial Black" panose="020B0A04020102020204" pitchFamily="34" charset="0"/>
            </a:endParaRPr>
          </a:p>
        </p:txBody>
      </p:sp>
      <p:sp>
        <p:nvSpPr>
          <p:cNvPr id="470" name="Google Shape;470;p27"/>
          <p:cNvSpPr txBox="1">
            <a:spLocks noGrp="1"/>
          </p:cNvSpPr>
          <p:nvPr>
            <p:ph type="title" idx="2"/>
          </p:nvPr>
        </p:nvSpPr>
        <p:spPr>
          <a:xfrm>
            <a:off x="1152747" y="1374901"/>
            <a:ext cx="501810" cy="3057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01</a:t>
            </a:r>
            <a:endParaRPr dirty="0">
              <a:solidFill>
                <a:schemeClr val="tx1"/>
              </a:solidFill>
            </a:endParaRPr>
          </a:p>
        </p:txBody>
      </p:sp>
      <p:sp>
        <p:nvSpPr>
          <p:cNvPr id="481" name="Google Shape;481;p27"/>
          <p:cNvSpPr txBox="1">
            <a:spLocks noGrp="1"/>
          </p:cNvSpPr>
          <p:nvPr>
            <p:ph type="title" idx="3"/>
          </p:nvPr>
        </p:nvSpPr>
        <p:spPr>
          <a:xfrm>
            <a:off x="1828160" y="322176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04</a:t>
            </a:r>
            <a:endParaRPr dirty="0">
              <a:solidFill>
                <a:schemeClr val="tx1"/>
              </a:solidFill>
            </a:endParaRPr>
          </a:p>
        </p:txBody>
      </p:sp>
      <p:sp>
        <p:nvSpPr>
          <p:cNvPr id="471" name="Google Shape;471;p27"/>
          <p:cNvSpPr txBox="1">
            <a:spLocks noGrp="1"/>
          </p:cNvSpPr>
          <p:nvPr>
            <p:ph type="title" idx="4"/>
          </p:nvPr>
        </p:nvSpPr>
        <p:spPr>
          <a:xfrm>
            <a:off x="1380016" y="2074946"/>
            <a:ext cx="501810" cy="3057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02</a:t>
            </a:r>
            <a:endParaRPr dirty="0">
              <a:solidFill>
                <a:schemeClr val="tx1"/>
              </a:solidFill>
            </a:endParaRPr>
          </a:p>
        </p:txBody>
      </p:sp>
      <p:sp>
        <p:nvSpPr>
          <p:cNvPr id="472" name="Google Shape;472;p27"/>
          <p:cNvSpPr txBox="1">
            <a:spLocks noGrp="1"/>
          </p:cNvSpPr>
          <p:nvPr>
            <p:ph type="title" idx="5"/>
          </p:nvPr>
        </p:nvSpPr>
        <p:spPr>
          <a:xfrm>
            <a:off x="2274536" y="383306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73" name="Google Shape;473;p27"/>
          <p:cNvSpPr txBox="1">
            <a:spLocks noGrp="1"/>
          </p:cNvSpPr>
          <p:nvPr>
            <p:ph type="title" idx="6"/>
          </p:nvPr>
        </p:nvSpPr>
        <p:spPr>
          <a:xfrm>
            <a:off x="1460810" y="261046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74" name="Google Shape;474;p27"/>
          <p:cNvSpPr txBox="1">
            <a:spLocks noGrp="1"/>
          </p:cNvSpPr>
          <p:nvPr>
            <p:ph type="title" idx="7"/>
          </p:nvPr>
        </p:nvSpPr>
        <p:spPr>
          <a:xfrm>
            <a:off x="2807307" y="438950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75" name="Google Shape;475;p27"/>
          <p:cNvSpPr txBox="1">
            <a:spLocks noGrp="1"/>
          </p:cNvSpPr>
          <p:nvPr>
            <p:ph type="subTitle" idx="1"/>
          </p:nvPr>
        </p:nvSpPr>
        <p:spPr>
          <a:xfrm>
            <a:off x="1236507" y="1330963"/>
            <a:ext cx="2305500" cy="4123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476" name="Google Shape;476;p27"/>
          <p:cNvSpPr txBox="1">
            <a:spLocks noGrp="1"/>
          </p:cNvSpPr>
          <p:nvPr>
            <p:ph type="subTitle" idx="8"/>
          </p:nvPr>
        </p:nvSpPr>
        <p:spPr>
          <a:xfrm>
            <a:off x="1506070" y="1959424"/>
            <a:ext cx="3484017" cy="4873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Static Design Overview</a:t>
            </a:r>
            <a:endParaRPr dirty="0"/>
          </a:p>
        </p:txBody>
      </p:sp>
      <p:sp>
        <p:nvSpPr>
          <p:cNvPr id="477" name="Google Shape;477;p27"/>
          <p:cNvSpPr txBox="1">
            <a:spLocks noGrp="1"/>
          </p:cNvSpPr>
          <p:nvPr>
            <p:ph type="subTitle" idx="9"/>
          </p:nvPr>
        </p:nvSpPr>
        <p:spPr>
          <a:xfrm>
            <a:off x="2641886" y="3184260"/>
            <a:ext cx="2696778" cy="7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Motion &amp; key Overview </a:t>
            </a:r>
            <a:endParaRPr dirty="0"/>
          </a:p>
        </p:txBody>
      </p:sp>
      <p:sp>
        <p:nvSpPr>
          <p:cNvPr id="482" name="Google Shape;482;p27"/>
          <p:cNvSpPr txBox="1">
            <a:spLocks noGrp="1"/>
          </p:cNvSpPr>
          <p:nvPr>
            <p:ph type="subTitle" idx="13"/>
          </p:nvPr>
        </p:nvSpPr>
        <p:spPr>
          <a:xfrm>
            <a:off x="2837525" y="3820983"/>
            <a:ext cx="2305500" cy="7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Visualizations</a:t>
            </a:r>
            <a:endParaRPr dirty="0"/>
          </a:p>
        </p:txBody>
      </p:sp>
      <p:sp>
        <p:nvSpPr>
          <p:cNvPr id="478" name="Google Shape;478;p27"/>
          <p:cNvSpPr txBox="1">
            <a:spLocks noGrp="1"/>
          </p:cNvSpPr>
          <p:nvPr>
            <p:ph type="subTitle" idx="14"/>
          </p:nvPr>
        </p:nvSpPr>
        <p:spPr>
          <a:xfrm>
            <a:off x="2068290" y="2570572"/>
            <a:ext cx="2305500" cy="5105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Learnings</a:t>
            </a:r>
            <a:endParaRPr dirty="0"/>
          </a:p>
        </p:txBody>
      </p:sp>
      <p:sp>
        <p:nvSpPr>
          <p:cNvPr id="479" name="Google Shape;479;p27"/>
          <p:cNvSpPr txBox="1">
            <a:spLocks noGrp="1"/>
          </p:cNvSpPr>
          <p:nvPr>
            <p:ph type="subTitle" idx="15"/>
          </p:nvPr>
        </p:nvSpPr>
        <p:spPr>
          <a:xfrm>
            <a:off x="3296495" y="4389505"/>
            <a:ext cx="2305500" cy="7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90" name="Google Shape;490;p28"/>
          <p:cNvSpPr txBox="1">
            <a:spLocks noGrp="1"/>
          </p:cNvSpPr>
          <p:nvPr>
            <p:ph type="title"/>
          </p:nvPr>
        </p:nvSpPr>
        <p:spPr>
          <a:xfrm>
            <a:off x="2411282" y="452051"/>
            <a:ext cx="4376400"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dirty="0">
                <a:latin typeface="Arial Black" panose="020B0A04020102020204" pitchFamily="34" charset="0"/>
              </a:rPr>
              <a:t>Introduction</a:t>
            </a:r>
            <a:endParaRPr sz="3900" dirty="0">
              <a:latin typeface="Arial Black" panose="020B0A04020102020204" pitchFamily="34" charset="0"/>
            </a:endParaRPr>
          </a:p>
        </p:txBody>
      </p:sp>
      <p:sp>
        <p:nvSpPr>
          <p:cNvPr id="559" name="Google Shape;559;p28"/>
          <p:cNvSpPr txBox="1"/>
          <p:nvPr/>
        </p:nvSpPr>
        <p:spPr>
          <a:xfrm>
            <a:off x="980400" y="1340115"/>
            <a:ext cx="3591600" cy="3253168"/>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spcAft>
                <a:spcPts val="1200"/>
              </a:spcAft>
            </a:pPr>
            <a:r>
              <a:rPr lang="en-US" sz="1200" dirty="0">
                <a:latin typeface="Arial Black" panose="020B0A04020102020204" pitchFamily="34" charset="0"/>
              </a:rPr>
              <a:t>Computer graphics have revolutionized the way we create and perceive virtual environments, transforming abstract concepts into visually stunning and immersive experiences. One compelling application of this technology is the creation of detailed village scenes. These virtual villages are not only artistic masterpieces but also serve functional purposes in various fields such as video games, films, virtual reality (VR), and architectural visualization.</a:t>
            </a:r>
            <a:endParaRPr sz="1000" b="1" dirty="0">
              <a:latin typeface="Arial Black" panose="020B0A04020102020204" pitchFamily="34" charset="0"/>
            </a:endParaRPr>
          </a:p>
        </p:txBody>
      </p:sp>
      <p:pic>
        <p:nvPicPr>
          <p:cNvPr id="3" name="Picture 2">
            <a:extLst>
              <a:ext uri="{FF2B5EF4-FFF2-40B4-BE49-F238E27FC236}">
                <a16:creationId xmlns:a16="http://schemas.microsoft.com/office/drawing/2014/main" id="{4CA11609-597C-4721-BE4D-EAA592871BF4}"/>
              </a:ext>
            </a:extLst>
          </p:cNvPr>
          <p:cNvPicPr>
            <a:picLocks noChangeAspect="1"/>
          </p:cNvPicPr>
          <p:nvPr/>
        </p:nvPicPr>
        <p:blipFill>
          <a:blip r:embed="rId3"/>
          <a:stretch>
            <a:fillRect/>
          </a:stretch>
        </p:blipFill>
        <p:spPr>
          <a:xfrm>
            <a:off x="6087048" y="1510864"/>
            <a:ext cx="2219635" cy="22863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9"/>
          <p:cNvSpPr txBox="1">
            <a:spLocks noGrp="1"/>
          </p:cNvSpPr>
          <p:nvPr>
            <p:ph type="title"/>
          </p:nvPr>
        </p:nvSpPr>
        <p:spPr>
          <a:xfrm>
            <a:off x="930025" y="393500"/>
            <a:ext cx="65025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latin typeface="Arial Nova" panose="020B0504020202020204" pitchFamily="34" charset="0"/>
              </a:rPr>
              <a:t>Static Design:</a:t>
            </a:r>
            <a:endParaRPr sz="3500" dirty="0">
              <a:latin typeface="Arial Nova" panose="020B0504020202020204" pitchFamily="34" charset="0"/>
            </a:endParaRPr>
          </a:p>
        </p:txBody>
      </p:sp>
      <p:sp>
        <p:nvSpPr>
          <p:cNvPr id="565" name="Google Shape;565;p29"/>
          <p:cNvSpPr txBox="1"/>
          <p:nvPr/>
        </p:nvSpPr>
        <p:spPr>
          <a:xfrm>
            <a:off x="3669550" y="4646675"/>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Arial Nova" panose="020B0504020202020204" pitchFamily="34" charset="0"/>
              </a:rPr>
              <a:t>Buildin</a:t>
            </a:r>
            <a:r>
              <a:rPr lang="en-US" b="1" dirty="0">
                <a:latin typeface="Arial Nova" panose="020B0504020202020204" pitchFamily="34" charset="0"/>
              </a:rPr>
              <a:t>g Layout</a:t>
            </a:r>
            <a:endParaRPr sz="1800" b="1" dirty="0">
              <a:latin typeface="Arial Nova" panose="020B0504020202020204" pitchFamily="34" charset="0"/>
            </a:endParaRPr>
          </a:p>
        </p:txBody>
      </p:sp>
      <p:grpSp>
        <p:nvGrpSpPr>
          <p:cNvPr id="567" name="Google Shape;567;p29"/>
          <p:cNvGrpSpPr/>
          <p:nvPr/>
        </p:nvGrpSpPr>
        <p:grpSpPr>
          <a:xfrm rot="-5400000" flipH="1">
            <a:off x="268165" y="653705"/>
            <a:ext cx="729004" cy="283600"/>
            <a:chOff x="2317725" y="3949425"/>
            <a:chExt cx="72175" cy="14675"/>
          </a:xfrm>
        </p:grpSpPr>
        <p:sp>
          <p:nvSpPr>
            <p:cNvPr id="568" name="Google Shape;568;p29"/>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Arial Nova" panose="020B0504020202020204" pitchFamily="34" charset="0"/>
              </a:endParaRPr>
            </a:p>
          </p:txBody>
        </p:sp>
        <p:sp>
          <p:nvSpPr>
            <p:cNvPr id="569" name="Google Shape;569;p29"/>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Arial Nova" panose="020B0504020202020204" pitchFamily="34" charset="0"/>
              </a:endParaRPr>
            </a:p>
          </p:txBody>
        </p:sp>
        <p:sp>
          <p:nvSpPr>
            <p:cNvPr id="570" name="Google Shape;570;p29"/>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Arial Nova" panose="020B0504020202020204" pitchFamily="34" charset="0"/>
              </a:endParaRPr>
            </a:p>
          </p:txBody>
        </p:sp>
      </p:grpSp>
      <p:pic>
        <p:nvPicPr>
          <p:cNvPr id="12" name="Picture 11">
            <a:extLst>
              <a:ext uri="{FF2B5EF4-FFF2-40B4-BE49-F238E27FC236}">
                <a16:creationId xmlns:a16="http://schemas.microsoft.com/office/drawing/2014/main" id="{6CFA30E3-9BF1-4BD3-8A66-081D555A2996}"/>
              </a:ext>
            </a:extLst>
          </p:cNvPr>
          <p:cNvPicPr>
            <a:picLocks noChangeAspect="1"/>
          </p:cNvPicPr>
          <p:nvPr/>
        </p:nvPicPr>
        <p:blipFill>
          <a:blip r:embed="rId3"/>
          <a:stretch>
            <a:fillRect/>
          </a:stretch>
        </p:blipFill>
        <p:spPr>
          <a:xfrm>
            <a:off x="4744122" y="1585811"/>
            <a:ext cx="2372056" cy="2391109"/>
          </a:xfrm>
          <a:prstGeom prst="rect">
            <a:avLst/>
          </a:prstGeom>
        </p:spPr>
      </p:pic>
      <p:sp>
        <p:nvSpPr>
          <p:cNvPr id="4" name="TextBox 3">
            <a:extLst>
              <a:ext uri="{FF2B5EF4-FFF2-40B4-BE49-F238E27FC236}">
                <a16:creationId xmlns:a16="http://schemas.microsoft.com/office/drawing/2014/main" id="{D157C6FE-6EE7-46DD-B8D4-A65F4B0F3B41}"/>
              </a:ext>
            </a:extLst>
          </p:cNvPr>
          <p:cNvSpPr txBox="1"/>
          <p:nvPr/>
        </p:nvSpPr>
        <p:spPr>
          <a:xfrm>
            <a:off x="930025" y="1585811"/>
            <a:ext cx="2867424" cy="2862322"/>
          </a:xfrm>
          <a:prstGeom prst="rect">
            <a:avLst/>
          </a:prstGeom>
          <a:noFill/>
        </p:spPr>
        <p:txBody>
          <a:bodyPr wrap="square" rtlCol="0">
            <a:spAutoFit/>
          </a:bodyPr>
          <a:lstStyle/>
          <a:p>
            <a:r>
              <a:rPr lang="en-US">
                <a:latin typeface="Arial Nova" panose="020B0504020202020204" pitchFamily="34" charset="0"/>
              </a:rPr>
              <a:t>Creating a compelling and realistic village scenario in computer graphics involves thoughtful planning and strategic placement of various buildings and elements. Below is a detailed outline for the building layout in a village scene:</a:t>
            </a:r>
            <a:endParaRPr lang="en-US" dirty="0">
              <a:latin typeface="Arial Nova" panose="020B05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0"/>
          <p:cNvSpPr txBox="1">
            <a:spLocks noGrp="1"/>
          </p:cNvSpPr>
          <p:nvPr>
            <p:ph type="title"/>
          </p:nvPr>
        </p:nvSpPr>
        <p:spPr>
          <a:xfrm>
            <a:off x="930025" y="393500"/>
            <a:ext cx="6502500"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a:t>Static Design</a:t>
            </a:r>
            <a:endParaRPr sz="3500" dirty="0"/>
          </a:p>
        </p:txBody>
      </p:sp>
      <p:sp>
        <p:nvSpPr>
          <p:cNvPr id="577" name="Google Shape;577;p30"/>
          <p:cNvSpPr txBox="1"/>
          <p:nvPr/>
        </p:nvSpPr>
        <p:spPr>
          <a:xfrm>
            <a:off x="3669550" y="4668190"/>
            <a:ext cx="3903834"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t>S</a:t>
            </a:r>
            <a:r>
              <a:rPr lang="en" sz="1500" b="1" dirty="0"/>
              <a:t>un and mountain layout Layout</a:t>
            </a:r>
            <a:endParaRPr sz="1800" dirty="0"/>
          </a:p>
        </p:txBody>
      </p:sp>
      <p:grpSp>
        <p:nvGrpSpPr>
          <p:cNvPr id="579" name="Google Shape;579;p30"/>
          <p:cNvGrpSpPr/>
          <p:nvPr/>
        </p:nvGrpSpPr>
        <p:grpSpPr>
          <a:xfrm rot="-5400000" flipH="1">
            <a:off x="268165" y="653705"/>
            <a:ext cx="729004" cy="283600"/>
            <a:chOff x="2317725" y="3949425"/>
            <a:chExt cx="72175" cy="14675"/>
          </a:xfrm>
        </p:grpSpPr>
        <p:sp>
          <p:nvSpPr>
            <p:cNvPr id="580" name="Google Shape;580;p30"/>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1" name="Google Shape;581;p30"/>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82" name="Google Shape;582;p30"/>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13" name="Picture 12">
            <a:extLst>
              <a:ext uri="{FF2B5EF4-FFF2-40B4-BE49-F238E27FC236}">
                <a16:creationId xmlns:a16="http://schemas.microsoft.com/office/drawing/2014/main" id="{AC767C3D-BDE1-4AFF-9F21-6CED898828DC}"/>
              </a:ext>
            </a:extLst>
          </p:cNvPr>
          <p:cNvPicPr>
            <a:picLocks noChangeAspect="1"/>
          </p:cNvPicPr>
          <p:nvPr/>
        </p:nvPicPr>
        <p:blipFill>
          <a:blip r:embed="rId3"/>
          <a:stretch>
            <a:fillRect/>
          </a:stretch>
        </p:blipFill>
        <p:spPr>
          <a:xfrm>
            <a:off x="5465308" y="1419064"/>
            <a:ext cx="2753109" cy="23053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930025" y="393500"/>
            <a:ext cx="65025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t>Static Design</a:t>
            </a:r>
            <a:endParaRPr sz="3500" dirty="0"/>
          </a:p>
        </p:txBody>
      </p:sp>
      <p:sp>
        <p:nvSpPr>
          <p:cNvPr id="589" name="Google Shape;589;p31"/>
          <p:cNvSpPr txBox="1"/>
          <p:nvPr/>
        </p:nvSpPr>
        <p:spPr>
          <a:xfrm>
            <a:off x="3206972" y="454225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2layer of the Scenario</a:t>
            </a:r>
            <a:endParaRPr sz="1800" b="1" dirty="0"/>
          </a:p>
        </p:txBody>
      </p:sp>
      <p:grpSp>
        <p:nvGrpSpPr>
          <p:cNvPr id="591" name="Google Shape;591;p31"/>
          <p:cNvGrpSpPr/>
          <p:nvPr/>
        </p:nvGrpSpPr>
        <p:grpSpPr>
          <a:xfrm rot="-5400000" flipH="1">
            <a:off x="268165" y="675220"/>
            <a:ext cx="729004" cy="283600"/>
            <a:chOff x="2317725" y="3949425"/>
            <a:chExt cx="72175" cy="14675"/>
          </a:xfrm>
        </p:grpSpPr>
        <p:sp>
          <p:nvSpPr>
            <p:cNvPr id="592" name="Google Shape;592;p31"/>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3" name="Google Shape;593;p31"/>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4" name="Google Shape;594;p31"/>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14" name="Picture 13">
            <a:extLst>
              <a:ext uri="{FF2B5EF4-FFF2-40B4-BE49-F238E27FC236}">
                <a16:creationId xmlns:a16="http://schemas.microsoft.com/office/drawing/2014/main" id="{4C91080E-AEAE-47CD-A07D-B1F755FCBFD6}"/>
              </a:ext>
            </a:extLst>
          </p:cNvPr>
          <p:cNvPicPr>
            <a:picLocks noChangeAspect="1"/>
          </p:cNvPicPr>
          <p:nvPr/>
        </p:nvPicPr>
        <p:blipFill>
          <a:blip r:embed="rId3"/>
          <a:stretch>
            <a:fillRect/>
          </a:stretch>
        </p:blipFill>
        <p:spPr>
          <a:xfrm>
            <a:off x="2480155" y="1549101"/>
            <a:ext cx="5340654" cy="25408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2"/>
          <p:cNvSpPr txBox="1">
            <a:spLocks noGrp="1"/>
          </p:cNvSpPr>
          <p:nvPr>
            <p:ph type="title"/>
          </p:nvPr>
        </p:nvSpPr>
        <p:spPr>
          <a:xfrm>
            <a:off x="930025" y="393500"/>
            <a:ext cx="65025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latin typeface="Arial Black" panose="020B0A04020102020204" pitchFamily="34" charset="0"/>
              </a:rPr>
              <a:t>Static Design</a:t>
            </a:r>
            <a:endParaRPr sz="3500" dirty="0">
              <a:latin typeface="Arial Black" panose="020B0A04020102020204" pitchFamily="34" charset="0"/>
            </a:endParaRPr>
          </a:p>
        </p:txBody>
      </p:sp>
      <p:sp>
        <p:nvSpPr>
          <p:cNvPr id="602" name="Google Shape;602;p32"/>
          <p:cNvSpPr txBox="1"/>
          <p:nvPr/>
        </p:nvSpPr>
        <p:spPr>
          <a:xfrm>
            <a:off x="3425575" y="4677175"/>
            <a:ext cx="360992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Layout with river and boat</a:t>
            </a:r>
            <a:endParaRPr sz="1800" b="1" dirty="0"/>
          </a:p>
        </p:txBody>
      </p:sp>
      <p:grpSp>
        <p:nvGrpSpPr>
          <p:cNvPr id="604" name="Google Shape;604;p32"/>
          <p:cNvGrpSpPr/>
          <p:nvPr/>
        </p:nvGrpSpPr>
        <p:grpSpPr>
          <a:xfrm rot="-5400000" flipH="1">
            <a:off x="268165" y="653705"/>
            <a:ext cx="729004" cy="283600"/>
            <a:chOff x="2317725" y="3949425"/>
            <a:chExt cx="72175" cy="14675"/>
          </a:xfrm>
        </p:grpSpPr>
        <p:sp>
          <p:nvSpPr>
            <p:cNvPr id="605" name="Google Shape;605;p32"/>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6" name="Google Shape;606;p32"/>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7" name="Google Shape;607;p32"/>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13" name="Picture 12">
            <a:extLst>
              <a:ext uri="{FF2B5EF4-FFF2-40B4-BE49-F238E27FC236}">
                <a16:creationId xmlns:a16="http://schemas.microsoft.com/office/drawing/2014/main" id="{11800571-8274-4C1E-80D8-E4C6B69164E1}"/>
              </a:ext>
            </a:extLst>
          </p:cNvPr>
          <p:cNvPicPr>
            <a:picLocks noChangeAspect="1"/>
          </p:cNvPicPr>
          <p:nvPr/>
        </p:nvPicPr>
        <p:blipFill>
          <a:blip r:embed="rId3"/>
          <a:stretch>
            <a:fillRect/>
          </a:stretch>
        </p:blipFill>
        <p:spPr>
          <a:xfrm>
            <a:off x="3001384" y="1456264"/>
            <a:ext cx="5733826" cy="2892247"/>
          </a:xfrm>
          <a:prstGeom prst="rect">
            <a:avLst/>
          </a:prstGeom>
        </p:spPr>
      </p:pic>
      <p:sp>
        <p:nvSpPr>
          <p:cNvPr id="4" name="TextBox 3">
            <a:extLst>
              <a:ext uri="{FF2B5EF4-FFF2-40B4-BE49-F238E27FC236}">
                <a16:creationId xmlns:a16="http://schemas.microsoft.com/office/drawing/2014/main" id="{A8167AB6-2A89-4C99-84D0-21B51FEA7F8B}"/>
              </a:ext>
            </a:extLst>
          </p:cNvPr>
          <p:cNvSpPr txBox="1"/>
          <p:nvPr/>
        </p:nvSpPr>
        <p:spPr>
          <a:xfrm>
            <a:off x="286470" y="1608269"/>
            <a:ext cx="2510518" cy="2862322"/>
          </a:xfrm>
          <a:prstGeom prst="rect">
            <a:avLst/>
          </a:prstGeom>
          <a:noFill/>
        </p:spPr>
        <p:txBody>
          <a:bodyPr wrap="square" rtlCol="0">
            <a:spAutoFit/>
          </a:bodyPr>
          <a:lstStyle/>
          <a:p>
            <a:r>
              <a:rPr lang="en-US" dirty="0">
                <a:latin typeface="Arial Nova" panose="020B0504020202020204" pitchFamily="34" charset="0"/>
              </a:rPr>
              <a:t>Creating a village scene with a river and boat layout in computer graphics involves several detailed steps to ensure that the environment is both realistic and aesthetically pleasing.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3"/>
          <p:cNvSpPr txBox="1">
            <a:spLocks noGrp="1"/>
          </p:cNvSpPr>
          <p:nvPr>
            <p:ph type="title"/>
          </p:nvPr>
        </p:nvSpPr>
        <p:spPr>
          <a:xfrm>
            <a:off x="930025" y="393500"/>
            <a:ext cx="5253300"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a:t> Overview:</a:t>
            </a:r>
            <a:endParaRPr sz="3500" dirty="0"/>
          </a:p>
        </p:txBody>
      </p:sp>
      <p:sp>
        <p:nvSpPr>
          <p:cNvPr id="615" name="Google Shape;615;p33"/>
          <p:cNvSpPr txBox="1"/>
          <p:nvPr/>
        </p:nvSpPr>
        <p:spPr>
          <a:xfrm>
            <a:off x="3944000" y="4626350"/>
            <a:ext cx="30000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dk1"/>
                </a:solidFill>
                <a:latin typeface="Arial Black" panose="020B0A04020102020204" pitchFamily="34" charset="0"/>
              </a:rPr>
              <a:t>Village Layout</a:t>
            </a:r>
            <a:endParaRPr sz="2000" dirty="0">
              <a:solidFill>
                <a:schemeClr val="dk1"/>
              </a:solidFill>
              <a:latin typeface="Arial Black" panose="020B0A04020102020204" pitchFamily="34" charset="0"/>
            </a:endParaRPr>
          </a:p>
        </p:txBody>
      </p:sp>
      <p:grpSp>
        <p:nvGrpSpPr>
          <p:cNvPr id="617" name="Google Shape;617;p33"/>
          <p:cNvGrpSpPr/>
          <p:nvPr/>
        </p:nvGrpSpPr>
        <p:grpSpPr>
          <a:xfrm rot="-5400000" flipH="1">
            <a:off x="268165" y="653705"/>
            <a:ext cx="729004" cy="283600"/>
            <a:chOff x="2317725" y="3949425"/>
            <a:chExt cx="72175" cy="14675"/>
          </a:xfrm>
        </p:grpSpPr>
        <p:sp>
          <p:nvSpPr>
            <p:cNvPr id="618" name="Google Shape;618;p33"/>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9" name="Google Shape;619;p33"/>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0" name="Google Shape;620;p33"/>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3" name="Picture 2">
            <a:extLst>
              <a:ext uri="{FF2B5EF4-FFF2-40B4-BE49-F238E27FC236}">
                <a16:creationId xmlns:a16="http://schemas.microsoft.com/office/drawing/2014/main" id="{50ED1E1A-4941-4FF5-86EC-27ECDF467D37}"/>
              </a:ext>
            </a:extLst>
          </p:cNvPr>
          <p:cNvPicPr>
            <a:picLocks noChangeAspect="1"/>
          </p:cNvPicPr>
          <p:nvPr/>
        </p:nvPicPr>
        <p:blipFill>
          <a:blip r:embed="rId3"/>
          <a:stretch>
            <a:fillRect/>
          </a:stretch>
        </p:blipFill>
        <p:spPr>
          <a:xfrm>
            <a:off x="1645179" y="1242668"/>
            <a:ext cx="6999214" cy="35073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4"/>
          <p:cNvSpPr txBox="1">
            <a:spLocks noGrp="1"/>
          </p:cNvSpPr>
          <p:nvPr>
            <p:ph type="title"/>
          </p:nvPr>
        </p:nvSpPr>
        <p:spPr>
          <a:xfrm>
            <a:off x="930025" y="393500"/>
            <a:ext cx="6960000"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a:latin typeface="Aharoni" panose="02010803020104030203" pitchFamily="2" charset="-79"/>
                <a:cs typeface="Aharoni" panose="02010803020104030203" pitchFamily="2" charset="-79"/>
              </a:rPr>
              <a:t>Motion and key Overview</a:t>
            </a:r>
            <a:endParaRPr sz="3500" dirty="0">
              <a:latin typeface="Aharoni" panose="02010803020104030203" pitchFamily="2" charset="-79"/>
              <a:cs typeface="Aharoni" panose="02010803020104030203" pitchFamily="2" charset="-79"/>
            </a:endParaRPr>
          </a:p>
        </p:txBody>
      </p:sp>
      <p:sp>
        <p:nvSpPr>
          <p:cNvPr id="627" name="Google Shape;627;p34"/>
          <p:cNvSpPr txBox="1"/>
          <p:nvPr/>
        </p:nvSpPr>
        <p:spPr>
          <a:xfrm>
            <a:off x="3944000" y="4626350"/>
            <a:ext cx="3000000" cy="430857"/>
          </a:xfrm>
          <a:prstGeom prst="rect">
            <a:avLst/>
          </a:prstGeom>
          <a:noFill/>
          <a:ln>
            <a:noFill/>
          </a:ln>
        </p:spPr>
        <p:txBody>
          <a:bodyPr spcFirstLastPara="1" wrap="square" lIns="91425" tIns="91425" rIns="91425" bIns="91425" anchor="t" anchorCtr="0">
            <a:spAutoFit/>
          </a:bodyPr>
          <a:lstStyle/>
          <a:p>
            <a:pPr lvl="0"/>
            <a:r>
              <a:rPr lang="en-US" sz="1600" b="1" dirty="0" err="1">
                <a:solidFill>
                  <a:srgbClr val="00B050"/>
                </a:solidFill>
              </a:rPr>
              <a:t>villagescene</a:t>
            </a:r>
            <a:endParaRPr lang="en-US" sz="1600" b="1" dirty="0">
              <a:solidFill>
                <a:srgbClr val="00B050"/>
              </a:solidFill>
            </a:endParaRPr>
          </a:p>
        </p:txBody>
      </p:sp>
      <p:grpSp>
        <p:nvGrpSpPr>
          <p:cNvPr id="629" name="Google Shape;629;p34"/>
          <p:cNvGrpSpPr/>
          <p:nvPr/>
        </p:nvGrpSpPr>
        <p:grpSpPr>
          <a:xfrm rot="-5400000" flipH="1">
            <a:off x="268165" y="653705"/>
            <a:ext cx="729004" cy="283600"/>
            <a:chOff x="2317725" y="3949425"/>
            <a:chExt cx="72175" cy="14675"/>
          </a:xfrm>
        </p:grpSpPr>
        <p:sp>
          <p:nvSpPr>
            <p:cNvPr id="630" name="Google Shape;630;p34"/>
            <p:cNvSpPr/>
            <p:nvPr/>
          </p:nvSpPr>
          <p:spPr>
            <a:xfrm>
              <a:off x="2365950" y="3949425"/>
              <a:ext cx="23950" cy="14675"/>
            </a:xfrm>
            <a:custGeom>
              <a:avLst/>
              <a:gdLst/>
              <a:ahLst/>
              <a:cxnLst/>
              <a:rect l="l" t="t" r="r" b="b"/>
              <a:pathLst>
                <a:path w="958" h="587" extrusionOk="0">
                  <a:moveTo>
                    <a:pt x="472" y="1"/>
                  </a:moveTo>
                  <a:lnTo>
                    <a:pt x="1" y="586"/>
                  </a:lnTo>
                  <a:lnTo>
                    <a:pt x="957" y="586"/>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31" name="Google Shape;631;p34"/>
            <p:cNvSpPr/>
            <p:nvPr/>
          </p:nvSpPr>
          <p:spPr>
            <a:xfrm>
              <a:off x="2341675" y="3949425"/>
              <a:ext cx="24300" cy="14675"/>
            </a:xfrm>
            <a:custGeom>
              <a:avLst/>
              <a:gdLst/>
              <a:ahLst/>
              <a:cxnLst/>
              <a:rect l="l" t="t" r="r" b="b"/>
              <a:pathLst>
                <a:path w="972" h="587" extrusionOk="0">
                  <a:moveTo>
                    <a:pt x="486" y="1"/>
                  </a:moveTo>
                  <a:lnTo>
                    <a:pt x="0" y="586"/>
                  </a:lnTo>
                  <a:lnTo>
                    <a:pt x="972" y="586"/>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32" name="Google Shape;632;p34"/>
            <p:cNvSpPr/>
            <p:nvPr/>
          </p:nvSpPr>
          <p:spPr>
            <a:xfrm>
              <a:off x="2317725" y="3949425"/>
              <a:ext cx="23975" cy="14675"/>
            </a:xfrm>
            <a:custGeom>
              <a:avLst/>
              <a:gdLst/>
              <a:ahLst/>
              <a:cxnLst/>
              <a:rect l="l" t="t" r="r" b="b"/>
              <a:pathLst>
                <a:path w="959" h="587" extrusionOk="0">
                  <a:moveTo>
                    <a:pt x="486" y="1"/>
                  </a:moveTo>
                  <a:lnTo>
                    <a:pt x="0" y="586"/>
                  </a:lnTo>
                  <a:lnTo>
                    <a:pt x="958" y="586"/>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10" name="Picture 9">
            <a:extLst>
              <a:ext uri="{FF2B5EF4-FFF2-40B4-BE49-F238E27FC236}">
                <a16:creationId xmlns:a16="http://schemas.microsoft.com/office/drawing/2014/main" id="{1AF3F93E-8888-4F37-910E-6FCCE3F3D413}"/>
              </a:ext>
            </a:extLst>
          </p:cNvPr>
          <p:cNvPicPr>
            <a:picLocks noChangeAspect="1"/>
          </p:cNvPicPr>
          <p:nvPr/>
        </p:nvPicPr>
        <p:blipFill>
          <a:blip r:embed="rId3"/>
          <a:stretch>
            <a:fillRect/>
          </a:stretch>
        </p:blipFill>
        <p:spPr>
          <a:xfrm>
            <a:off x="1697301" y="1487999"/>
            <a:ext cx="5446963" cy="2799467"/>
          </a:xfrm>
          <a:prstGeom prst="rect">
            <a:avLst/>
          </a:prstGeom>
        </p:spPr>
      </p:pic>
      <p:sp>
        <p:nvSpPr>
          <p:cNvPr id="3" name="Oval 2">
            <a:extLst>
              <a:ext uri="{FF2B5EF4-FFF2-40B4-BE49-F238E27FC236}">
                <a16:creationId xmlns:a16="http://schemas.microsoft.com/office/drawing/2014/main" id="{A81D78E1-0313-48A1-9E38-8F7952BEFA0D}"/>
              </a:ext>
            </a:extLst>
          </p:cNvPr>
          <p:cNvSpPr/>
          <p:nvPr/>
        </p:nvSpPr>
        <p:spPr>
          <a:xfrm>
            <a:off x="3586966" y="1780390"/>
            <a:ext cx="716093" cy="5647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1876F42-D728-4EA6-AA0A-796D69E035AD}"/>
              </a:ext>
            </a:extLst>
          </p:cNvPr>
          <p:cNvSpPr/>
          <p:nvPr/>
        </p:nvSpPr>
        <p:spPr>
          <a:xfrm>
            <a:off x="2689412" y="3408783"/>
            <a:ext cx="897554" cy="564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2BF1760-7630-4787-8999-1A2D1E6FD060}"/>
              </a:ext>
            </a:extLst>
          </p:cNvPr>
          <p:cNvSpPr/>
          <p:nvPr/>
        </p:nvSpPr>
        <p:spPr>
          <a:xfrm>
            <a:off x="4410025" y="3593054"/>
            <a:ext cx="807434" cy="564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2424</TotalTime>
  <Words>275</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 Rounded MT Bold</vt:lpstr>
      <vt:lpstr>Aharoni</vt:lpstr>
      <vt:lpstr>Lexend Deca</vt:lpstr>
      <vt:lpstr>Raleway</vt:lpstr>
      <vt:lpstr>Century Gothic</vt:lpstr>
      <vt:lpstr>Krub Light</vt:lpstr>
      <vt:lpstr>Arial</vt:lpstr>
      <vt:lpstr>Krub Medium</vt:lpstr>
      <vt:lpstr>Arial Nova</vt:lpstr>
      <vt:lpstr>Wingdings 3</vt:lpstr>
      <vt:lpstr>Nunito Light</vt:lpstr>
      <vt:lpstr>Arial Black</vt:lpstr>
      <vt:lpstr>Ion</vt:lpstr>
      <vt:lpstr>Villageseen</vt:lpstr>
      <vt:lpstr>Table of contents</vt:lpstr>
      <vt:lpstr>Introduction</vt:lpstr>
      <vt:lpstr>Static Design:</vt:lpstr>
      <vt:lpstr>Static Design</vt:lpstr>
      <vt:lpstr>Static Design</vt:lpstr>
      <vt:lpstr>Static Design</vt:lpstr>
      <vt:lpstr> Overview:</vt:lpstr>
      <vt:lpstr>Motion and key Overview</vt:lpstr>
      <vt:lpstr>Learnings</vt:lpstr>
      <vt:lpstr>Conclusions</vt:lpstr>
      <vt:lpstr>Visualizations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Villageseen</dc:title>
  <dc:creator>DCL</dc:creator>
  <cp:lastModifiedBy>Nayem</cp:lastModifiedBy>
  <cp:revision>5</cp:revision>
  <dcterms:modified xsi:type="dcterms:W3CDTF">2024-12-20T10:08:19Z</dcterms:modified>
</cp:coreProperties>
</file>