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3" r:id="rId33"/>
    <p:sldId id="287" r:id="rId34"/>
    <p:sldId id="288" r:id="rId35"/>
    <p:sldId id="289" r:id="rId36"/>
    <p:sldId id="290" r:id="rId37"/>
    <p:sldId id="291" r:id="rId38"/>
    <p:sldId id="292" r:id="rId39"/>
  </p:sldIdLst>
  <p:sldSz cx="13004800" cy="9753600"/>
  <p:notesSz cx="13004800" cy="975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458"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023616"/>
            <a:ext cx="1105408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50240" y="390144"/>
            <a:ext cx="11704320" cy="156057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50240" y="2243328"/>
            <a:ext cx="11704320"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10/19/2022</a:t>
            </a:fld>
            <a:endParaRPr lang="en-US"/>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hyperlink" Target="https://www.techtarget.com/searchcio/definition/strategic-leadershi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390144"/>
            <a:ext cx="11704320" cy="830997"/>
          </a:xfrm>
        </p:spPr>
        <p:txBody>
          <a:bodyPr/>
          <a:lstStyle/>
          <a:p>
            <a:r>
              <a:rPr lang="en-US" sz="5400" b="1" dirty="0">
                <a:solidFill>
                  <a:srgbClr val="FF0000"/>
                </a:solidFill>
              </a:rPr>
              <a:t>STRATEGIC PLANNING</a:t>
            </a:r>
            <a:endParaRPr lang="en-US" sz="5400" dirty="0"/>
          </a:p>
        </p:txBody>
      </p:sp>
      <p:sp>
        <p:nvSpPr>
          <p:cNvPr id="3" name="Text Placeholder 2"/>
          <p:cNvSpPr>
            <a:spLocks noGrp="1"/>
          </p:cNvSpPr>
          <p:nvPr>
            <p:ph type="body" idx="1"/>
          </p:nvPr>
        </p:nvSpPr>
        <p:spPr>
          <a:xfrm>
            <a:off x="650240" y="2243328"/>
            <a:ext cx="11704320" cy="8032968"/>
          </a:xfrm>
        </p:spPr>
        <p:txBody>
          <a:bodyPr/>
          <a:lstStyle/>
          <a:p>
            <a:r>
              <a:rPr lang="en-US" sz="2800" dirty="0"/>
              <a:t>Strategic planning is a process in which an </a:t>
            </a:r>
            <a:r>
              <a:rPr lang="en-US" sz="2800" u="sng" dirty="0">
                <a:hlinkClick r:id="rId2"/>
              </a:rPr>
              <a:t>organization's leaders</a:t>
            </a:r>
            <a:r>
              <a:rPr lang="en-US" sz="2800" dirty="0"/>
              <a:t> define their vision for the future and identify their organization's goals and objectives. The process includes establishing the sequence in which those goals should be realized so that the organization can reach its stated vision.</a:t>
            </a:r>
          </a:p>
          <a:p>
            <a:r>
              <a:rPr lang="en-US" sz="2800" dirty="0"/>
              <a:t>Strategic planning typically represents mid- to long-term goals with a life span of three to five years, though it can go longer. This is different than business planning, which typically focuses on short-term, tactical goals, such as how a budget is divided </a:t>
            </a:r>
            <a:r>
              <a:rPr lang="en-US" sz="2800" dirty="0" smtClean="0"/>
              <a:t>up</a:t>
            </a:r>
          </a:p>
          <a:p>
            <a:endParaRPr lang="en-US" sz="2800" dirty="0"/>
          </a:p>
          <a:p>
            <a:r>
              <a:rPr lang="en-US" sz="2800" dirty="0"/>
              <a:t>the essential elements of a strategic plan include:</a:t>
            </a:r>
          </a:p>
          <a:p>
            <a:r>
              <a:rPr lang="en-US" sz="2800" dirty="0"/>
              <a:t> </a:t>
            </a:r>
          </a:p>
          <a:p>
            <a:pPr marL="457200" indent="-457200">
              <a:buFont typeface="Wingdings" pitchFamily="2" charset="2"/>
              <a:buChar char="q"/>
            </a:pPr>
            <a:r>
              <a:rPr lang="en-US" sz="2800" dirty="0"/>
              <a:t>Clear mission and vision statements to frame the context of the document</a:t>
            </a:r>
          </a:p>
          <a:p>
            <a:pPr marL="457200" indent="-457200">
              <a:buFont typeface="Wingdings" pitchFamily="2" charset="2"/>
              <a:buChar char="q"/>
            </a:pPr>
            <a:r>
              <a:rPr lang="en-US" sz="2800" dirty="0"/>
              <a:t>Clear timelines for strategy implementation and progress monitoring</a:t>
            </a:r>
          </a:p>
          <a:p>
            <a:pPr marL="457200" indent="-457200">
              <a:buFont typeface="Wingdings" pitchFamily="2" charset="2"/>
              <a:buChar char="q"/>
            </a:pPr>
            <a:r>
              <a:rPr lang="en-US" sz="2800" dirty="0"/>
              <a:t>Quarterly benchmarks or objectives that will inform progress towards annual goals</a:t>
            </a:r>
          </a:p>
          <a:p>
            <a:pPr marL="457200" indent="-457200">
              <a:buFont typeface="Wingdings" pitchFamily="2" charset="2"/>
              <a:buChar char="q"/>
            </a:pPr>
            <a:r>
              <a:rPr lang="en-US" sz="2800" dirty="0"/>
              <a:t>Identification of the data sources used to track progress</a:t>
            </a:r>
          </a:p>
          <a:p>
            <a:pPr marL="457200" indent="-457200">
              <a:buFont typeface="Wingdings" pitchFamily="2" charset="2"/>
              <a:buChar char="q"/>
            </a:pPr>
            <a:r>
              <a:rPr lang="en-US" sz="2800" dirty="0"/>
              <a:t>Indication of the individuals and/or offices responsible for each strategy</a:t>
            </a:r>
          </a:p>
          <a:p>
            <a:endParaRPr lang="en-US" sz="2800" dirty="0"/>
          </a:p>
          <a:p>
            <a:endParaRPr lang="en-US" dirty="0"/>
          </a:p>
        </p:txBody>
      </p:sp>
    </p:spTree>
    <p:extLst>
      <p:ext uri="{BB962C8B-B14F-4D97-AF65-F5344CB8AC3E}">
        <p14:creationId xmlns:p14="http://schemas.microsoft.com/office/powerpoint/2010/main" val="3143941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390144"/>
            <a:ext cx="11704320" cy="615553"/>
          </a:xfrm>
        </p:spPr>
        <p:txBody>
          <a:bodyPr/>
          <a:lstStyle/>
          <a:p>
            <a:r>
              <a:rPr lang="en-US" sz="4000" b="1" dirty="0" smtClean="0">
                <a:solidFill>
                  <a:srgbClr val="FF0000"/>
                </a:solidFill>
              </a:rPr>
              <a:t>STRATEGIC PLANNING AND ITS PROCESSE</a:t>
            </a:r>
            <a:endParaRPr lang="en-US" sz="4000" b="1" dirty="0">
              <a:solidFill>
                <a:srgbClr val="FF0000"/>
              </a:solidFill>
            </a:endParaRPr>
          </a:p>
        </p:txBody>
      </p:sp>
      <p:sp>
        <p:nvSpPr>
          <p:cNvPr id="3" name="Text Placeholder 2"/>
          <p:cNvSpPr>
            <a:spLocks noGrp="1"/>
          </p:cNvSpPr>
          <p:nvPr>
            <p:ph type="body" idx="1"/>
          </p:nvPr>
        </p:nvSpPr>
        <p:spPr>
          <a:xfrm>
            <a:off x="650240" y="1143000"/>
            <a:ext cx="11704320" cy="10999291"/>
          </a:xfrm>
        </p:spPr>
        <p:txBody>
          <a:bodyPr/>
          <a:lstStyle/>
          <a:p>
            <a:pPr rtl="0"/>
            <a:r>
              <a:rPr lang="en-US" sz="2400" b="1" dirty="0" smtClean="0"/>
              <a:t> </a:t>
            </a:r>
          </a:p>
          <a:p>
            <a:pPr rtl="0"/>
            <a:r>
              <a:rPr lang="en-US" sz="2400" b="1" dirty="0"/>
              <a:t>1. Determine your strategic position</a:t>
            </a:r>
          </a:p>
          <a:p>
            <a:pPr rtl="0"/>
            <a:r>
              <a:rPr lang="en-US" sz="2400" dirty="0"/>
              <a:t>This preparation phase sets the foundation for all work going forward. You need to know where you are to determine where you need to go and how you will get there.</a:t>
            </a:r>
          </a:p>
          <a:p>
            <a:pPr rtl="0"/>
            <a:r>
              <a:rPr lang="en-US" sz="2400" dirty="0"/>
              <a:t>Involve the right stakeholders from the start, considering both internal and external sources. Identify key strategic issues by talking with executives at your company, pulling in customer insights, and collecting industry and market data. This will give you a clear picture of your position in the market and customer insight.</a:t>
            </a:r>
          </a:p>
          <a:p>
            <a:pPr rtl="0"/>
            <a:r>
              <a:rPr lang="en-US" sz="2400" dirty="0"/>
              <a:t>It can also be helpful to review—or create if you don’t have them already—your company’s mission and vision statements to give yourself and your team a clear image of what success looks like for your business. In addition, review your company’s core values to remind yourself about how your company plans to achieve these objectives.</a:t>
            </a:r>
          </a:p>
          <a:p>
            <a:pPr rtl="0"/>
            <a:r>
              <a:rPr lang="en-US" sz="2400" dirty="0"/>
              <a:t>To get started, use industry and market data, including customer insights and current/future demands, to identify the issues that need to be addressed. Document your organization's internal strengths and weaknesses, along with external opportunities (ways your organization can grow in order to fill needs that the market does not currently fill) and threats (your competition). </a:t>
            </a:r>
          </a:p>
          <a:p>
            <a:pPr rtl="0"/>
            <a:r>
              <a:rPr lang="en-US" sz="2400" dirty="0"/>
              <a:t>As a framework for your initial analysis, use a SWOT diagram. With input from executives, customers, and external market data, you can quickly categorize your findings as Strengths, Weaknesses, Opportunities, and Threats (SWOT) to clarify your current position</a:t>
            </a:r>
            <a:r>
              <a:rPr lang="en-US" sz="2400" dirty="0" smtClean="0"/>
              <a:t>.</a:t>
            </a:r>
          </a:p>
          <a:p>
            <a:pPr rtl="0"/>
            <a:endParaRPr lang="en-US" sz="2400" dirty="0"/>
          </a:p>
          <a:p>
            <a:pPr rtl="0"/>
            <a:r>
              <a:rPr lang="en-US" sz="2400" dirty="0"/>
              <a:t>An alternative to a SWOT is PEST analysis. Standing for Political, Economic, Socio-cultural, and Technological, PEST is a strategic tool used to clarify threats and opportunities for your business. </a:t>
            </a:r>
          </a:p>
          <a:p>
            <a:r>
              <a:rPr lang="en-US" sz="2400" dirty="0"/>
              <a:t/>
            </a:r>
            <a:br>
              <a:rPr lang="en-US" sz="2400" dirty="0"/>
            </a:br>
            <a:r>
              <a:rPr lang="en-US" sz="2400" dirty="0"/>
              <a:t>As you synthesize this information, your unique strategic position in the market will become clear, and you can start solidifying a few key strategic objectives. Often, these objectives are set with a three- to five-year horizon in mind.</a:t>
            </a:r>
            <a:endParaRPr lang="en-US" sz="2400" b="1" dirty="0"/>
          </a:p>
          <a:p>
            <a:endParaRPr lang="en-US" dirty="0"/>
          </a:p>
        </p:txBody>
      </p:sp>
    </p:spTree>
    <p:extLst>
      <p:ext uri="{BB962C8B-B14F-4D97-AF65-F5344CB8AC3E}">
        <p14:creationId xmlns:p14="http://schemas.microsoft.com/office/powerpoint/2010/main" val="32950223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390144"/>
            <a:ext cx="11704320" cy="615553"/>
          </a:xfrm>
        </p:spPr>
        <p:txBody>
          <a:bodyPr/>
          <a:lstStyle/>
          <a:p>
            <a:r>
              <a:rPr lang="en-US" sz="4000" b="1" dirty="0" smtClean="0">
                <a:solidFill>
                  <a:srgbClr val="FF0000"/>
                </a:solidFill>
              </a:rPr>
              <a:t>STRATEGIC PLANNING AND ITS PROCESSE</a:t>
            </a:r>
            <a:endParaRPr lang="en-US" sz="4000" b="1" dirty="0">
              <a:solidFill>
                <a:srgbClr val="FF0000"/>
              </a:solidFill>
            </a:endParaRPr>
          </a:p>
        </p:txBody>
      </p:sp>
      <p:sp>
        <p:nvSpPr>
          <p:cNvPr id="3" name="Text Placeholder 2"/>
          <p:cNvSpPr>
            <a:spLocks noGrp="1"/>
          </p:cNvSpPr>
          <p:nvPr>
            <p:ph type="body" idx="1"/>
          </p:nvPr>
        </p:nvSpPr>
        <p:spPr>
          <a:xfrm>
            <a:off x="650240" y="1524000"/>
            <a:ext cx="11704320" cy="8463855"/>
          </a:xfrm>
        </p:spPr>
        <p:txBody>
          <a:bodyPr/>
          <a:lstStyle/>
          <a:p>
            <a:pPr rtl="0"/>
            <a:r>
              <a:rPr lang="en-US" sz="2800" b="1" dirty="0" smtClean="0"/>
              <a:t> </a:t>
            </a:r>
          </a:p>
          <a:p>
            <a:pPr rtl="0"/>
            <a:r>
              <a:rPr lang="en-US" sz="2800" b="1" dirty="0" smtClean="0"/>
              <a:t>2</a:t>
            </a:r>
            <a:r>
              <a:rPr lang="en-US" sz="2800" b="1" dirty="0"/>
              <a:t>. Prioritize your objectives</a:t>
            </a:r>
          </a:p>
          <a:p>
            <a:pPr rtl="0"/>
            <a:r>
              <a:rPr lang="en-US" sz="2800" dirty="0"/>
              <a:t>Once you have identified your current position in the market, it is time to determine objectives that will help you achieve your goals. Your objectives should align with your company mission and vision.</a:t>
            </a:r>
          </a:p>
          <a:p>
            <a:pPr rtl="0"/>
            <a:r>
              <a:rPr lang="en-US" sz="2800" dirty="0"/>
              <a:t>Prioritize your objectives by asking important questions such as:</a:t>
            </a:r>
          </a:p>
          <a:p>
            <a:pPr marL="457200" indent="-457200">
              <a:buFont typeface="Wingdings" pitchFamily="2" charset="2"/>
              <a:buChar char="§"/>
            </a:pPr>
            <a:r>
              <a:rPr lang="en-US" sz="2800" dirty="0"/>
              <a:t>Which of these initiatives will have the greatest impact on achieving our company mission/vision and improving our position in the market?</a:t>
            </a:r>
          </a:p>
          <a:p>
            <a:pPr marL="457200" indent="-457200">
              <a:buFont typeface="Wingdings" pitchFamily="2" charset="2"/>
              <a:buChar char="§"/>
            </a:pPr>
            <a:r>
              <a:rPr lang="en-US" sz="2800" dirty="0"/>
              <a:t>What types of impact are most important (e.g. customer acquisition vs. revenue)?</a:t>
            </a:r>
          </a:p>
          <a:p>
            <a:pPr marL="457200" indent="-457200">
              <a:buFont typeface="Wingdings" pitchFamily="2" charset="2"/>
              <a:buChar char="§"/>
            </a:pPr>
            <a:r>
              <a:rPr lang="en-US" sz="2800" dirty="0"/>
              <a:t>How will the competition react?</a:t>
            </a:r>
          </a:p>
          <a:p>
            <a:pPr marL="457200" indent="-457200">
              <a:buFont typeface="Wingdings" pitchFamily="2" charset="2"/>
              <a:buChar char="§"/>
            </a:pPr>
            <a:r>
              <a:rPr lang="en-US" sz="2800" dirty="0"/>
              <a:t>Which initiatives are most urgent?</a:t>
            </a:r>
          </a:p>
          <a:p>
            <a:pPr marL="457200" indent="-457200">
              <a:buFont typeface="Wingdings" pitchFamily="2" charset="2"/>
              <a:buChar char="§"/>
            </a:pPr>
            <a:r>
              <a:rPr lang="en-US" sz="2800" dirty="0"/>
              <a:t>What will we need to do to accomplish our goals?</a:t>
            </a:r>
          </a:p>
          <a:p>
            <a:pPr marL="457200" indent="-457200">
              <a:buFont typeface="Wingdings" pitchFamily="2" charset="2"/>
              <a:buChar char="§"/>
            </a:pPr>
            <a:r>
              <a:rPr lang="en-US" sz="2800" dirty="0"/>
              <a:t>How will we measure our progress and determine whether we achieved our goals?</a:t>
            </a:r>
          </a:p>
          <a:p>
            <a:r>
              <a:rPr lang="en-US" sz="2800" dirty="0"/>
              <a:t>Objectives should be distinct and measurable to help you reach your long-term strategic goals and initiatives outlined in step one. Potential objectives can be updating website content, improving email open rates, and generating new leads in the pipeline.</a:t>
            </a:r>
          </a:p>
          <a:p>
            <a:endParaRPr lang="en-US" dirty="0"/>
          </a:p>
        </p:txBody>
      </p:sp>
    </p:spTree>
    <p:extLst>
      <p:ext uri="{BB962C8B-B14F-4D97-AF65-F5344CB8AC3E}">
        <p14:creationId xmlns:p14="http://schemas.microsoft.com/office/powerpoint/2010/main" val="36569233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390144"/>
            <a:ext cx="11704320" cy="615553"/>
          </a:xfrm>
        </p:spPr>
        <p:txBody>
          <a:bodyPr/>
          <a:lstStyle/>
          <a:p>
            <a:r>
              <a:rPr lang="en-US" sz="4000" b="1" dirty="0" smtClean="0">
                <a:solidFill>
                  <a:srgbClr val="FF0000"/>
                </a:solidFill>
              </a:rPr>
              <a:t>STRATEGIC PLANNING AND ITS PROCESSE</a:t>
            </a:r>
            <a:endParaRPr lang="en-US" sz="4000" b="1" dirty="0">
              <a:solidFill>
                <a:srgbClr val="FF0000"/>
              </a:solidFill>
            </a:endParaRPr>
          </a:p>
        </p:txBody>
      </p:sp>
      <p:sp>
        <p:nvSpPr>
          <p:cNvPr id="3" name="Text Placeholder 2"/>
          <p:cNvSpPr>
            <a:spLocks noGrp="1"/>
          </p:cNvSpPr>
          <p:nvPr>
            <p:ph type="body" idx="1"/>
          </p:nvPr>
        </p:nvSpPr>
        <p:spPr>
          <a:xfrm>
            <a:off x="650240" y="1524000"/>
            <a:ext cx="11704320" cy="6771084"/>
          </a:xfrm>
        </p:spPr>
        <p:txBody>
          <a:bodyPr/>
          <a:lstStyle/>
          <a:p>
            <a:pPr rtl="0"/>
            <a:r>
              <a:rPr lang="en-US" sz="4000" b="1" dirty="0" smtClean="0"/>
              <a:t> </a:t>
            </a:r>
          </a:p>
          <a:p>
            <a:pPr rtl="0"/>
            <a:r>
              <a:rPr lang="en-US" sz="4000" b="1" dirty="0" smtClean="0"/>
              <a:t>3</a:t>
            </a:r>
            <a:r>
              <a:rPr lang="en-US" sz="4000" b="1" dirty="0"/>
              <a:t>. Develop a plan</a:t>
            </a:r>
          </a:p>
          <a:p>
            <a:pPr rtl="0"/>
            <a:r>
              <a:rPr lang="en-US" sz="4000" dirty="0"/>
              <a:t>Now it's time to create a strategic plan to reach your goals successfully. This step requires determining the tactics necessary to attain your objectives and designating a timeline and clearly communicating responsibilities. </a:t>
            </a:r>
          </a:p>
          <a:p>
            <a:pPr rtl="0"/>
            <a:r>
              <a:rPr lang="en-US" sz="4000" dirty="0"/>
              <a:t>Strategy mapping is an effective tool to visualize your entire plan. Working from the top-down, strategy maps make it simple to view business processes and identify gaps for improvement.</a:t>
            </a:r>
          </a:p>
        </p:txBody>
      </p:sp>
    </p:spTree>
    <p:extLst>
      <p:ext uri="{BB962C8B-B14F-4D97-AF65-F5344CB8AC3E}">
        <p14:creationId xmlns:p14="http://schemas.microsoft.com/office/powerpoint/2010/main" val="1960692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390144"/>
            <a:ext cx="11704320" cy="615553"/>
          </a:xfrm>
        </p:spPr>
        <p:txBody>
          <a:bodyPr/>
          <a:lstStyle/>
          <a:p>
            <a:r>
              <a:rPr lang="en-US" sz="4000" b="1" dirty="0" smtClean="0">
                <a:solidFill>
                  <a:srgbClr val="FF0000"/>
                </a:solidFill>
              </a:rPr>
              <a:t>STRATEGIC PLANNING AND ITS PROCESSE</a:t>
            </a:r>
            <a:endParaRPr lang="en-US" sz="4000" b="1" dirty="0">
              <a:solidFill>
                <a:srgbClr val="FF0000"/>
              </a:solidFill>
            </a:endParaRPr>
          </a:p>
        </p:txBody>
      </p:sp>
      <p:sp>
        <p:nvSpPr>
          <p:cNvPr id="3" name="Text Placeholder 2"/>
          <p:cNvSpPr>
            <a:spLocks noGrp="1"/>
          </p:cNvSpPr>
          <p:nvPr>
            <p:ph type="body" idx="1"/>
          </p:nvPr>
        </p:nvSpPr>
        <p:spPr>
          <a:xfrm>
            <a:off x="635000" y="1197412"/>
            <a:ext cx="11704320" cy="8556188"/>
          </a:xfrm>
        </p:spPr>
        <p:txBody>
          <a:bodyPr/>
          <a:lstStyle/>
          <a:p>
            <a:pPr rtl="0"/>
            <a:r>
              <a:rPr lang="en-US" b="1" dirty="0" smtClean="0"/>
              <a:t> </a:t>
            </a:r>
          </a:p>
          <a:p>
            <a:pPr rtl="0"/>
            <a:r>
              <a:rPr lang="en-US" sz="2800" b="1" dirty="0" smtClean="0"/>
              <a:t>3</a:t>
            </a:r>
            <a:r>
              <a:rPr lang="en-US" sz="4400" b="1" dirty="0"/>
              <a:t>. </a:t>
            </a:r>
            <a:r>
              <a:rPr lang="en-US" sz="3200" b="1" dirty="0"/>
              <a:t>Develop a plan</a:t>
            </a:r>
          </a:p>
          <a:p>
            <a:pPr rtl="0"/>
            <a:r>
              <a:rPr lang="en-US" sz="3200" dirty="0"/>
              <a:t>Now it's time to create a strategic plan to reach your goals successfully. This step requires determining the tactics necessary to attain your objectives and designating a timeline and clearly communicating responsibilities. </a:t>
            </a:r>
          </a:p>
          <a:p>
            <a:pPr rtl="0"/>
            <a:r>
              <a:rPr lang="en-US" sz="3200" dirty="0"/>
              <a:t>Strategy mapping is an effective tool to visualize your entire plan. Working from the top-down, strategy maps make it simple to view business processes and identify gaps for improvement</a:t>
            </a:r>
            <a:r>
              <a:rPr lang="en-US" sz="3200" dirty="0" smtClean="0"/>
              <a:t>.</a:t>
            </a:r>
          </a:p>
          <a:p>
            <a:pPr rtl="0"/>
            <a:endParaRPr lang="en-US" sz="3200" dirty="0"/>
          </a:p>
          <a:p>
            <a:pPr rtl="0"/>
            <a:r>
              <a:rPr lang="en-US" sz="3200" dirty="0"/>
              <a:t>Truly strategic choices usually involve a trade-off in opportunity cost. For example, your company may decide not to put as much funding behind customer support, so that it can put more funding into creating an intuitive user experience.</a:t>
            </a:r>
          </a:p>
          <a:p>
            <a:pPr rtl="0"/>
            <a:r>
              <a:rPr lang="en-US" sz="3200" dirty="0"/>
              <a:t>Be prepared to use your values, mission statement, and established priorities to say “no” to initiatives that won’t enhance your long-term strategic position.  </a:t>
            </a:r>
          </a:p>
          <a:p>
            <a:pPr rtl="0"/>
            <a:endParaRPr lang="en-US" dirty="0"/>
          </a:p>
        </p:txBody>
      </p:sp>
    </p:spTree>
    <p:extLst>
      <p:ext uri="{BB962C8B-B14F-4D97-AF65-F5344CB8AC3E}">
        <p14:creationId xmlns:p14="http://schemas.microsoft.com/office/powerpoint/2010/main" val="3405900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390144"/>
            <a:ext cx="11704320" cy="615553"/>
          </a:xfrm>
        </p:spPr>
        <p:txBody>
          <a:bodyPr/>
          <a:lstStyle/>
          <a:p>
            <a:r>
              <a:rPr lang="en-US" sz="4000" b="1" dirty="0" smtClean="0">
                <a:solidFill>
                  <a:srgbClr val="FF0000"/>
                </a:solidFill>
              </a:rPr>
              <a:t>STRATEGIC PLANNING AND ITS PROCESSE</a:t>
            </a:r>
            <a:endParaRPr lang="en-US" sz="4000" b="1" dirty="0">
              <a:solidFill>
                <a:srgbClr val="FF0000"/>
              </a:solidFill>
            </a:endParaRPr>
          </a:p>
        </p:txBody>
      </p:sp>
      <p:sp>
        <p:nvSpPr>
          <p:cNvPr id="3" name="Text Placeholder 2"/>
          <p:cNvSpPr>
            <a:spLocks noGrp="1"/>
          </p:cNvSpPr>
          <p:nvPr>
            <p:ph type="body" idx="1"/>
          </p:nvPr>
        </p:nvSpPr>
        <p:spPr>
          <a:xfrm>
            <a:off x="650240" y="1524000"/>
            <a:ext cx="11704320" cy="7478970"/>
          </a:xfrm>
        </p:spPr>
        <p:txBody>
          <a:bodyPr/>
          <a:lstStyle/>
          <a:p>
            <a:pPr rtl="0"/>
            <a:r>
              <a:rPr lang="en-US" sz="3600" b="1" dirty="0" smtClean="0"/>
              <a:t> </a:t>
            </a:r>
          </a:p>
          <a:p>
            <a:pPr rtl="0"/>
            <a:r>
              <a:rPr lang="en-US" sz="3600" b="1" dirty="0" smtClean="0"/>
              <a:t>4</a:t>
            </a:r>
            <a:r>
              <a:rPr lang="en-US" sz="3600" b="1" dirty="0"/>
              <a:t>. Execute and manage the plan</a:t>
            </a:r>
          </a:p>
          <a:p>
            <a:pPr rtl="0"/>
            <a:r>
              <a:rPr lang="en-US" sz="3600" dirty="0"/>
              <a:t>Once you have the plan, you’re ready to implement it. First, communicate the plan to the organization by sharing relevant documentation. Then, the actual work begins.</a:t>
            </a:r>
          </a:p>
          <a:p>
            <a:pPr rtl="0"/>
            <a:r>
              <a:rPr lang="en-US" sz="3600" dirty="0"/>
              <a:t>Turn your broader strategy into a concrete plan by mapping your processes. Use key performance indicator (KPI) dashboards to communicate team responsibilities clearly. This granular approach illustrates the completion process and ownership for each step of the way. </a:t>
            </a:r>
          </a:p>
          <a:p>
            <a:pPr rtl="0"/>
            <a:r>
              <a:rPr lang="en-US" sz="3600" dirty="0"/>
              <a:t>Set up regular reviews with individual contributors and their managers and determine check-in points to ensure you’re on track.</a:t>
            </a:r>
          </a:p>
          <a:p>
            <a:pPr rtl="0"/>
            <a:endParaRPr lang="en-US" dirty="0"/>
          </a:p>
        </p:txBody>
      </p:sp>
    </p:spTree>
    <p:extLst>
      <p:ext uri="{BB962C8B-B14F-4D97-AF65-F5344CB8AC3E}">
        <p14:creationId xmlns:p14="http://schemas.microsoft.com/office/powerpoint/2010/main" val="1576491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390144"/>
            <a:ext cx="11704320" cy="615553"/>
          </a:xfrm>
        </p:spPr>
        <p:txBody>
          <a:bodyPr/>
          <a:lstStyle/>
          <a:p>
            <a:r>
              <a:rPr lang="en-US" sz="4000" b="1" dirty="0" smtClean="0">
                <a:solidFill>
                  <a:srgbClr val="FF0000"/>
                </a:solidFill>
              </a:rPr>
              <a:t>STRATEGIC PLANNING AND ITS PROCESSE</a:t>
            </a:r>
            <a:endParaRPr lang="en-US" sz="4000" b="1" dirty="0">
              <a:solidFill>
                <a:srgbClr val="FF0000"/>
              </a:solidFill>
            </a:endParaRPr>
          </a:p>
        </p:txBody>
      </p:sp>
      <p:sp>
        <p:nvSpPr>
          <p:cNvPr id="3" name="Text Placeholder 2"/>
          <p:cNvSpPr>
            <a:spLocks noGrp="1"/>
          </p:cNvSpPr>
          <p:nvPr>
            <p:ph type="body" idx="1"/>
          </p:nvPr>
        </p:nvSpPr>
        <p:spPr>
          <a:xfrm>
            <a:off x="650240" y="1524000"/>
            <a:ext cx="11704320" cy="7478970"/>
          </a:xfrm>
        </p:spPr>
        <p:txBody>
          <a:bodyPr/>
          <a:lstStyle/>
          <a:p>
            <a:pPr rtl="0"/>
            <a:r>
              <a:rPr lang="en-US" sz="3600" b="1" dirty="0" smtClean="0"/>
              <a:t> </a:t>
            </a:r>
          </a:p>
          <a:p>
            <a:pPr rtl="0"/>
            <a:r>
              <a:rPr lang="en-US" sz="3600" b="1" dirty="0" smtClean="0"/>
              <a:t>5</a:t>
            </a:r>
            <a:r>
              <a:rPr lang="en-US" sz="3600" b="1" dirty="0"/>
              <a:t>. Review and revise the plan</a:t>
            </a:r>
          </a:p>
          <a:p>
            <a:pPr rtl="0"/>
            <a:r>
              <a:rPr lang="en-US" sz="3600" dirty="0"/>
              <a:t>The final stage of the plan—to review and revise—gives you an opportunity to reevaluate your priorities and course-correct based on past successes or failures.</a:t>
            </a:r>
          </a:p>
          <a:p>
            <a:pPr rtl="0"/>
            <a:r>
              <a:rPr lang="en-US" sz="3600" dirty="0"/>
              <a:t>On a quarterly basis, determine which KPIs your team has met and how you can continue to meet them, adapting your plan as necessary. On an annual basis, it’s important to reevaluate your priorities and strategic position to ensure that you stay on track for success in the long run.</a:t>
            </a:r>
          </a:p>
          <a:p>
            <a:pPr rtl="0"/>
            <a:r>
              <a:rPr lang="en-US" sz="3600" dirty="0"/>
              <a:t>Track your progress using balanced scorecards to comprehensively understand of your business's performance and execute strategic goals. </a:t>
            </a:r>
          </a:p>
          <a:p>
            <a:pPr rtl="0"/>
            <a:endParaRPr lang="en-US" dirty="0"/>
          </a:p>
        </p:txBody>
      </p:sp>
    </p:spTree>
    <p:extLst>
      <p:ext uri="{BB962C8B-B14F-4D97-AF65-F5344CB8AC3E}">
        <p14:creationId xmlns:p14="http://schemas.microsoft.com/office/powerpoint/2010/main" val="356616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004800" cy="975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TotalTime>
  <Words>572</Words>
  <Application>Microsoft Office PowerPoint</Application>
  <PresentationFormat>Custom</PresentationFormat>
  <Paragraphs>59</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STRATEGIC PLANNING</vt:lpstr>
      <vt:lpstr>STRATEGIC PLANNING AND ITS PROCESSE</vt:lpstr>
      <vt:lpstr>STRATEGIC PLANNING AND ITS PROCESSE</vt:lpstr>
      <vt:lpstr>STRATEGIC PLANNING AND ITS PROCESSE</vt:lpstr>
      <vt:lpstr>STRATEGIC PLANNING AND ITS PROCESSE</vt:lpstr>
      <vt:lpstr>STRATEGIC PLANNING AND ITS PROCESSE</vt:lpstr>
      <vt:lpstr>STRATEGIC PLANNING AND ITS PROCESSE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3</cp:revision>
  <dcterms:created xsi:type="dcterms:W3CDTF">2022-10-19T10:40:12Z</dcterms:created>
  <dcterms:modified xsi:type="dcterms:W3CDTF">2022-10-19T11:30:41Z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2022-10-19T00:00:00Z</vt:filetime>
  </property>
  <property fmtid="{D5CDD505-2E9C-101B-9397-08002B2CF9AE}" pid="3" name="LastSaved">
    <vt:filetime>2022-10-19T00:00:00Z</vt:filetime>
  </property>
</Properties>
</file>