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70" r:id="rId9"/>
    <p:sldId id="276" r:id="rId10"/>
    <p:sldId id="274" r:id="rId11"/>
    <p:sldId id="271" r:id="rId12"/>
    <p:sldId id="272" r:id="rId13"/>
    <p:sldId id="273" r:id="rId14"/>
    <p:sldId id="266" r:id="rId15"/>
    <p:sldId id="265" r:id="rId16"/>
    <p:sldId id="267" r:id="rId17"/>
    <p:sldId id="268" r:id="rId18"/>
    <p:sldId id="275" r:id="rId19"/>
    <p:sldId id="269" r:id="rId2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E07E5-214A-462E-8270-D63C170760E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A175F-633C-438C-BDFC-50495DEE7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5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A175F-633C-438C-BDFC-50495DEE7C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3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A175F-633C-438C-BDFC-50495DEE7C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01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985"/>
              </a:lnSpc>
            </a:pPr>
            <a:r>
              <a:rPr dirty="0"/>
              <a:t>Nayemur</a:t>
            </a:r>
            <a:r>
              <a:rPr spc="-35" dirty="0"/>
              <a:t> </a:t>
            </a:r>
            <a:r>
              <a:rPr dirty="0"/>
              <a:t>Rahman</a:t>
            </a:r>
            <a:r>
              <a:rPr spc="-55" dirty="0"/>
              <a:t> </a:t>
            </a:r>
            <a:r>
              <a:rPr dirty="0"/>
              <a:t>Nayem,</a:t>
            </a:r>
            <a:r>
              <a:rPr spc="-40" dirty="0"/>
              <a:t> </a:t>
            </a:r>
            <a:r>
              <a:rPr spc="-10" dirty="0"/>
              <a:t>Various</a:t>
            </a:r>
            <a:r>
              <a:rPr spc="-55" dirty="0"/>
              <a:t> </a:t>
            </a:r>
            <a:r>
              <a:rPr dirty="0"/>
              <a:t>ML</a:t>
            </a:r>
            <a:r>
              <a:rPr spc="-105" dirty="0"/>
              <a:t> </a:t>
            </a:r>
            <a:r>
              <a:rPr dirty="0"/>
              <a:t>Classifiers</a:t>
            </a:r>
            <a:r>
              <a:rPr spc="-80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Contextual</a:t>
            </a:r>
            <a:r>
              <a:rPr spc="-25" dirty="0"/>
              <a:t> </a:t>
            </a:r>
            <a:r>
              <a:rPr dirty="0"/>
              <a:t>Emotion</a:t>
            </a:r>
            <a:r>
              <a:rPr spc="-45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985"/>
              </a:lnSpc>
            </a:pPr>
            <a:r>
              <a:rPr dirty="0"/>
              <a:t>Nayemur</a:t>
            </a:r>
            <a:r>
              <a:rPr spc="-35" dirty="0"/>
              <a:t> </a:t>
            </a:r>
            <a:r>
              <a:rPr dirty="0"/>
              <a:t>Rahman</a:t>
            </a:r>
            <a:r>
              <a:rPr spc="-55" dirty="0"/>
              <a:t> </a:t>
            </a:r>
            <a:r>
              <a:rPr dirty="0"/>
              <a:t>Nayem,</a:t>
            </a:r>
            <a:r>
              <a:rPr spc="-40" dirty="0"/>
              <a:t> </a:t>
            </a:r>
            <a:r>
              <a:rPr spc="-10" dirty="0"/>
              <a:t>Various</a:t>
            </a:r>
            <a:r>
              <a:rPr spc="-55" dirty="0"/>
              <a:t> </a:t>
            </a:r>
            <a:r>
              <a:rPr dirty="0"/>
              <a:t>ML</a:t>
            </a:r>
            <a:r>
              <a:rPr spc="-105" dirty="0"/>
              <a:t> </a:t>
            </a:r>
            <a:r>
              <a:rPr dirty="0"/>
              <a:t>Classifiers</a:t>
            </a:r>
            <a:r>
              <a:rPr spc="-80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Contextual</a:t>
            </a:r>
            <a:r>
              <a:rPr spc="-25" dirty="0"/>
              <a:t> </a:t>
            </a:r>
            <a:r>
              <a:rPr dirty="0"/>
              <a:t>Emotion</a:t>
            </a:r>
            <a:r>
              <a:rPr spc="-45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97500" y="1471040"/>
            <a:ext cx="3158490" cy="4423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985"/>
              </a:lnSpc>
            </a:pPr>
            <a:r>
              <a:rPr dirty="0"/>
              <a:t>Nayemur</a:t>
            </a:r>
            <a:r>
              <a:rPr spc="-35" dirty="0"/>
              <a:t> </a:t>
            </a:r>
            <a:r>
              <a:rPr dirty="0"/>
              <a:t>Rahman</a:t>
            </a:r>
            <a:r>
              <a:rPr spc="-55" dirty="0"/>
              <a:t> </a:t>
            </a:r>
            <a:r>
              <a:rPr dirty="0"/>
              <a:t>Nayem,</a:t>
            </a:r>
            <a:r>
              <a:rPr spc="-40" dirty="0"/>
              <a:t> </a:t>
            </a:r>
            <a:r>
              <a:rPr spc="-10" dirty="0"/>
              <a:t>Various</a:t>
            </a:r>
            <a:r>
              <a:rPr spc="-55" dirty="0"/>
              <a:t> </a:t>
            </a:r>
            <a:r>
              <a:rPr dirty="0"/>
              <a:t>ML</a:t>
            </a:r>
            <a:r>
              <a:rPr spc="-105" dirty="0"/>
              <a:t> </a:t>
            </a:r>
            <a:r>
              <a:rPr dirty="0"/>
              <a:t>Classifiers</a:t>
            </a:r>
            <a:r>
              <a:rPr spc="-80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Contextual</a:t>
            </a:r>
            <a:r>
              <a:rPr spc="-25" dirty="0"/>
              <a:t> </a:t>
            </a:r>
            <a:r>
              <a:rPr dirty="0"/>
              <a:t>Emotion</a:t>
            </a:r>
            <a:r>
              <a:rPr spc="-45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985"/>
              </a:lnSpc>
            </a:pPr>
            <a:r>
              <a:rPr dirty="0"/>
              <a:t>Nayemur</a:t>
            </a:r>
            <a:r>
              <a:rPr spc="-35" dirty="0"/>
              <a:t> </a:t>
            </a:r>
            <a:r>
              <a:rPr dirty="0"/>
              <a:t>Rahman</a:t>
            </a:r>
            <a:r>
              <a:rPr spc="-55" dirty="0"/>
              <a:t> </a:t>
            </a:r>
            <a:r>
              <a:rPr dirty="0"/>
              <a:t>Nayem,</a:t>
            </a:r>
            <a:r>
              <a:rPr spc="-40" dirty="0"/>
              <a:t> </a:t>
            </a:r>
            <a:r>
              <a:rPr spc="-10" dirty="0"/>
              <a:t>Various</a:t>
            </a:r>
            <a:r>
              <a:rPr spc="-55" dirty="0"/>
              <a:t> </a:t>
            </a:r>
            <a:r>
              <a:rPr dirty="0"/>
              <a:t>ML</a:t>
            </a:r>
            <a:r>
              <a:rPr spc="-105" dirty="0"/>
              <a:t> </a:t>
            </a:r>
            <a:r>
              <a:rPr dirty="0"/>
              <a:t>Classifiers</a:t>
            </a:r>
            <a:r>
              <a:rPr spc="-80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Contextual</a:t>
            </a:r>
            <a:r>
              <a:rPr spc="-25" dirty="0"/>
              <a:t> </a:t>
            </a:r>
            <a:r>
              <a:rPr dirty="0"/>
              <a:t>Emotion</a:t>
            </a:r>
            <a:r>
              <a:rPr spc="-45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985"/>
              </a:lnSpc>
            </a:pPr>
            <a:r>
              <a:rPr dirty="0"/>
              <a:t>Nayemur</a:t>
            </a:r>
            <a:r>
              <a:rPr spc="-35" dirty="0"/>
              <a:t> </a:t>
            </a:r>
            <a:r>
              <a:rPr dirty="0"/>
              <a:t>Rahman</a:t>
            </a:r>
            <a:r>
              <a:rPr spc="-55" dirty="0"/>
              <a:t> </a:t>
            </a:r>
            <a:r>
              <a:rPr dirty="0"/>
              <a:t>Nayem,</a:t>
            </a:r>
            <a:r>
              <a:rPr spc="-40" dirty="0"/>
              <a:t> </a:t>
            </a:r>
            <a:r>
              <a:rPr spc="-10" dirty="0"/>
              <a:t>Various</a:t>
            </a:r>
            <a:r>
              <a:rPr spc="-55" dirty="0"/>
              <a:t> </a:t>
            </a:r>
            <a:r>
              <a:rPr dirty="0"/>
              <a:t>ML</a:t>
            </a:r>
            <a:r>
              <a:rPr spc="-105" dirty="0"/>
              <a:t> </a:t>
            </a:r>
            <a:r>
              <a:rPr dirty="0"/>
              <a:t>Classifiers</a:t>
            </a:r>
            <a:r>
              <a:rPr spc="-80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Contextual</a:t>
            </a:r>
            <a:r>
              <a:rPr spc="-25" dirty="0"/>
              <a:t> </a:t>
            </a:r>
            <a:r>
              <a:rPr dirty="0"/>
              <a:t>Emotion</a:t>
            </a:r>
            <a:r>
              <a:rPr spc="-45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8620" y="6412991"/>
            <a:ext cx="204215" cy="24384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57962" y="6334505"/>
            <a:ext cx="8229600" cy="27940"/>
          </a:xfrm>
          <a:custGeom>
            <a:avLst/>
            <a:gdLst/>
            <a:ahLst/>
            <a:cxnLst/>
            <a:rect l="l" t="t" r="r" b="b"/>
            <a:pathLst>
              <a:path w="8229600" h="27939">
                <a:moveTo>
                  <a:pt x="8229600" y="0"/>
                </a:moveTo>
                <a:lnTo>
                  <a:pt x="0" y="0"/>
                </a:lnTo>
                <a:lnTo>
                  <a:pt x="0" y="27432"/>
                </a:lnTo>
                <a:lnTo>
                  <a:pt x="8229600" y="27432"/>
                </a:lnTo>
                <a:lnTo>
                  <a:pt x="822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7962" y="6334505"/>
            <a:ext cx="8229600" cy="27940"/>
          </a:xfrm>
          <a:custGeom>
            <a:avLst/>
            <a:gdLst/>
            <a:ahLst/>
            <a:cxnLst/>
            <a:rect l="l" t="t" r="r" b="b"/>
            <a:pathLst>
              <a:path w="8229600" h="27939">
                <a:moveTo>
                  <a:pt x="0" y="27432"/>
                </a:moveTo>
                <a:lnTo>
                  <a:pt x="8229600" y="27432"/>
                </a:lnTo>
                <a:lnTo>
                  <a:pt x="8229600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ln w="19050">
            <a:solidFill>
              <a:srgbClr val="119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446024"/>
            <a:ext cx="8312150" cy="5746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7555" y="1581911"/>
            <a:ext cx="6058534" cy="3445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9643" y="6412562"/>
            <a:ext cx="8004175" cy="267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985"/>
              </a:lnSpc>
            </a:pPr>
            <a:r>
              <a:rPr dirty="0"/>
              <a:t>Nayemur</a:t>
            </a:r>
            <a:r>
              <a:rPr spc="-35" dirty="0"/>
              <a:t> </a:t>
            </a:r>
            <a:r>
              <a:rPr dirty="0"/>
              <a:t>Rahman</a:t>
            </a:r>
            <a:r>
              <a:rPr spc="-55" dirty="0"/>
              <a:t> </a:t>
            </a:r>
            <a:r>
              <a:rPr dirty="0"/>
              <a:t>Nayem,</a:t>
            </a:r>
            <a:r>
              <a:rPr spc="-40" dirty="0"/>
              <a:t> </a:t>
            </a:r>
            <a:r>
              <a:rPr spc="-10" dirty="0"/>
              <a:t>Various</a:t>
            </a:r>
            <a:r>
              <a:rPr spc="-55" dirty="0"/>
              <a:t> </a:t>
            </a:r>
            <a:r>
              <a:rPr dirty="0"/>
              <a:t>ML</a:t>
            </a:r>
            <a:r>
              <a:rPr spc="-105" dirty="0"/>
              <a:t> </a:t>
            </a:r>
            <a:r>
              <a:rPr dirty="0"/>
              <a:t>Classifiers</a:t>
            </a:r>
            <a:r>
              <a:rPr spc="-80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Contextual</a:t>
            </a:r>
            <a:r>
              <a:rPr spc="-25" dirty="0"/>
              <a:t> </a:t>
            </a:r>
            <a:r>
              <a:rPr dirty="0"/>
              <a:t>Emotion</a:t>
            </a:r>
            <a:r>
              <a:rPr spc="-45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6254" y="6409767"/>
            <a:ext cx="314959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571" y="1626663"/>
            <a:ext cx="836485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2945" marR="5080" indent="-690880" algn="l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solidFill>
                  <a:srgbClr val="0000ED"/>
                </a:solidFill>
              </a:rPr>
              <a:t>    </a:t>
            </a:r>
            <a:r>
              <a:rPr sz="2800" dirty="0">
                <a:solidFill>
                  <a:srgbClr val="0000ED"/>
                </a:solidFill>
              </a:rPr>
              <a:t>A</a:t>
            </a:r>
            <a:r>
              <a:rPr lang="en-US" sz="2800" dirty="0">
                <a:solidFill>
                  <a:srgbClr val="0000ED"/>
                </a:solidFill>
              </a:rPr>
              <a:t> Pairwise BERT Model for Contextual Emotion 				       Detection</a:t>
            </a:r>
            <a:endParaRPr sz="280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0" y="271068"/>
            <a:ext cx="896112" cy="11581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60232" y="2895600"/>
            <a:ext cx="5423535" cy="3886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2015" marR="850900" algn="ctr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Times New Roman"/>
                <a:cs typeface="Times New Roman"/>
              </a:rPr>
              <a:t>Nayemur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Rahman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Nayem </a:t>
            </a:r>
            <a:r>
              <a:rPr sz="2600" b="1" dirty="0">
                <a:latin typeface="Times New Roman"/>
                <a:cs typeface="Times New Roman"/>
              </a:rPr>
              <a:t>Student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ID: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19701039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26695" algn="ctr">
              <a:lnSpc>
                <a:spcPct val="100000"/>
              </a:lnSpc>
              <a:tabLst>
                <a:tab pos="2042795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Supervisor: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spc="-90" dirty="0">
                <a:latin typeface="Times New Roman"/>
                <a:cs typeface="Times New Roman"/>
              </a:rPr>
              <a:t>Dr.</a:t>
            </a:r>
            <a:r>
              <a:rPr sz="2600" b="1" spc="-1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Abu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Nowshed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Chy</a:t>
            </a:r>
            <a:endParaRPr lang="en-US" sz="2600" b="1" spc="-25" dirty="0">
              <a:latin typeface="Times New Roman"/>
              <a:cs typeface="Times New Roman"/>
            </a:endParaRPr>
          </a:p>
          <a:p>
            <a:pPr marL="226695" algn="ctr">
              <a:lnSpc>
                <a:spcPct val="100000"/>
              </a:lnSpc>
              <a:tabLst>
                <a:tab pos="2042795" algn="l"/>
              </a:tabLst>
            </a:pPr>
            <a:r>
              <a:rPr lang="en-US" sz="2400" spc="-25" dirty="0">
                <a:latin typeface="Times New Roman"/>
                <a:cs typeface="Times New Roman"/>
              </a:rPr>
              <a:t>Assistant Professor</a:t>
            </a:r>
            <a:endParaRPr sz="24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latin typeface="Times New Roman"/>
                <a:cs typeface="Times New Roman"/>
              </a:rPr>
              <a:t>Dept.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Science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Engineering </a:t>
            </a:r>
            <a:r>
              <a:rPr sz="2400" dirty="0">
                <a:latin typeface="Times New Roman"/>
                <a:cs typeface="Times New Roman"/>
              </a:rPr>
              <a:t>University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Chittagong</a:t>
            </a:r>
            <a:endParaRPr sz="24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Chattogram-</a:t>
            </a:r>
            <a:r>
              <a:rPr sz="2400" dirty="0">
                <a:latin typeface="Times New Roman"/>
                <a:cs typeface="Times New Roman"/>
              </a:rPr>
              <a:t>4331,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Bangladesh</a:t>
            </a:r>
            <a:endParaRPr sz="2400" dirty="0">
              <a:latin typeface="Times New Roman"/>
              <a:cs typeface="Times New Roman"/>
            </a:endParaRPr>
          </a:p>
          <a:p>
            <a:pPr marR="312420" algn="ctr">
              <a:lnSpc>
                <a:spcPct val="100000"/>
              </a:lnSpc>
              <a:spcBef>
                <a:spcPts val="2195"/>
              </a:spcBef>
            </a:pP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January</a:t>
            </a:r>
            <a:r>
              <a:rPr sz="18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15,</a:t>
            </a:r>
            <a:r>
              <a:rPr sz="1800" spc="-20" dirty="0">
                <a:solidFill>
                  <a:srgbClr val="001F5F"/>
                </a:solidFill>
                <a:latin typeface="Arial MT"/>
                <a:cs typeface="Arial MT"/>
              </a:rPr>
              <a:t> 2024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40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lang="en-US" spc="-10" dirty="0">
                <a:solidFill>
                  <a:schemeClr val="tx1"/>
                </a:solidFill>
              </a:rPr>
              <a:t>Pairwise Formation </a:t>
            </a:r>
            <a:endParaRPr spc="-10" dirty="0">
              <a:solidFill>
                <a:schemeClr val="tx1"/>
              </a:solidFill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3197" y="1134236"/>
            <a:ext cx="8248650" cy="46990"/>
            <a:chOff x="433197" y="1134236"/>
            <a:chExt cx="8248650" cy="46990"/>
          </a:xfrm>
        </p:grpSpPr>
        <p:sp>
          <p:nvSpPr>
            <p:cNvPr id="11" name="object 11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8462010" y="214947"/>
            <a:ext cx="314959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44228C72-D02E-454B-B0F5-3D35FF4F4A05}"/>
              </a:ext>
            </a:extLst>
          </p:cNvPr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8">
            <a:extLst>
              <a:ext uri="{FF2B5EF4-FFF2-40B4-BE49-F238E27FC236}">
                <a16:creationId xmlns:a16="http://schemas.microsoft.com/office/drawing/2014/main" id="{D496F147-41CB-4EB1-BECF-767C1C036F85}"/>
              </a:ext>
            </a:extLst>
          </p:cNvPr>
          <p:cNvGrpSpPr/>
          <p:nvPr/>
        </p:nvGrpSpPr>
        <p:grpSpPr>
          <a:xfrm>
            <a:off x="388620" y="6324980"/>
            <a:ext cx="8308975" cy="332105"/>
            <a:chOff x="388620" y="6324980"/>
            <a:chExt cx="8308975" cy="332105"/>
          </a:xfrm>
        </p:grpSpPr>
        <p:pic>
          <p:nvPicPr>
            <p:cNvPr id="16" name="object 9">
              <a:extLst>
                <a:ext uri="{FF2B5EF4-FFF2-40B4-BE49-F238E27FC236}">
                  <a16:creationId xmlns:a16="http://schemas.microsoft.com/office/drawing/2014/main" id="{5110F526-3BF6-46ED-98BD-C1F39738CAE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620" y="6412991"/>
              <a:ext cx="204215" cy="2438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2B39627B-5490-49A6-BC85-B3B0FE2B3002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B5FB9938-2126-4122-8710-306DC2628D63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35">
            <a:extLst>
              <a:ext uri="{FF2B5EF4-FFF2-40B4-BE49-F238E27FC236}">
                <a16:creationId xmlns:a16="http://schemas.microsoft.com/office/drawing/2014/main" id="{B9DB4484-088B-4E7F-990F-B929C53CB38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57200" y="6440361"/>
            <a:ext cx="8229600" cy="23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1500" dirty="0"/>
              <a:t>Nayemur</a:t>
            </a:r>
            <a:r>
              <a:rPr sz="1500" spc="-35" dirty="0"/>
              <a:t> </a:t>
            </a:r>
            <a:r>
              <a:rPr sz="1500" dirty="0"/>
              <a:t>Rahman</a:t>
            </a:r>
            <a:r>
              <a:rPr sz="1500" spc="-55" dirty="0"/>
              <a:t> </a:t>
            </a:r>
            <a:r>
              <a:rPr sz="1500" dirty="0"/>
              <a:t>Nayem</a:t>
            </a:r>
            <a:r>
              <a:rPr lang="en-US" sz="1500" dirty="0"/>
              <a:t>    </a:t>
            </a:r>
            <a:r>
              <a:rPr sz="1500" spc="-40" dirty="0"/>
              <a:t> </a:t>
            </a:r>
            <a:r>
              <a:rPr lang="en-US" sz="1500" spc="-40" dirty="0"/>
              <a:t>                     A Pairwise BERT Model </a:t>
            </a:r>
            <a:r>
              <a:rPr sz="1500" dirty="0"/>
              <a:t>for</a:t>
            </a:r>
            <a:r>
              <a:rPr sz="1500" spc="-40" dirty="0"/>
              <a:t> </a:t>
            </a:r>
            <a:r>
              <a:rPr sz="1500" dirty="0"/>
              <a:t>Contextual</a:t>
            </a:r>
            <a:r>
              <a:rPr sz="1500" spc="-25" dirty="0"/>
              <a:t> </a:t>
            </a:r>
            <a:r>
              <a:rPr sz="1500" dirty="0"/>
              <a:t>Emotion</a:t>
            </a:r>
            <a:r>
              <a:rPr sz="1500" spc="-45" dirty="0"/>
              <a:t> </a:t>
            </a:r>
            <a:r>
              <a:rPr sz="1500" spc="-10" dirty="0"/>
              <a:t>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323503-A30B-4525-B67F-84E9C39EC4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79" y="1381299"/>
            <a:ext cx="6776085" cy="488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8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40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lang="en-US" spc="-10" dirty="0">
                <a:solidFill>
                  <a:schemeClr val="tx1"/>
                </a:solidFill>
              </a:rPr>
              <a:t>Why PyTorch? </a:t>
            </a:r>
            <a:endParaRPr spc="-10" dirty="0">
              <a:solidFill>
                <a:schemeClr val="tx1"/>
              </a:solidFill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3197" y="1134236"/>
            <a:ext cx="8248650" cy="46990"/>
            <a:chOff x="433197" y="1134236"/>
            <a:chExt cx="8248650" cy="46990"/>
          </a:xfrm>
        </p:grpSpPr>
        <p:sp>
          <p:nvSpPr>
            <p:cNvPr id="11" name="object 11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8462010" y="214947"/>
            <a:ext cx="314959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44228C72-D02E-454B-B0F5-3D35FF4F4A05}"/>
              </a:ext>
            </a:extLst>
          </p:cNvPr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8">
            <a:extLst>
              <a:ext uri="{FF2B5EF4-FFF2-40B4-BE49-F238E27FC236}">
                <a16:creationId xmlns:a16="http://schemas.microsoft.com/office/drawing/2014/main" id="{D496F147-41CB-4EB1-BECF-767C1C036F85}"/>
              </a:ext>
            </a:extLst>
          </p:cNvPr>
          <p:cNvGrpSpPr/>
          <p:nvPr/>
        </p:nvGrpSpPr>
        <p:grpSpPr>
          <a:xfrm>
            <a:off x="388620" y="6324980"/>
            <a:ext cx="8308975" cy="332105"/>
            <a:chOff x="388620" y="6324980"/>
            <a:chExt cx="8308975" cy="332105"/>
          </a:xfrm>
        </p:grpSpPr>
        <p:pic>
          <p:nvPicPr>
            <p:cNvPr id="16" name="object 9">
              <a:extLst>
                <a:ext uri="{FF2B5EF4-FFF2-40B4-BE49-F238E27FC236}">
                  <a16:creationId xmlns:a16="http://schemas.microsoft.com/office/drawing/2014/main" id="{5110F526-3BF6-46ED-98BD-C1F39738CAE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620" y="6412991"/>
              <a:ext cx="204215" cy="2438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2B39627B-5490-49A6-BC85-B3B0FE2B3002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B5FB9938-2126-4122-8710-306DC2628D63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35">
            <a:extLst>
              <a:ext uri="{FF2B5EF4-FFF2-40B4-BE49-F238E27FC236}">
                <a16:creationId xmlns:a16="http://schemas.microsoft.com/office/drawing/2014/main" id="{B9DB4484-088B-4E7F-990F-B929C53CB38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57200" y="6440361"/>
            <a:ext cx="8229600" cy="23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1500" dirty="0"/>
              <a:t>Nayemur</a:t>
            </a:r>
            <a:r>
              <a:rPr sz="1500" spc="-35" dirty="0"/>
              <a:t> </a:t>
            </a:r>
            <a:r>
              <a:rPr sz="1500" dirty="0"/>
              <a:t>Rahman</a:t>
            </a:r>
            <a:r>
              <a:rPr sz="1500" spc="-55" dirty="0"/>
              <a:t> </a:t>
            </a:r>
            <a:r>
              <a:rPr sz="1500" dirty="0"/>
              <a:t>Nayem</a:t>
            </a:r>
            <a:r>
              <a:rPr lang="en-US" sz="1500" dirty="0"/>
              <a:t>    </a:t>
            </a:r>
            <a:r>
              <a:rPr sz="1500" spc="-40" dirty="0"/>
              <a:t> </a:t>
            </a:r>
            <a:r>
              <a:rPr lang="en-US" sz="1500" spc="-40" dirty="0"/>
              <a:t>                     A Pairwise BERT Model </a:t>
            </a:r>
            <a:r>
              <a:rPr sz="1500" dirty="0"/>
              <a:t>for</a:t>
            </a:r>
            <a:r>
              <a:rPr sz="1500" spc="-40" dirty="0"/>
              <a:t> </a:t>
            </a:r>
            <a:r>
              <a:rPr sz="1500" dirty="0"/>
              <a:t>Contextual</a:t>
            </a:r>
            <a:r>
              <a:rPr sz="1500" spc="-25" dirty="0"/>
              <a:t> </a:t>
            </a:r>
            <a:r>
              <a:rPr sz="1500" dirty="0"/>
              <a:t>Emotion</a:t>
            </a:r>
            <a:r>
              <a:rPr sz="1500" spc="-45" dirty="0"/>
              <a:t> </a:t>
            </a:r>
            <a:r>
              <a:rPr sz="1500" spc="-10" dirty="0"/>
              <a:t>Detection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3857-5D32-4030-812E-61A8AFD30352}"/>
              </a:ext>
            </a:extLst>
          </p:cNvPr>
          <p:cNvSpPr txBox="1"/>
          <p:nvPr/>
        </p:nvSpPr>
        <p:spPr>
          <a:xfrm>
            <a:off x="388620" y="1495159"/>
            <a:ext cx="8526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It is a framework that provides a flexible and efficient environment for building, training, and </a:t>
            </a:r>
            <a:r>
              <a:rPr lang="en-US" sz="2000" dirty="0">
                <a:solidFill>
                  <a:srgbClr val="FF0000"/>
                </a:solidFill>
              </a:rPr>
              <a:t>fine-tuning</a:t>
            </a:r>
            <a:r>
              <a:rPr lang="en-US" sz="2000" dirty="0"/>
              <a:t> the BERT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3A796-BE81-4DB7-A171-7279A0BE52FA}"/>
              </a:ext>
            </a:extLst>
          </p:cNvPr>
          <p:cNvSpPr txBox="1"/>
          <p:nvPr/>
        </p:nvSpPr>
        <p:spPr>
          <a:xfrm>
            <a:off x="1981200" y="2905389"/>
            <a:ext cx="43747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Easy to Customize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Fast with GPUs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Dynamic Computation Graphs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Autograd for Backpropagation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Support for Variable Inputs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Lots of Tools and Support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Strong Community and Libraries</a:t>
            </a:r>
          </a:p>
        </p:txBody>
      </p:sp>
    </p:spTree>
    <p:extLst>
      <p:ext uri="{BB962C8B-B14F-4D97-AF65-F5344CB8AC3E}">
        <p14:creationId xmlns:p14="http://schemas.microsoft.com/office/powerpoint/2010/main" val="978457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40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lang="en-US" spc="-10" dirty="0">
                <a:solidFill>
                  <a:schemeClr val="tx1"/>
                </a:solidFill>
              </a:rPr>
              <a:t>Training Arguments Setting ~ Fine Tuning </a:t>
            </a:r>
            <a:endParaRPr spc="-10" dirty="0">
              <a:solidFill>
                <a:schemeClr val="tx1"/>
              </a:solidFill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3197" y="1134236"/>
            <a:ext cx="8248650" cy="46990"/>
            <a:chOff x="433197" y="1134236"/>
            <a:chExt cx="8248650" cy="46990"/>
          </a:xfrm>
        </p:grpSpPr>
        <p:sp>
          <p:nvSpPr>
            <p:cNvPr id="11" name="object 11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8462010" y="214947"/>
            <a:ext cx="314959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44228C72-D02E-454B-B0F5-3D35FF4F4A05}"/>
              </a:ext>
            </a:extLst>
          </p:cNvPr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8">
            <a:extLst>
              <a:ext uri="{FF2B5EF4-FFF2-40B4-BE49-F238E27FC236}">
                <a16:creationId xmlns:a16="http://schemas.microsoft.com/office/drawing/2014/main" id="{D496F147-41CB-4EB1-BECF-767C1C036F85}"/>
              </a:ext>
            </a:extLst>
          </p:cNvPr>
          <p:cNvGrpSpPr/>
          <p:nvPr/>
        </p:nvGrpSpPr>
        <p:grpSpPr>
          <a:xfrm>
            <a:off x="388620" y="6324980"/>
            <a:ext cx="8308975" cy="332105"/>
            <a:chOff x="388620" y="6324980"/>
            <a:chExt cx="8308975" cy="332105"/>
          </a:xfrm>
        </p:grpSpPr>
        <p:pic>
          <p:nvPicPr>
            <p:cNvPr id="16" name="object 9">
              <a:extLst>
                <a:ext uri="{FF2B5EF4-FFF2-40B4-BE49-F238E27FC236}">
                  <a16:creationId xmlns:a16="http://schemas.microsoft.com/office/drawing/2014/main" id="{5110F526-3BF6-46ED-98BD-C1F39738CAE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620" y="6412991"/>
              <a:ext cx="204215" cy="2438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2B39627B-5490-49A6-BC85-B3B0FE2B3002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B5FB9938-2126-4122-8710-306DC2628D63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35">
            <a:extLst>
              <a:ext uri="{FF2B5EF4-FFF2-40B4-BE49-F238E27FC236}">
                <a16:creationId xmlns:a16="http://schemas.microsoft.com/office/drawing/2014/main" id="{B9DB4484-088B-4E7F-990F-B929C53CB38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57200" y="6440361"/>
            <a:ext cx="8229600" cy="23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1500" dirty="0"/>
              <a:t>Nayemur</a:t>
            </a:r>
            <a:r>
              <a:rPr sz="1500" spc="-35" dirty="0"/>
              <a:t> </a:t>
            </a:r>
            <a:r>
              <a:rPr sz="1500" dirty="0"/>
              <a:t>Rahman</a:t>
            </a:r>
            <a:r>
              <a:rPr sz="1500" spc="-55" dirty="0"/>
              <a:t> </a:t>
            </a:r>
            <a:r>
              <a:rPr sz="1500" dirty="0"/>
              <a:t>Nayem</a:t>
            </a:r>
            <a:r>
              <a:rPr lang="en-US" sz="1500" dirty="0"/>
              <a:t>    </a:t>
            </a:r>
            <a:r>
              <a:rPr sz="1500" spc="-40" dirty="0"/>
              <a:t> </a:t>
            </a:r>
            <a:r>
              <a:rPr lang="en-US" sz="1500" spc="-40" dirty="0"/>
              <a:t>                     A Pairwise BERT Model </a:t>
            </a:r>
            <a:r>
              <a:rPr sz="1500" dirty="0"/>
              <a:t>for</a:t>
            </a:r>
            <a:r>
              <a:rPr sz="1500" spc="-40" dirty="0"/>
              <a:t> </a:t>
            </a:r>
            <a:r>
              <a:rPr sz="1500" dirty="0"/>
              <a:t>Contextual</a:t>
            </a:r>
            <a:r>
              <a:rPr sz="1500" spc="-25" dirty="0"/>
              <a:t> </a:t>
            </a:r>
            <a:r>
              <a:rPr sz="1500" dirty="0"/>
              <a:t>Emotion</a:t>
            </a:r>
            <a:r>
              <a:rPr sz="1500" spc="-45" dirty="0"/>
              <a:t> </a:t>
            </a:r>
            <a:r>
              <a:rPr sz="1500" spc="-10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148237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40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lang="en-US" spc="-10" dirty="0">
                <a:solidFill>
                  <a:schemeClr val="tx1"/>
                </a:solidFill>
              </a:rPr>
              <a:t>Model Description</a:t>
            </a:r>
            <a:endParaRPr spc="-10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3197" y="1134236"/>
            <a:ext cx="8248650" cy="46990"/>
            <a:chOff x="433197" y="1134236"/>
            <a:chExt cx="8248650" cy="46990"/>
          </a:xfrm>
        </p:grpSpPr>
        <p:sp>
          <p:nvSpPr>
            <p:cNvPr id="4" name="object 4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4094168B-7025-4776-B4A0-95D2DD73AF03}"/>
              </a:ext>
            </a:extLst>
          </p:cNvPr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565CB35F-2DBA-435E-95BF-1C72BCC9F6DA}"/>
              </a:ext>
            </a:extLst>
          </p:cNvPr>
          <p:cNvGrpSpPr/>
          <p:nvPr/>
        </p:nvGrpSpPr>
        <p:grpSpPr>
          <a:xfrm>
            <a:off x="388620" y="6324980"/>
            <a:ext cx="8308975" cy="332105"/>
            <a:chOff x="388620" y="6324980"/>
            <a:chExt cx="8308975" cy="33210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E67D166B-2943-49BC-8835-D6B0016404D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620" y="6412991"/>
              <a:ext cx="204215" cy="2438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3D42DDA6-10CA-435F-9E9D-D442EE98EB98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BD11BDF5-489C-42DB-BB91-513BB24B2343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35">
            <a:extLst>
              <a:ext uri="{FF2B5EF4-FFF2-40B4-BE49-F238E27FC236}">
                <a16:creationId xmlns:a16="http://schemas.microsoft.com/office/drawing/2014/main" id="{41F8D724-21A8-4EA7-8307-38F4581DBC6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57200" y="6440361"/>
            <a:ext cx="8229600" cy="23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1500" dirty="0"/>
              <a:t>Nayemur</a:t>
            </a:r>
            <a:r>
              <a:rPr sz="1500" spc="-35" dirty="0"/>
              <a:t> </a:t>
            </a:r>
            <a:r>
              <a:rPr sz="1500" dirty="0"/>
              <a:t>Rahman</a:t>
            </a:r>
            <a:r>
              <a:rPr sz="1500" spc="-55" dirty="0"/>
              <a:t> </a:t>
            </a:r>
            <a:r>
              <a:rPr sz="1500" dirty="0"/>
              <a:t>Nayem</a:t>
            </a:r>
            <a:r>
              <a:rPr lang="en-US" sz="1500" dirty="0"/>
              <a:t>    </a:t>
            </a:r>
            <a:r>
              <a:rPr sz="1500" spc="-40" dirty="0"/>
              <a:t> </a:t>
            </a:r>
            <a:r>
              <a:rPr lang="en-US" sz="1500" spc="-40" dirty="0"/>
              <a:t>                     A Pairwise BERT Model </a:t>
            </a:r>
            <a:r>
              <a:rPr sz="1500" dirty="0"/>
              <a:t>for</a:t>
            </a:r>
            <a:r>
              <a:rPr sz="1500" spc="-40" dirty="0"/>
              <a:t> </a:t>
            </a:r>
            <a:r>
              <a:rPr sz="1500" dirty="0"/>
              <a:t>Contextual</a:t>
            </a:r>
            <a:r>
              <a:rPr sz="1500" spc="-25" dirty="0"/>
              <a:t> </a:t>
            </a:r>
            <a:r>
              <a:rPr sz="1500" dirty="0"/>
              <a:t>Emotion</a:t>
            </a:r>
            <a:r>
              <a:rPr sz="1500" spc="-45" dirty="0"/>
              <a:t> </a:t>
            </a:r>
            <a:r>
              <a:rPr sz="1500" spc="-10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378918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" y="427245"/>
            <a:ext cx="8503032" cy="567462"/>
          </a:xfrm>
          <a:prstGeom prst="rect">
            <a:avLst/>
          </a:prstGeom>
        </p:spPr>
        <p:txBody>
          <a:bodyPr vert="horz" wrap="square" lIns="0" tIns="1047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chemeClr val="tx1"/>
                </a:solidFill>
              </a:rPr>
              <a:t>Preliminary</a:t>
            </a:r>
            <a:r>
              <a:rPr sz="3000" spc="-60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Evaluation</a:t>
            </a:r>
            <a:r>
              <a:rPr sz="3000" spc="-40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Results</a:t>
            </a:r>
            <a:r>
              <a:rPr sz="3000" spc="-60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(</a:t>
            </a:r>
            <a:r>
              <a:rPr lang="en-US" sz="3000" dirty="0">
                <a:solidFill>
                  <a:schemeClr val="tx1"/>
                </a:solidFill>
              </a:rPr>
              <a:t>C</a:t>
            </a:r>
            <a:r>
              <a:rPr sz="3000" dirty="0">
                <a:solidFill>
                  <a:schemeClr val="tx1"/>
                </a:solidFill>
              </a:rPr>
              <a:t>onfusion</a:t>
            </a:r>
            <a:r>
              <a:rPr sz="3000" spc="-40" dirty="0">
                <a:solidFill>
                  <a:schemeClr val="tx1"/>
                </a:solidFill>
              </a:rPr>
              <a:t> </a:t>
            </a:r>
            <a:r>
              <a:rPr lang="en-US" sz="3000" spc="-10" dirty="0">
                <a:solidFill>
                  <a:schemeClr val="tx1"/>
                </a:solidFill>
              </a:rPr>
              <a:t>M</a:t>
            </a:r>
            <a:r>
              <a:rPr sz="3000" spc="-10" dirty="0">
                <a:solidFill>
                  <a:schemeClr val="tx1"/>
                </a:solidFill>
              </a:rPr>
              <a:t>atrix)</a:t>
            </a:r>
            <a:endParaRPr sz="3000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3197" y="1134236"/>
            <a:ext cx="8248650" cy="46990"/>
            <a:chOff x="433197" y="1134236"/>
            <a:chExt cx="8248650" cy="46990"/>
          </a:xfrm>
        </p:grpSpPr>
        <p:sp>
          <p:nvSpPr>
            <p:cNvPr id="4" name="object 4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371601" y="1773476"/>
            <a:ext cx="1143000" cy="657304"/>
          </a:xfrm>
          <a:custGeom>
            <a:avLst/>
            <a:gdLst/>
            <a:ahLst/>
            <a:cxnLst/>
            <a:rect l="l" t="t" r="r" b="b"/>
            <a:pathLst>
              <a:path w="1171575" h="698500">
                <a:moveTo>
                  <a:pt x="0" y="0"/>
                </a:moveTo>
                <a:lnTo>
                  <a:pt x="1171194" y="6985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032749"/>
              </p:ext>
            </p:extLst>
          </p:nvPr>
        </p:nvGraphicFramePr>
        <p:xfrm>
          <a:off x="1371600" y="1782365"/>
          <a:ext cx="5963410" cy="3425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2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2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533">
                <a:tc>
                  <a:txBody>
                    <a:bodyPr/>
                    <a:lstStyle/>
                    <a:p>
                      <a:pPr marL="5765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10" dirty="0">
                          <a:latin typeface="Arial MT"/>
                          <a:cs typeface="Arial MT"/>
                        </a:rPr>
                        <a:t>Target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spc="-10" dirty="0">
                          <a:latin typeface="Arial MT"/>
                          <a:cs typeface="Arial MT"/>
                        </a:rPr>
                        <a:t>Output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 MT"/>
                          <a:cs typeface="Arial MT"/>
                        </a:rPr>
                        <a:t>happy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spc="-10" dirty="0">
                          <a:latin typeface="Arial MT"/>
                          <a:cs typeface="Arial MT"/>
                        </a:rPr>
                        <a:t>angry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spc="-10" dirty="0">
                          <a:latin typeface="Arial MT"/>
                          <a:cs typeface="Arial MT"/>
                        </a:rPr>
                        <a:t>sad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spc="-25" dirty="0">
                          <a:latin typeface="Arial MT"/>
                          <a:cs typeface="Arial MT"/>
                        </a:rPr>
                        <a:t>others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9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10" dirty="0">
                          <a:latin typeface="Trebuchet MS"/>
                          <a:cs typeface="Trebuchet MS"/>
                        </a:rPr>
                        <a:t>happy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lang="en-US" sz="2000" spc="-25" dirty="0">
                          <a:latin typeface="Trebuchet MS"/>
                          <a:cs typeface="Trebuchet MS"/>
                        </a:rPr>
                        <a:t>217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C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25" dirty="0">
                          <a:latin typeface="Trebuchet MS"/>
                          <a:cs typeface="Trebuchet MS"/>
                        </a:rPr>
                        <a:t>0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25" dirty="0">
                          <a:latin typeface="Trebuchet MS"/>
                          <a:cs typeface="Trebuchet MS"/>
                        </a:rPr>
                        <a:t>66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90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10" dirty="0">
                          <a:latin typeface="Trebuchet MS"/>
                          <a:cs typeface="Trebuchet MS"/>
                        </a:rPr>
                        <a:t>angry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25" dirty="0">
                          <a:latin typeface="Trebuchet MS"/>
                          <a:cs typeface="Trebuchet MS"/>
                        </a:rPr>
                        <a:t>2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25" dirty="0">
                          <a:latin typeface="Trebuchet MS"/>
                          <a:cs typeface="Trebuchet MS"/>
                        </a:rPr>
                        <a:t>265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25" dirty="0">
                          <a:latin typeface="Trebuchet MS"/>
                          <a:cs typeface="Trebuchet MS"/>
                        </a:rPr>
                        <a:t>3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50" dirty="0">
                          <a:latin typeface="Trebuchet MS"/>
                          <a:cs typeface="Trebuchet MS"/>
                        </a:rPr>
                        <a:t>28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90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10" dirty="0">
                          <a:latin typeface="Trebuchet MS"/>
                          <a:cs typeface="Trebuchet MS"/>
                        </a:rPr>
                        <a:t>sad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25" dirty="0">
                          <a:latin typeface="Trebuchet MS"/>
                          <a:cs typeface="Trebuchet MS"/>
                        </a:rPr>
                        <a:t>0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25" dirty="0">
                          <a:latin typeface="Trebuchet MS"/>
                          <a:cs typeface="Trebuchet MS"/>
                        </a:rPr>
                        <a:t>13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20" dirty="0">
                          <a:latin typeface="Trebuchet MS"/>
                          <a:cs typeface="Trebuchet MS"/>
                        </a:rPr>
                        <a:t>214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C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25" dirty="0">
                          <a:latin typeface="Trebuchet MS"/>
                          <a:cs typeface="Trebuchet MS"/>
                        </a:rPr>
                        <a:t>23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90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spc="-25" dirty="0">
                          <a:latin typeface="Trebuchet MS"/>
                          <a:cs typeface="Trebuchet MS"/>
                        </a:rPr>
                        <a:t>others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spc="-25" dirty="0">
                          <a:latin typeface="Trebuchet MS"/>
                          <a:cs typeface="Trebuchet MS"/>
                        </a:rPr>
                        <a:t>125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spc="-25" dirty="0">
                          <a:latin typeface="Trebuchet MS"/>
                          <a:cs typeface="Trebuchet MS"/>
                        </a:rPr>
                        <a:t>184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86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spc="-25" dirty="0">
                          <a:latin typeface="Trebuchet MS"/>
                          <a:cs typeface="Trebuchet MS"/>
                        </a:rPr>
                        <a:t>4282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947544" y="5449500"/>
            <a:ext cx="524891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Confusion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M</a:t>
            </a:r>
            <a:r>
              <a:rPr sz="1800" dirty="0">
                <a:latin typeface="Arial MT"/>
                <a:cs typeface="Arial MT"/>
              </a:rPr>
              <a:t>atrix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lang="en-US" sz="1800" spc="-25" dirty="0">
                <a:latin typeface="Arial MT"/>
                <a:cs typeface="Arial MT"/>
              </a:rPr>
              <a:t>the Pairwise BERT Model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EF857735-D787-428B-BB7C-6DD69EE6B6E0}"/>
              </a:ext>
            </a:extLst>
          </p:cNvPr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E8779460-0D51-452D-B3B2-A3D5DC5A13A8}"/>
              </a:ext>
            </a:extLst>
          </p:cNvPr>
          <p:cNvGrpSpPr/>
          <p:nvPr/>
        </p:nvGrpSpPr>
        <p:grpSpPr>
          <a:xfrm>
            <a:off x="388620" y="6324980"/>
            <a:ext cx="8308975" cy="332105"/>
            <a:chOff x="388620" y="6324980"/>
            <a:chExt cx="8308975" cy="332105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2E58DCCC-6FA2-4B2D-8373-8A257094503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620" y="6412991"/>
              <a:ext cx="204215" cy="2438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FBA8BD0C-FD5C-45B0-AF38-A7150AC75707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549955CB-B39F-4A15-A5B7-90039648DCD8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35">
            <a:extLst>
              <a:ext uri="{FF2B5EF4-FFF2-40B4-BE49-F238E27FC236}">
                <a16:creationId xmlns:a16="http://schemas.microsoft.com/office/drawing/2014/main" id="{F765A6CE-EC8B-4ADB-B52F-86B5DB6845C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57200" y="6440361"/>
            <a:ext cx="8229600" cy="23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1500" dirty="0"/>
              <a:t>Nayemur</a:t>
            </a:r>
            <a:r>
              <a:rPr sz="1500" spc="-35" dirty="0"/>
              <a:t> </a:t>
            </a:r>
            <a:r>
              <a:rPr sz="1500" dirty="0"/>
              <a:t>Rahman</a:t>
            </a:r>
            <a:r>
              <a:rPr sz="1500" spc="-55" dirty="0"/>
              <a:t> </a:t>
            </a:r>
            <a:r>
              <a:rPr sz="1500" dirty="0"/>
              <a:t>Nayem</a:t>
            </a:r>
            <a:r>
              <a:rPr lang="en-US" sz="1500" dirty="0"/>
              <a:t>    </a:t>
            </a:r>
            <a:r>
              <a:rPr sz="1500" spc="-40" dirty="0"/>
              <a:t> </a:t>
            </a:r>
            <a:r>
              <a:rPr lang="en-US" sz="1500" spc="-40" dirty="0"/>
              <a:t>                     A Pairwise BERT Model </a:t>
            </a:r>
            <a:r>
              <a:rPr sz="1500" dirty="0"/>
              <a:t>for</a:t>
            </a:r>
            <a:r>
              <a:rPr sz="1500" spc="-40" dirty="0"/>
              <a:t> </a:t>
            </a:r>
            <a:r>
              <a:rPr sz="1500" dirty="0"/>
              <a:t>Contextual</a:t>
            </a:r>
            <a:r>
              <a:rPr sz="1500" spc="-25" dirty="0"/>
              <a:t> </a:t>
            </a:r>
            <a:r>
              <a:rPr sz="1500" dirty="0"/>
              <a:t>Emotion</a:t>
            </a:r>
            <a:r>
              <a:rPr sz="1500" spc="-45" dirty="0"/>
              <a:t> </a:t>
            </a:r>
            <a:r>
              <a:rPr sz="1500" spc="-10" dirty="0"/>
              <a:t>Detection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40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/>
                </a:solidFill>
              </a:rPr>
              <a:t>Preliminary</a:t>
            </a:r>
            <a:r>
              <a:rPr spc="-7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Evaluation</a:t>
            </a:r>
            <a:r>
              <a:rPr spc="-5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Results</a:t>
            </a:r>
            <a:r>
              <a:rPr lang="en-US" dirty="0">
                <a:solidFill>
                  <a:schemeClr val="tx1"/>
                </a:solidFill>
              </a:rPr>
              <a:t> ~ Loss Curve </a:t>
            </a:r>
            <a:endParaRPr spc="-10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3197" y="1134236"/>
            <a:ext cx="8248650" cy="46990"/>
            <a:chOff x="433197" y="1134236"/>
            <a:chExt cx="8248650" cy="46990"/>
          </a:xfrm>
        </p:grpSpPr>
        <p:sp>
          <p:nvSpPr>
            <p:cNvPr id="4" name="object 4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4094168B-7025-4776-B4A0-95D2DD73AF03}"/>
              </a:ext>
            </a:extLst>
          </p:cNvPr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565CB35F-2DBA-435E-95BF-1C72BCC9F6DA}"/>
              </a:ext>
            </a:extLst>
          </p:cNvPr>
          <p:cNvGrpSpPr/>
          <p:nvPr/>
        </p:nvGrpSpPr>
        <p:grpSpPr>
          <a:xfrm>
            <a:off x="388620" y="6324980"/>
            <a:ext cx="8308975" cy="332105"/>
            <a:chOff x="388620" y="6324980"/>
            <a:chExt cx="8308975" cy="33210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E67D166B-2943-49BC-8835-D6B0016404D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620" y="6412991"/>
              <a:ext cx="204215" cy="2438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3D42DDA6-10CA-435F-9E9D-D442EE98EB98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BD11BDF5-489C-42DB-BB91-513BB24B2343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35">
            <a:extLst>
              <a:ext uri="{FF2B5EF4-FFF2-40B4-BE49-F238E27FC236}">
                <a16:creationId xmlns:a16="http://schemas.microsoft.com/office/drawing/2014/main" id="{41F8D724-21A8-4EA7-8307-38F4581DBC6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57200" y="6440361"/>
            <a:ext cx="8229600" cy="23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1500" dirty="0"/>
              <a:t>Nayemur</a:t>
            </a:r>
            <a:r>
              <a:rPr sz="1500" spc="-35" dirty="0"/>
              <a:t> </a:t>
            </a:r>
            <a:r>
              <a:rPr sz="1500" dirty="0"/>
              <a:t>Rahman</a:t>
            </a:r>
            <a:r>
              <a:rPr sz="1500" spc="-55" dirty="0"/>
              <a:t> </a:t>
            </a:r>
            <a:r>
              <a:rPr sz="1500" dirty="0"/>
              <a:t>Nayem</a:t>
            </a:r>
            <a:r>
              <a:rPr lang="en-US" sz="1500" dirty="0"/>
              <a:t>    </a:t>
            </a:r>
            <a:r>
              <a:rPr sz="1500" spc="-40" dirty="0"/>
              <a:t> </a:t>
            </a:r>
            <a:r>
              <a:rPr lang="en-US" sz="1500" spc="-40" dirty="0"/>
              <a:t>                     A Pairwise BERT Model </a:t>
            </a:r>
            <a:r>
              <a:rPr sz="1500" dirty="0"/>
              <a:t>for</a:t>
            </a:r>
            <a:r>
              <a:rPr sz="1500" spc="-40" dirty="0"/>
              <a:t> </a:t>
            </a:r>
            <a:r>
              <a:rPr sz="1500" dirty="0"/>
              <a:t>Contextual</a:t>
            </a:r>
            <a:r>
              <a:rPr sz="1500" spc="-25" dirty="0"/>
              <a:t> </a:t>
            </a:r>
            <a:r>
              <a:rPr sz="1500" dirty="0"/>
              <a:t>Emotion</a:t>
            </a:r>
            <a:r>
              <a:rPr sz="1500" spc="-45" dirty="0"/>
              <a:t> </a:t>
            </a:r>
            <a:r>
              <a:rPr sz="1500" spc="-10" dirty="0"/>
              <a:t>Detection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00C697-A089-479D-9BED-742519DE0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2" y="1376741"/>
            <a:ext cx="8420376" cy="453891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40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330693" y="286703"/>
            <a:ext cx="314959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433197" y="1134236"/>
            <a:ext cx="8248650" cy="46990"/>
            <a:chOff x="433197" y="1134236"/>
            <a:chExt cx="8248650" cy="46990"/>
          </a:xfrm>
        </p:grpSpPr>
        <p:sp>
          <p:nvSpPr>
            <p:cNvPr id="4" name="object 4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AAE546BB-81C0-4915-8D17-2B01ABF8F5A7}"/>
              </a:ext>
            </a:extLst>
          </p:cNvPr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8">
            <a:extLst>
              <a:ext uri="{FF2B5EF4-FFF2-40B4-BE49-F238E27FC236}">
                <a16:creationId xmlns:a16="http://schemas.microsoft.com/office/drawing/2014/main" id="{34AFD50C-AEB5-41DA-BF0B-33DAD6461ADA}"/>
              </a:ext>
            </a:extLst>
          </p:cNvPr>
          <p:cNvGrpSpPr/>
          <p:nvPr/>
        </p:nvGrpSpPr>
        <p:grpSpPr>
          <a:xfrm>
            <a:off x="388620" y="6324980"/>
            <a:ext cx="8308975" cy="332105"/>
            <a:chOff x="388620" y="6324980"/>
            <a:chExt cx="8308975" cy="332105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C2675770-87BB-4EEA-B080-EFFFD971AF9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620" y="6412991"/>
              <a:ext cx="204215" cy="2438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DDDC86E1-3923-4A56-BAED-546BA7DE0CE1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932E95BE-5393-40AD-8296-8AAE0536E2D8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35">
            <a:extLst>
              <a:ext uri="{FF2B5EF4-FFF2-40B4-BE49-F238E27FC236}">
                <a16:creationId xmlns:a16="http://schemas.microsoft.com/office/drawing/2014/main" id="{76C54C5D-82A9-4B35-8E1E-C192CF909DF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57200" y="6440361"/>
            <a:ext cx="8229600" cy="23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1500" dirty="0"/>
              <a:t>Nayemur</a:t>
            </a:r>
            <a:r>
              <a:rPr sz="1500" spc="-35" dirty="0"/>
              <a:t> </a:t>
            </a:r>
            <a:r>
              <a:rPr sz="1500" dirty="0"/>
              <a:t>Rahman</a:t>
            </a:r>
            <a:r>
              <a:rPr sz="1500" spc="-55" dirty="0"/>
              <a:t> </a:t>
            </a:r>
            <a:r>
              <a:rPr sz="1500" dirty="0"/>
              <a:t>Nayem</a:t>
            </a:r>
            <a:r>
              <a:rPr lang="en-US" sz="1500" dirty="0"/>
              <a:t>    </a:t>
            </a:r>
            <a:r>
              <a:rPr sz="1500" spc="-40" dirty="0"/>
              <a:t> </a:t>
            </a:r>
            <a:r>
              <a:rPr lang="en-US" sz="1500" spc="-40" dirty="0"/>
              <a:t>                     A Pairwise BERT Model </a:t>
            </a:r>
            <a:r>
              <a:rPr sz="1500" dirty="0"/>
              <a:t>for</a:t>
            </a:r>
            <a:r>
              <a:rPr sz="1500" spc="-40" dirty="0"/>
              <a:t> </a:t>
            </a:r>
            <a:r>
              <a:rPr sz="1500" dirty="0"/>
              <a:t>Contextual</a:t>
            </a:r>
            <a:r>
              <a:rPr sz="1500" spc="-25" dirty="0"/>
              <a:t> </a:t>
            </a:r>
            <a:r>
              <a:rPr sz="1500" dirty="0"/>
              <a:t>Emotion</a:t>
            </a:r>
            <a:r>
              <a:rPr sz="1500" spc="-45" dirty="0"/>
              <a:t> </a:t>
            </a:r>
            <a:r>
              <a:rPr sz="1500" spc="-10" dirty="0"/>
              <a:t>Detection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40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/>
                </a:solidFill>
              </a:rPr>
              <a:t>Future</a:t>
            </a:r>
            <a:r>
              <a:rPr spc="-45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8371841" y="258065"/>
            <a:ext cx="314959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sz="half" idx="4294967295"/>
          </p:nvPr>
        </p:nvSpPr>
        <p:spPr>
          <a:xfrm>
            <a:off x="5446918" y="2050979"/>
            <a:ext cx="3159125" cy="3367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sophisticated</a:t>
            </a:r>
            <a:r>
              <a:rPr spc="-40" dirty="0"/>
              <a:t> </a:t>
            </a:r>
            <a:r>
              <a:rPr dirty="0"/>
              <a:t>neural</a:t>
            </a:r>
            <a:r>
              <a:rPr spc="-45" dirty="0"/>
              <a:t> </a:t>
            </a:r>
            <a:r>
              <a:rPr spc="-10" dirty="0"/>
              <a:t>network </a:t>
            </a:r>
            <a:r>
              <a:rPr dirty="0"/>
              <a:t>architecture</a:t>
            </a:r>
            <a:r>
              <a:rPr spc="-40" dirty="0"/>
              <a:t> </a:t>
            </a:r>
            <a:r>
              <a:rPr dirty="0"/>
              <a:t>adept</a:t>
            </a:r>
            <a:r>
              <a:rPr spc="-30" dirty="0"/>
              <a:t> </a:t>
            </a:r>
            <a:r>
              <a:rPr dirty="0"/>
              <a:t>at</a:t>
            </a:r>
            <a:r>
              <a:rPr spc="-40" dirty="0"/>
              <a:t> </a:t>
            </a:r>
            <a:r>
              <a:rPr spc="-10" dirty="0">
                <a:solidFill>
                  <a:srgbClr val="FF0000"/>
                </a:solidFill>
              </a:rPr>
              <a:t>capturing </a:t>
            </a:r>
            <a:r>
              <a:rPr dirty="0"/>
              <a:t>intricate</a:t>
            </a:r>
            <a:r>
              <a:rPr spc="-25" dirty="0"/>
              <a:t> </a:t>
            </a:r>
            <a:r>
              <a:rPr dirty="0"/>
              <a:t>patterns</a:t>
            </a:r>
            <a:r>
              <a:rPr spc="-2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spc="-10" dirty="0"/>
              <a:t>sequential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by</a:t>
            </a:r>
            <a:r>
              <a:rPr spc="-30" dirty="0"/>
              <a:t> </a:t>
            </a:r>
            <a:r>
              <a:rPr dirty="0"/>
              <a:t>processing</a:t>
            </a:r>
            <a:r>
              <a:rPr spc="-10" dirty="0"/>
              <a:t> information </a:t>
            </a:r>
            <a:r>
              <a:rPr dirty="0"/>
              <a:t>both</a:t>
            </a:r>
            <a:r>
              <a:rPr spc="-40" dirty="0"/>
              <a:t> </a:t>
            </a:r>
            <a:r>
              <a:rPr dirty="0">
                <a:solidFill>
                  <a:srgbClr val="FF0000"/>
                </a:solidFill>
              </a:rPr>
              <a:t>forwards</a:t>
            </a:r>
            <a:r>
              <a:rPr spc="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and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backwards</a:t>
            </a:r>
          </a:p>
          <a:p>
            <a:pPr marL="27305" marR="193675">
              <a:lnSpc>
                <a:spcPct val="100000"/>
              </a:lnSpc>
              <a:spcBef>
                <a:spcPts val="1664"/>
              </a:spcBef>
            </a:pPr>
            <a:r>
              <a:rPr dirty="0"/>
              <a:t>specialized</a:t>
            </a:r>
            <a:r>
              <a:rPr spc="-60" dirty="0"/>
              <a:t> </a:t>
            </a:r>
            <a:r>
              <a:rPr spc="-10" dirty="0"/>
              <a:t>architecture </a:t>
            </a:r>
            <a:r>
              <a:rPr dirty="0"/>
              <a:t>designed</a:t>
            </a:r>
            <a:r>
              <a:rPr spc="-2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learn</a:t>
            </a:r>
            <a:r>
              <a:rPr spc="-25" dirty="0"/>
              <a:t> </a:t>
            </a:r>
            <a:r>
              <a:rPr lang="en-US" spc="-25" dirty="0"/>
              <a:t>the </a:t>
            </a:r>
            <a:r>
              <a:rPr spc="-10" dirty="0"/>
              <a:t>similarity </a:t>
            </a:r>
            <a:r>
              <a:rPr dirty="0">
                <a:solidFill>
                  <a:srgbClr val="FF0000"/>
                </a:solidFill>
              </a:rPr>
              <a:t>between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pairs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inputs</a:t>
            </a:r>
            <a:r>
              <a:rPr spc="-30" dirty="0"/>
              <a:t> </a:t>
            </a:r>
            <a:r>
              <a:rPr spc="-25" dirty="0"/>
              <a:t>by </a:t>
            </a:r>
            <a:r>
              <a:rPr dirty="0"/>
              <a:t>sharing</a:t>
            </a:r>
            <a:r>
              <a:rPr spc="-65" dirty="0"/>
              <a:t> </a:t>
            </a:r>
            <a:r>
              <a:rPr dirty="0"/>
              <a:t>weights</a:t>
            </a:r>
            <a:r>
              <a:rPr spc="-15" dirty="0"/>
              <a:t> </a:t>
            </a:r>
            <a:r>
              <a:rPr dirty="0"/>
              <a:t>between</a:t>
            </a:r>
            <a:r>
              <a:rPr spc="-5" dirty="0"/>
              <a:t> </a:t>
            </a:r>
            <a:r>
              <a:rPr spc="-25" dirty="0"/>
              <a:t>two </a:t>
            </a:r>
            <a:r>
              <a:rPr dirty="0">
                <a:solidFill>
                  <a:srgbClr val="FF0000"/>
                </a:solidFill>
              </a:rPr>
              <a:t>identical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subnetworks</a:t>
            </a:r>
            <a:r>
              <a:rPr spc="-10" dirty="0"/>
              <a:t>.</a:t>
            </a: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433197" y="1134236"/>
            <a:ext cx="8248650" cy="46990"/>
            <a:chOff x="433197" y="1134236"/>
            <a:chExt cx="8248650" cy="46990"/>
          </a:xfrm>
        </p:grpSpPr>
        <p:sp>
          <p:nvSpPr>
            <p:cNvPr id="4" name="object 4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7837" y="2402552"/>
            <a:ext cx="3229610" cy="708660"/>
          </a:xfrm>
          <a:prstGeom prst="rect">
            <a:avLst/>
          </a:prstGeom>
          <a:solidFill>
            <a:srgbClr val="DDDFE4"/>
          </a:solidFill>
        </p:spPr>
        <p:txBody>
          <a:bodyPr vert="horz" wrap="square" lIns="0" tIns="40005" rIns="0" bIns="0" rtlCol="0">
            <a:spAutoFit/>
          </a:bodyPr>
          <a:lstStyle/>
          <a:p>
            <a:pPr marL="434340" marR="635000" indent="-342900">
              <a:lnSpc>
                <a:spcPct val="100000"/>
              </a:lnSpc>
              <a:spcBef>
                <a:spcPts val="315"/>
              </a:spcBef>
              <a:buFont typeface="Wingdings"/>
              <a:buChar char=""/>
              <a:tabLst>
                <a:tab pos="434340" algn="l"/>
              </a:tabLst>
            </a:pPr>
            <a:r>
              <a:rPr sz="2000" spc="-10" dirty="0">
                <a:latin typeface="Arial MT"/>
                <a:cs typeface="Arial MT"/>
              </a:rPr>
              <a:t>Bidirectional-</a:t>
            </a:r>
            <a:r>
              <a:rPr sz="2000" spc="-20" dirty="0">
                <a:latin typeface="Arial MT"/>
                <a:cs typeface="Arial MT"/>
              </a:rPr>
              <a:t>LSTM </a:t>
            </a:r>
            <a:r>
              <a:rPr sz="2000" dirty="0">
                <a:latin typeface="Arial MT"/>
                <a:cs typeface="Arial MT"/>
              </a:rPr>
              <a:t>based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approach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597" y="3792440"/>
            <a:ext cx="3235960" cy="1015365"/>
          </a:xfrm>
          <a:prstGeom prst="rect">
            <a:avLst/>
          </a:prstGeom>
          <a:solidFill>
            <a:srgbClr val="DDDFE4"/>
          </a:solidFill>
        </p:spPr>
        <p:txBody>
          <a:bodyPr vert="horz" wrap="square" lIns="0" tIns="38735" rIns="0" bIns="0" rtlCol="0">
            <a:spAutoFit/>
          </a:bodyPr>
          <a:lstStyle/>
          <a:p>
            <a:pPr marL="433705" marR="969644" indent="-342900" algn="just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433705" algn="l"/>
              </a:tabLst>
            </a:pPr>
            <a:r>
              <a:rPr sz="2000" dirty="0">
                <a:latin typeface="Arial MT"/>
                <a:cs typeface="Arial MT"/>
              </a:rPr>
              <a:t>Siamese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Neural </a:t>
            </a:r>
            <a:r>
              <a:rPr sz="2000" dirty="0">
                <a:latin typeface="Arial MT"/>
                <a:cs typeface="Arial MT"/>
              </a:rPr>
              <a:t>Networks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based approach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85350" y="2064897"/>
            <a:ext cx="3497579" cy="1365885"/>
          </a:xfrm>
          <a:custGeom>
            <a:avLst/>
            <a:gdLst/>
            <a:ahLst/>
            <a:cxnLst/>
            <a:rect l="l" t="t" r="r" b="b"/>
            <a:pathLst>
              <a:path w="3497579" h="1365885">
                <a:moveTo>
                  <a:pt x="0" y="227583"/>
                </a:moveTo>
                <a:lnTo>
                  <a:pt x="4622" y="181706"/>
                </a:lnTo>
                <a:lnTo>
                  <a:pt x="17879" y="138981"/>
                </a:lnTo>
                <a:lnTo>
                  <a:pt x="38857" y="100322"/>
                </a:lnTo>
                <a:lnTo>
                  <a:pt x="66643" y="66643"/>
                </a:lnTo>
                <a:lnTo>
                  <a:pt x="100322" y="38857"/>
                </a:lnTo>
                <a:lnTo>
                  <a:pt x="138981" y="17879"/>
                </a:lnTo>
                <a:lnTo>
                  <a:pt x="181706" y="4622"/>
                </a:lnTo>
                <a:lnTo>
                  <a:pt x="227584" y="0"/>
                </a:lnTo>
                <a:lnTo>
                  <a:pt x="3269996" y="0"/>
                </a:lnTo>
                <a:lnTo>
                  <a:pt x="3315873" y="4622"/>
                </a:lnTo>
                <a:lnTo>
                  <a:pt x="3358598" y="17879"/>
                </a:lnTo>
                <a:lnTo>
                  <a:pt x="3397257" y="38857"/>
                </a:lnTo>
                <a:lnTo>
                  <a:pt x="3430936" y="66643"/>
                </a:lnTo>
                <a:lnTo>
                  <a:pt x="3458722" y="100322"/>
                </a:lnTo>
                <a:lnTo>
                  <a:pt x="3479700" y="138981"/>
                </a:lnTo>
                <a:lnTo>
                  <a:pt x="3492957" y="181706"/>
                </a:lnTo>
                <a:lnTo>
                  <a:pt x="3497579" y="227583"/>
                </a:lnTo>
                <a:lnTo>
                  <a:pt x="3497579" y="1137919"/>
                </a:lnTo>
                <a:lnTo>
                  <a:pt x="3492957" y="1183797"/>
                </a:lnTo>
                <a:lnTo>
                  <a:pt x="3479700" y="1226522"/>
                </a:lnTo>
                <a:lnTo>
                  <a:pt x="3458722" y="1265181"/>
                </a:lnTo>
                <a:lnTo>
                  <a:pt x="3430936" y="1298860"/>
                </a:lnTo>
                <a:lnTo>
                  <a:pt x="3397257" y="1326646"/>
                </a:lnTo>
                <a:lnTo>
                  <a:pt x="3358598" y="1347624"/>
                </a:lnTo>
                <a:lnTo>
                  <a:pt x="3315873" y="1360881"/>
                </a:lnTo>
                <a:lnTo>
                  <a:pt x="3269996" y="1365503"/>
                </a:lnTo>
                <a:lnTo>
                  <a:pt x="227584" y="1365503"/>
                </a:lnTo>
                <a:lnTo>
                  <a:pt x="181706" y="1360881"/>
                </a:lnTo>
                <a:lnTo>
                  <a:pt x="138981" y="1347624"/>
                </a:lnTo>
                <a:lnTo>
                  <a:pt x="100322" y="1326646"/>
                </a:lnTo>
                <a:lnTo>
                  <a:pt x="66643" y="1298860"/>
                </a:lnTo>
                <a:lnTo>
                  <a:pt x="38857" y="1265181"/>
                </a:lnTo>
                <a:lnTo>
                  <a:pt x="17879" y="1226522"/>
                </a:lnTo>
                <a:lnTo>
                  <a:pt x="4622" y="1183797"/>
                </a:lnTo>
                <a:lnTo>
                  <a:pt x="0" y="1137919"/>
                </a:lnTo>
                <a:lnTo>
                  <a:pt x="0" y="22758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7244" y="2650075"/>
            <a:ext cx="448309" cy="200025"/>
          </a:xfrm>
          <a:custGeom>
            <a:avLst/>
            <a:gdLst/>
            <a:ahLst/>
            <a:cxnLst/>
            <a:rect l="l" t="t" r="r" b="b"/>
            <a:pathLst>
              <a:path w="448310" h="200025">
                <a:moveTo>
                  <a:pt x="0" y="0"/>
                </a:moveTo>
                <a:lnTo>
                  <a:pt x="448055" y="0"/>
                </a:lnTo>
                <a:lnTo>
                  <a:pt x="448055" y="80010"/>
                </a:lnTo>
                <a:lnTo>
                  <a:pt x="0" y="80010"/>
                </a:lnTo>
                <a:lnTo>
                  <a:pt x="0" y="0"/>
                </a:lnTo>
                <a:close/>
              </a:path>
              <a:path w="448310" h="200025">
                <a:moveTo>
                  <a:pt x="0" y="119887"/>
                </a:moveTo>
                <a:lnTo>
                  <a:pt x="448055" y="119887"/>
                </a:lnTo>
                <a:lnTo>
                  <a:pt x="448055" y="199898"/>
                </a:lnTo>
                <a:lnTo>
                  <a:pt x="0" y="199898"/>
                </a:lnTo>
                <a:lnTo>
                  <a:pt x="0" y="119887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76968" y="3637755"/>
            <a:ext cx="3517900" cy="1405255"/>
          </a:xfrm>
          <a:custGeom>
            <a:avLst/>
            <a:gdLst/>
            <a:ahLst/>
            <a:cxnLst/>
            <a:rect l="l" t="t" r="r" b="b"/>
            <a:pathLst>
              <a:path w="3517900" h="1405254">
                <a:moveTo>
                  <a:pt x="0" y="234187"/>
                </a:moveTo>
                <a:lnTo>
                  <a:pt x="4760" y="187006"/>
                </a:lnTo>
                <a:lnTo>
                  <a:pt x="18411" y="143053"/>
                </a:lnTo>
                <a:lnTo>
                  <a:pt x="40009" y="103274"/>
                </a:lnTo>
                <a:lnTo>
                  <a:pt x="68611" y="68611"/>
                </a:lnTo>
                <a:lnTo>
                  <a:pt x="103274" y="40009"/>
                </a:lnTo>
                <a:lnTo>
                  <a:pt x="143053" y="18411"/>
                </a:lnTo>
                <a:lnTo>
                  <a:pt x="187006" y="4760"/>
                </a:lnTo>
                <a:lnTo>
                  <a:pt x="234187" y="0"/>
                </a:lnTo>
                <a:lnTo>
                  <a:pt x="3283203" y="0"/>
                </a:lnTo>
                <a:lnTo>
                  <a:pt x="3330385" y="4760"/>
                </a:lnTo>
                <a:lnTo>
                  <a:pt x="3374338" y="18411"/>
                </a:lnTo>
                <a:lnTo>
                  <a:pt x="3414117" y="40009"/>
                </a:lnTo>
                <a:lnTo>
                  <a:pt x="3448780" y="68611"/>
                </a:lnTo>
                <a:lnTo>
                  <a:pt x="3477382" y="103274"/>
                </a:lnTo>
                <a:lnTo>
                  <a:pt x="3498980" y="143053"/>
                </a:lnTo>
                <a:lnTo>
                  <a:pt x="3512631" y="187006"/>
                </a:lnTo>
                <a:lnTo>
                  <a:pt x="3517391" y="234187"/>
                </a:lnTo>
                <a:lnTo>
                  <a:pt x="3517391" y="1170939"/>
                </a:lnTo>
                <a:lnTo>
                  <a:pt x="3512631" y="1218121"/>
                </a:lnTo>
                <a:lnTo>
                  <a:pt x="3498980" y="1262074"/>
                </a:lnTo>
                <a:lnTo>
                  <a:pt x="3477382" y="1301853"/>
                </a:lnTo>
                <a:lnTo>
                  <a:pt x="3448780" y="1336516"/>
                </a:lnTo>
                <a:lnTo>
                  <a:pt x="3414117" y="1365118"/>
                </a:lnTo>
                <a:lnTo>
                  <a:pt x="3374338" y="1386716"/>
                </a:lnTo>
                <a:lnTo>
                  <a:pt x="3330385" y="1400367"/>
                </a:lnTo>
                <a:lnTo>
                  <a:pt x="3283203" y="1405127"/>
                </a:lnTo>
                <a:lnTo>
                  <a:pt x="234187" y="1405127"/>
                </a:lnTo>
                <a:lnTo>
                  <a:pt x="187006" y="1400367"/>
                </a:lnTo>
                <a:lnTo>
                  <a:pt x="143053" y="1386716"/>
                </a:lnTo>
                <a:lnTo>
                  <a:pt x="103274" y="1365118"/>
                </a:lnTo>
                <a:lnTo>
                  <a:pt x="68611" y="1336516"/>
                </a:lnTo>
                <a:lnTo>
                  <a:pt x="40009" y="1301853"/>
                </a:lnTo>
                <a:lnTo>
                  <a:pt x="18411" y="1262074"/>
                </a:lnTo>
                <a:lnTo>
                  <a:pt x="4760" y="1218121"/>
                </a:lnTo>
                <a:lnTo>
                  <a:pt x="0" y="1170939"/>
                </a:lnTo>
                <a:lnTo>
                  <a:pt x="0" y="234187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37244" y="4199983"/>
            <a:ext cx="448309" cy="200025"/>
          </a:xfrm>
          <a:custGeom>
            <a:avLst/>
            <a:gdLst/>
            <a:ahLst/>
            <a:cxnLst/>
            <a:rect l="l" t="t" r="r" b="b"/>
            <a:pathLst>
              <a:path w="448310" h="200025">
                <a:moveTo>
                  <a:pt x="0" y="0"/>
                </a:moveTo>
                <a:lnTo>
                  <a:pt x="448055" y="0"/>
                </a:lnTo>
                <a:lnTo>
                  <a:pt x="448055" y="80009"/>
                </a:lnTo>
                <a:lnTo>
                  <a:pt x="0" y="80009"/>
                </a:lnTo>
                <a:lnTo>
                  <a:pt x="0" y="0"/>
                </a:lnTo>
                <a:close/>
              </a:path>
              <a:path w="448310" h="200025">
                <a:moveTo>
                  <a:pt x="0" y="119887"/>
                </a:moveTo>
                <a:lnTo>
                  <a:pt x="448055" y="119887"/>
                </a:lnTo>
                <a:lnTo>
                  <a:pt x="448055" y="199897"/>
                </a:lnTo>
                <a:lnTo>
                  <a:pt x="0" y="199897"/>
                </a:lnTo>
                <a:lnTo>
                  <a:pt x="0" y="119887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44C8F6FE-BF79-43E1-97D9-76F99F8FDE78}"/>
              </a:ext>
            </a:extLst>
          </p:cNvPr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8">
            <a:extLst>
              <a:ext uri="{FF2B5EF4-FFF2-40B4-BE49-F238E27FC236}">
                <a16:creationId xmlns:a16="http://schemas.microsoft.com/office/drawing/2014/main" id="{5E7AA29F-05F7-4320-8500-C656F077078D}"/>
              </a:ext>
            </a:extLst>
          </p:cNvPr>
          <p:cNvGrpSpPr/>
          <p:nvPr/>
        </p:nvGrpSpPr>
        <p:grpSpPr>
          <a:xfrm>
            <a:off x="388620" y="6324980"/>
            <a:ext cx="8308975" cy="332105"/>
            <a:chOff x="388620" y="6324980"/>
            <a:chExt cx="8308975" cy="332105"/>
          </a:xfrm>
        </p:grpSpPr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20571206-FFD1-46C5-8AA2-8A43658FBD8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620" y="6412991"/>
              <a:ext cx="204215" cy="2438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1" name="object 10">
              <a:extLst>
                <a:ext uri="{FF2B5EF4-FFF2-40B4-BE49-F238E27FC236}">
                  <a16:creationId xmlns:a16="http://schemas.microsoft.com/office/drawing/2014/main" id="{49751AB2-B7D1-438E-AA08-499CB2D62CE0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1">
              <a:extLst>
                <a:ext uri="{FF2B5EF4-FFF2-40B4-BE49-F238E27FC236}">
                  <a16:creationId xmlns:a16="http://schemas.microsoft.com/office/drawing/2014/main" id="{979D6B44-DE39-40E1-A3D6-C1C363C6EAF8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35">
            <a:extLst>
              <a:ext uri="{FF2B5EF4-FFF2-40B4-BE49-F238E27FC236}">
                <a16:creationId xmlns:a16="http://schemas.microsoft.com/office/drawing/2014/main" id="{D4F1ADFA-2B66-476E-8102-CBB947B3118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57200" y="6440361"/>
            <a:ext cx="8229600" cy="23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1500" dirty="0"/>
              <a:t>Nayemur</a:t>
            </a:r>
            <a:r>
              <a:rPr sz="1500" spc="-35" dirty="0"/>
              <a:t> </a:t>
            </a:r>
            <a:r>
              <a:rPr sz="1500" dirty="0"/>
              <a:t>Rahman</a:t>
            </a:r>
            <a:r>
              <a:rPr sz="1500" spc="-55" dirty="0"/>
              <a:t> </a:t>
            </a:r>
            <a:r>
              <a:rPr sz="1500" dirty="0"/>
              <a:t>Nayem</a:t>
            </a:r>
            <a:r>
              <a:rPr lang="en-US" sz="1500" dirty="0"/>
              <a:t>    </a:t>
            </a:r>
            <a:r>
              <a:rPr sz="1500" spc="-40" dirty="0"/>
              <a:t> </a:t>
            </a:r>
            <a:r>
              <a:rPr lang="en-US" sz="1500" spc="-40" dirty="0"/>
              <a:t>                     A Pairwise BERT Model </a:t>
            </a:r>
            <a:r>
              <a:rPr sz="1500" dirty="0"/>
              <a:t>for</a:t>
            </a:r>
            <a:r>
              <a:rPr sz="1500" spc="-40" dirty="0"/>
              <a:t> </a:t>
            </a:r>
            <a:r>
              <a:rPr sz="1500" dirty="0"/>
              <a:t>Contextual</a:t>
            </a:r>
            <a:r>
              <a:rPr sz="1500" spc="-25" dirty="0"/>
              <a:t> </a:t>
            </a:r>
            <a:r>
              <a:rPr sz="1500" dirty="0"/>
              <a:t>Emotion</a:t>
            </a:r>
            <a:r>
              <a:rPr sz="1500" spc="-45" dirty="0"/>
              <a:t> </a:t>
            </a:r>
            <a:r>
              <a:rPr sz="1500" spc="-10" dirty="0"/>
              <a:t>Detection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188926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3075" y="2753690"/>
            <a:ext cx="30200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80" dirty="0">
                <a:solidFill>
                  <a:srgbClr val="000000"/>
                </a:solidFill>
                <a:latin typeface="Trebuchet MS"/>
                <a:cs typeface="Trebuchet MS"/>
              </a:rPr>
              <a:t>Thank</a:t>
            </a:r>
            <a:r>
              <a:rPr sz="4800" b="1" spc="-1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800" b="1" spc="-25" dirty="0">
                <a:solidFill>
                  <a:srgbClr val="000000"/>
                </a:solidFill>
                <a:latin typeface="Trebuchet MS"/>
                <a:cs typeface="Trebuchet MS"/>
              </a:rPr>
              <a:t>you</a:t>
            </a: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7849" y="2166880"/>
            <a:ext cx="6654840" cy="320562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88620" y="6324980"/>
            <a:ext cx="8308975" cy="332105"/>
            <a:chOff x="388620" y="6324980"/>
            <a:chExt cx="8308975" cy="33210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620" y="6412991"/>
              <a:ext cx="204215" cy="2438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object 10"/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7340" y="446024"/>
            <a:ext cx="83121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/>
                </a:solidFill>
              </a:rPr>
              <a:t>Problem</a:t>
            </a:r>
            <a:r>
              <a:rPr spc="-5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Statement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433197" y="1134236"/>
            <a:ext cx="8248650" cy="46990"/>
            <a:chOff x="433197" y="1134236"/>
            <a:chExt cx="8248650" cy="46990"/>
          </a:xfrm>
        </p:grpSpPr>
        <p:sp>
          <p:nvSpPr>
            <p:cNvPr id="14" name="object 14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90727" y="1213973"/>
            <a:ext cx="7700645" cy="746999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b="1" dirty="0">
                <a:latin typeface="Trebuchet MS"/>
                <a:cs typeface="Trebuchet MS"/>
              </a:rPr>
              <a:t>Contextual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emotion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detection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having </a:t>
            </a:r>
            <a:r>
              <a:rPr sz="2000" b="1" dirty="0">
                <a:latin typeface="Trebuchet MS"/>
                <a:cs typeface="Trebuchet MS"/>
              </a:rPr>
              <a:t>two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people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conversation</a:t>
            </a:r>
            <a:endParaRPr sz="2000" dirty="0">
              <a:latin typeface="Trebuchet MS"/>
              <a:cs typeface="Trebuchet MS"/>
            </a:endParaRPr>
          </a:p>
          <a:p>
            <a:pPr marL="5781040">
              <a:lnSpc>
                <a:spcPct val="100000"/>
              </a:lnSpc>
              <a:spcBef>
                <a:spcPts val="585"/>
              </a:spcBef>
            </a:pPr>
            <a:r>
              <a:rPr lang="en-US" sz="1700" spc="-35" dirty="0">
                <a:latin typeface="Trebuchet MS"/>
                <a:cs typeface="Trebuchet MS"/>
              </a:rPr>
              <a:t>   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457200" y="6440361"/>
            <a:ext cx="8229600" cy="23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1500" dirty="0"/>
              <a:t>Nayemur</a:t>
            </a:r>
            <a:r>
              <a:rPr sz="1500" spc="-35" dirty="0"/>
              <a:t> </a:t>
            </a:r>
            <a:r>
              <a:rPr sz="1500" dirty="0"/>
              <a:t>Rahman</a:t>
            </a:r>
            <a:r>
              <a:rPr sz="1500" spc="-55" dirty="0"/>
              <a:t> </a:t>
            </a:r>
            <a:r>
              <a:rPr sz="1500" dirty="0"/>
              <a:t>Nayem</a:t>
            </a:r>
            <a:r>
              <a:rPr lang="en-US" sz="1500" dirty="0"/>
              <a:t>    </a:t>
            </a:r>
            <a:r>
              <a:rPr sz="1500" spc="-40" dirty="0"/>
              <a:t> </a:t>
            </a:r>
            <a:r>
              <a:rPr lang="en-US" sz="1500" spc="-40" dirty="0"/>
              <a:t>                     A Pairwise BERT Model </a:t>
            </a:r>
            <a:r>
              <a:rPr sz="1500" dirty="0"/>
              <a:t>for</a:t>
            </a:r>
            <a:r>
              <a:rPr sz="1500" spc="-40" dirty="0"/>
              <a:t> </a:t>
            </a:r>
            <a:r>
              <a:rPr sz="1500" dirty="0"/>
              <a:t>Contextual</a:t>
            </a:r>
            <a:r>
              <a:rPr sz="1500" spc="-25" dirty="0"/>
              <a:t> </a:t>
            </a:r>
            <a:r>
              <a:rPr sz="1500" dirty="0"/>
              <a:t>Emotion</a:t>
            </a:r>
            <a:r>
              <a:rPr sz="1500" spc="-45" dirty="0"/>
              <a:t> </a:t>
            </a:r>
            <a:r>
              <a:rPr sz="1500" spc="-10" dirty="0"/>
              <a:t>Detection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8462010" y="161159"/>
            <a:ext cx="314959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5103E89-942C-493D-A01B-FFD1ED054DFE}"/>
              </a:ext>
            </a:extLst>
          </p:cNvPr>
          <p:cNvSpPr/>
          <p:nvPr/>
        </p:nvSpPr>
        <p:spPr>
          <a:xfrm>
            <a:off x="914400" y="1960972"/>
            <a:ext cx="1066800" cy="607299"/>
          </a:xfrm>
          <a:prstGeom prst="wedgeRoundRectCallout">
            <a:avLst>
              <a:gd name="adj1" fmla="val 90932"/>
              <a:gd name="adj2" fmla="val 115642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Turn1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2CB7C34A-82EB-40D5-B81D-F318F6FEC382}"/>
              </a:ext>
            </a:extLst>
          </p:cNvPr>
          <p:cNvSpPr/>
          <p:nvPr/>
        </p:nvSpPr>
        <p:spPr>
          <a:xfrm>
            <a:off x="6539229" y="1734291"/>
            <a:ext cx="1066800" cy="607299"/>
          </a:xfrm>
          <a:prstGeom prst="wedgeRoundRectCallout">
            <a:avLst>
              <a:gd name="adj1" fmla="val -83858"/>
              <a:gd name="adj2" fmla="val 258830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Turn2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F247E7D2-579B-4298-A66F-FCA5AC16301E}"/>
              </a:ext>
            </a:extLst>
          </p:cNvPr>
          <p:cNvSpPr/>
          <p:nvPr/>
        </p:nvSpPr>
        <p:spPr>
          <a:xfrm>
            <a:off x="990600" y="5005957"/>
            <a:ext cx="1066800" cy="607299"/>
          </a:xfrm>
          <a:prstGeom prst="wedgeRoundRectCallout">
            <a:avLst>
              <a:gd name="adj1" fmla="val 85890"/>
              <a:gd name="adj2" fmla="val -88068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Turn3</a:t>
            </a:r>
          </a:p>
        </p:txBody>
      </p:sp>
      <p:sp>
        <p:nvSpPr>
          <p:cNvPr id="40" name="Callout: Line 39">
            <a:extLst>
              <a:ext uri="{FF2B5EF4-FFF2-40B4-BE49-F238E27FC236}">
                <a16:creationId xmlns:a16="http://schemas.microsoft.com/office/drawing/2014/main" id="{7BF55706-FA96-453D-8E34-B013C76D41BC}"/>
              </a:ext>
            </a:extLst>
          </p:cNvPr>
          <p:cNvSpPr/>
          <p:nvPr/>
        </p:nvSpPr>
        <p:spPr>
          <a:xfrm>
            <a:off x="4876799" y="5341738"/>
            <a:ext cx="1662429" cy="801698"/>
          </a:xfrm>
          <a:prstGeom prst="borderCallout1">
            <a:avLst>
              <a:gd name="adj1" fmla="val -29059"/>
              <a:gd name="adj2" fmla="val 132352"/>
              <a:gd name="adj3" fmla="val -2621"/>
              <a:gd name="adj4" fmla="val 1004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Emotion of the Conversation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F2A85DB-2CA9-4264-9798-F531366E44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340" y="446024"/>
            <a:ext cx="8312150" cy="574674"/>
          </a:xfrm>
          <a:prstGeom prst="rect">
            <a:avLst/>
          </a:prstGeom>
        </p:spPr>
        <p:txBody>
          <a:bodyPr vert="horz" wrap="square" lIns="0" tIns="7340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chemeClr val="tx1"/>
                </a:solidFill>
              </a:rPr>
              <a:t>Motivation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0F4B0500-9207-47BC-A165-5E18E780CA7F}"/>
              </a:ext>
            </a:extLst>
          </p:cNvPr>
          <p:cNvSpPr/>
          <p:nvPr/>
        </p:nvSpPr>
        <p:spPr>
          <a:xfrm>
            <a:off x="442722" y="1143761"/>
            <a:ext cx="8229600" cy="27940"/>
          </a:xfrm>
          <a:custGeom>
            <a:avLst/>
            <a:gdLst/>
            <a:ahLst/>
            <a:cxnLst/>
            <a:rect l="l" t="t" r="r" b="b"/>
            <a:pathLst>
              <a:path w="8229600" h="27940">
                <a:moveTo>
                  <a:pt x="8229600" y="0"/>
                </a:moveTo>
                <a:lnTo>
                  <a:pt x="0" y="0"/>
                </a:lnTo>
                <a:lnTo>
                  <a:pt x="0" y="27432"/>
                </a:lnTo>
                <a:lnTo>
                  <a:pt x="8229600" y="27432"/>
                </a:lnTo>
                <a:lnTo>
                  <a:pt x="822960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688A3A2A-38D4-4DC5-BBE4-9B53D9BF319C}"/>
              </a:ext>
            </a:extLst>
          </p:cNvPr>
          <p:cNvSpPr txBox="1"/>
          <p:nvPr/>
        </p:nvSpPr>
        <p:spPr>
          <a:xfrm>
            <a:off x="529590" y="1524761"/>
            <a:ext cx="6338570" cy="533400"/>
          </a:xfrm>
          <a:prstGeom prst="rect">
            <a:avLst/>
          </a:prstGeom>
          <a:ln w="19050">
            <a:solidFill>
              <a:srgbClr val="006FC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560"/>
              </a:spcBef>
            </a:pPr>
            <a:r>
              <a:rPr sz="2400" b="1" dirty="0">
                <a:latin typeface="Trebuchet MS"/>
                <a:cs typeface="Trebuchet MS"/>
              </a:rPr>
              <a:t>Things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that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are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motivating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about</a:t>
            </a:r>
            <a:r>
              <a:rPr sz="2400" b="1" spc="-1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this</a:t>
            </a:r>
            <a:r>
              <a:rPr sz="2400" b="1" spc="-10" dirty="0">
                <a:latin typeface="Trebuchet MS"/>
                <a:cs typeface="Trebuchet MS"/>
              </a:rPr>
              <a:t> task.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534577DE-EA22-4C08-946F-AC8BDE8C94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514842" y="196596"/>
            <a:ext cx="314959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D99E5D6A-BEDC-4677-80C1-EE47108D9FEA}"/>
              </a:ext>
            </a:extLst>
          </p:cNvPr>
          <p:cNvSpPr txBox="1"/>
          <p:nvPr/>
        </p:nvSpPr>
        <p:spPr>
          <a:xfrm>
            <a:off x="1016000" y="2203297"/>
            <a:ext cx="7200265" cy="373761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510"/>
              </a:spcBef>
              <a:buFont typeface="Wingdings"/>
              <a:buChar char=""/>
              <a:tabLst>
                <a:tab pos="299085" algn="l"/>
              </a:tabLst>
            </a:pPr>
            <a:r>
              <a:rPr sz="2000" b="1" dirty="0">
                <a:solidFill>
                  <a:srgbClr val="005390"/>
                </a:solidFill>
                <a:latin typeface="Trebuchet MS"/>
                <a:cs typeface="Trebuchet MS"/>
              </a:rPr>
              <a:t>Challenges</a:t>
            </a:r>
            <a:r>
              <a:rPr sz="2000" b="1" spc="-75" dirty="0">
                <a:solidFill>
                  <a:srgbClr val="00539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5390"/>
                </a:solidFill>
                <a:latin typeface="Trebuchet MS"/>
                <a:cs typeface="Trebuchet MS"/>
              </a:rPr>
              <a:t>in</a:t>
            </a:r>
            <a:r>
              <a:rPr sz="2000" b="1" spc="-30" dirty="0">
                <a:solidFill>
                  <a:srgbClr val="005390"/>
                </a:solidFill>
                <a:latin typeface="Trebuchet MS"/>
                <a:cs typeface="Trebuchet MS"/>
              </a:rPr>
              <a:t> </a:t>
            </a:r>
            <a:r>
              <a:rPr sz="2000" b="1" spc="45" dirty="0">
                <a:solidFill>
                  <a:srgbClr val="005390"/>
                </a:solidFill>
                <a:latin typeface="Trebuchet MS"/>
                <a:cs typeface="Trebuchet MS"/>
              </a:rPr>
              <a:t>Emotion</a:t>
            </a:r>
            <a:r>
              <a:rPr sz="2000" b="1" spc="-60" dirty="0">
                <a:solidFill>
                  <a:srgbClr val="00539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005390"/>
                </a:solidFill>
                <a:latin typeface="Trebuchet MS"/>
                <a:cs typeface="Trebuchet MS"/>
              </a:rPr>
              <a:t>Recognition</a:t>
            </a:r>
            <a:endParaRPr sz="2000" dirty="0">
              <a:latin typeface="Trebuchet MS"/>
              <a:cs typeface="Trebuchet MS"/>
            </a:endParaRPr>
          </a:p>
          <a:p>
            <a:pPr marL="1141095" lvl="1" indent="-28638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1141095" algn="l"/>
              </a:tabLst>
            </a:pPr>
            <a:r>
              <a:rPr sz="2000" spc="-45" dirty="0">
                <a:latin typeface="Trebuchet MS"/>
                <a:cs typeface="Trebuchet MS"/>
              </a:rPr>
              <a:t>The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emotion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of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204" dirty="0">
                <a:latin typeface="Trebuchet MS"/>
                <a:cs typeface="Trebuchet MS"/>
              </a:rPr>
              <a:t>a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dialogue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keeps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changing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over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utterances.</a:t>
            </a:r>
            <a:endParaRPr sz="2000" dirty="0">
              <a:latin typeface="Trebuchet MS"/>
              <a:cs typeface="Trebuchet MS"/>
            </a:endParaRPr>
          </a:p>
          <a:p>
            <a:pPr marL="1152525" lvl="1" indent="-286385">
              <a:lnSpc>
                <a:spcPct val="100000"/>
              </a:lnSpc>
              <a:spcBef>
                <a:spcPts val="2030"/>
              </a:spcBef>
              <a:buFont typeface="Wingdings"/>
              <a:buChar char=""/>
              <a:tabLst>
                <a:tab pos="1152525" algn="l"/>
              </a:tabLst>
            </a:pPr>
            <a:r>
              <a:rPr sz="2000" spc="-85" dirty="0">
                <a:latin typeface="Trebuchet MS"/>
                <a:cs typeface="Trebuchet MS"/>
              </a:rPr>
              <a:t>Dataset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contains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D9243D"/>
                </a:solidFill>
                <a:latin typeface="Trebuchet MS"/>
                <a:cs typeface="Trebuchet MS"/>
              </a:rPr>
              <a:t>emoticons</a:t>
            </a:r>
            <a:r>
              <a:rPr sz="2000" spc="-114" dirty="0">
                <a:latin typeface="Trebuchet MS"/>
                <a:cs typeface="Trebuchet MS"/>
              </a:rPr>
              <a:t>,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D9243D"/>
                </a:solidFill>
                <a:latin typeface="Trebuchet MS"/>
                <a:cs typeface="Trebuchet MS"/>
              </a:rPr>
              <a:t>short </a:t>
            </a:r>
            <a:r>
              <a:rPr sz="2000" spc="-125" dirty="0">
                <a:solidFill>
                  <a:srgbClr val="D9243D"/>
                </a:solidFill>
                <a:latin typeface="Trebuchet MS"/>
                <a:cs typeface="Trebuchet MS"/>
              </a:rPr>
              <a:t>forms</a:t>
            </a:r>
            <a:r>
              <a:rPr sz="2000" spc="-125" dirty="0">
                <a:latin typeface="Trebuchet MS"/>
                <a:cs typeface="Trebuchet MS"/>
              </a:rPr>
              <a:t>,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and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D9243D"/>
                </a:solidFill>
                <a:latin typeface="Trebuchet MS"/>
                <a:cs typeface="Trebuchet MS"/>
              </a:rPr>
              <a:t>slang</a:t>
            </a:r>
            <a:r>
              <a:rPr sz="2000" spc="-30" dirty="0">
                <a:solidFill>
                  <a:srgbClr val="D9243D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D9243D"/>
                </a:solidFill>
                <a:latin typeface="Trebuchet MS"/>
                <a:cs typeface="Trebuchet MS"/>
              </a:rPr>
              <a:t>words</a:t>
            </a:r>
            <a:endParaRPr sz="200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2120"/>
              </a:spcBef>
              <a:buFont typeface="Wingdings"/>
              <a:buChar char=""/>
              <a:tabLst>
                <a:tab pos="298450" algn="l"/>
              </a:tabLst>
            </a:pPr>
            <a:r>
              <a:rPr sz="2000" b="1" spc="-30" dirty="0">
                <a:solidFill>
                  <a:srgbClr val="005390"/>
                </a:solidFill>
                <a:latin typeface="Trebuchet MS"/>
                <a:cs typeface="Trebuchet MS"/>
              </a:rPr>
              <a:t>Technological</a:t>
            </a:r>
            <a:r>
              <a:rPr sz="2000" b="1" spc="-204" dirty="0">
                <a:solidFill>
                  <a:srgbClr val="00539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5390"/>
                </a:solidFill>
                <a:latin typeface="Trebuchet MS"/>
                <a:cs typeface="Trebuchet MS"/>
              </a:rPr>
              <a:t>Advancements</a:t>
            </a:r>
            <a:r>
              <a:rPr sz="2000" b="1" spc="85" dirty="0">
                <a:solidFill>
                  <a:srgbClr val="00539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5390"/>
                </a:solidFill>
                <a:latin typeface="Trebuchet MS"/>
                <a:cs typeface="Trebuchet MS"/>
              </a:rPr>
              <a:t>and</a:t>
            </a:r>
            <a:r>
              <a:rPr sz="2000" b="1" spc="95" dirty="0">
                <a:solidFill>
                  <a:srgbClr val="00539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005390"/>
                </a:solidFill>
                <a:latin typeface="Trebuchet MS"/>
                <a:cs typeface="Trebuchet MS"/>
              </a:rPr>
              <a:t>Opportunities</a:t>
            </a:r>
            <a:endParaRPr sz="2000" dirty="0">
              <a:latin typeface="Trebuchet MS"/>
              <a:cs typeface="Trebuchet MS"/>
            </a:endParaRPr>
          </a:p>
          <a:p>
            <a:pPr marL="1141095" lvl="1" indent="-286385">
              <a:lnSpc>
                <a:spcPct val="100000"/>
              </a:lnSpc>
              <a:spcBef>
                <a:spcPts val="2005"/>
              </a:spcBef>
              <a:buFont typeface="Wingdings"/>
              <a:buChar char=""/>
              <a:tabLst>
                <a:tab pos="1141095" algn="l"/>
              </a:tabLst>
            </a:pPr>
            <a:r>
              <a:rPr sz="2000" spc="-65" dirty="0">
                <a:latin typeface="Trebuchet MS"/>
                <a:cs typeface="Trebuchet MS"/>
              </a:rPr>
              <a:t>Chatbots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like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lang="en-US" sz="2000" spc="-130" dirty="0">
                <a:solidFill>
                  <a:srgbClr val="D9243D"/>
                </a:solidFill>
                <a:latin typeface="Trebuchet MS"/>
                <a:cs typeface="Trebuchet MS"/>
              </a:rPr>
              <a:t>ChatGPT</a:t>
            </a:r>
            <a:r>
              <a:rPr sz="2000" spc="-70" dirty="0">
                <a:solidFill>
                  <a:srgbClr val="D9243D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and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lang="en-US" sz="2000" spc="-100" dirty="0">
                <a:solidFill>
                  <a:srgbClr val="D9243D"/>
                </a:solidFill>
                <a:latin typeface="Trebuchet MS"/>
                <a:cs typeface="Trebuchet MS"/>
              </a:rPr>
              <a:t>G</a:t>
            </a:r>
            <a:r>
              <a:rPr sz="2000" spc="-100" dirty="0">
                <a:solidFill>
                  <a:srgbClr val="D9243D"/>
                </a:solidFill>
                <a:latin typeface="Trebuchet MS"/>
                <a:cs typeface="Trebuchet MS"/>
              </a:rPr>
              <a:t>oogle</a:t>
            </a:r>
            <a:r>
              <a:rPr sz="2000" spc="-35" dirty="0">
                <a:solidFill>
                  <a:srgbClr val="D9243D"/>
                </a:solidFill>
                <a:latin typeface="Trebuchet MS"/>
                <a:cs typeface="Trebuchet MS"/>
              </a:rPr>
              <a:t> </a:t>
            </a:r>
            <a:r>
              <a:rPr lang="en-US" sz="2000" spc="-20" dirty="0">
                <a:solidFill>
                  <a:srgbClr val="D9243D"/>
                </a:solidFill>
                <a:latin typeface="Trebuchet MS"/>
                <a:cs typeface="Trebuchet MS"/>
              </a:rPr>
              <a:t>Bard</a:t>
            </a:r>
            <a:endParaRPr sz="2000" dirty="0">
              <a:latin typeface="Trebuchet MS"/>
              <a:cs typeface="Trebuchet MS"/>
            </a:endParaRPr>
          </a:p>
          <a:p>
            <a:pPr marL="1141095" lvl="1" indent="-286385">
              <a:lnSpc>
                <a:spcPct val="100000"/>
              </a:lnSpc>
              <a:spcBef>
                <a:spcPts val="1839"/>
              </a:spcBef>
              <a:buFont typeface="Wingdings"/>
              <a:buChar char=""/>
              <a:tabLst>
                <a:tab pos="1141095" algn="l"/>
              </a:tabLst>
            </a:pPr>
            <a:r>
              <a:rPr sz="2000" spc="-30" dirty="0">
                <a:latin typeface="Trebuchet MS"/>
                <a:cs typeface="Trebuchet MS"/>
              </a:rPr>
              <a:t>Customer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lang="en-US" sz="2000" spc="-114" dirty="0">
                <a:latin typeface="Trebuchet MS"/>
                <a:cs typeface="Trebuchet MS"/>
              </a:rPr>
              <a:t>Review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lang="en-US" sz="2000" spc="-10" dirty="0">
                <a:latin typeface="Trebuchet MS"/>
                <a:cs typeface="Trebuchet MS"/>
              </a:rPr>
              <a:t>A</a:t>
            </a:r>
            <a:r>
              <a:rPr sz="2000" spc="-10" dirty="0">
                <a:latin typeface="Trebuchet MS"/>
                <a:cs typeface="Trebuchet MS"/>
              </a:rPr>
              <a:t>nalysis</a:t>
            </a:r>
            <a:endParaRPr sz="2000" dirty="0">
              <a:latin typeface="Trebuchet MS"/>
              <a:cs typeface="Trebuchet MS"/>
            </a:endParaRPr>
          </a:p>
          <a:p>
            <a:pPr marL="1141095" lvl="1" indent="-286385">
              <a:lnSpc>
                <a:spcPct val="100000"/>
              </a:lnSpc>
              <a:spcBef>
                <a:spcPts val="1605"/>
              </a:spcBef>
              <a:buFont typeface="Wingdings"/>
              <a:buChar char=""/>
              <a:tabLst>
                <a:tab pos="1141095" algn="l"/>
              </a:tabLst>
            </a:pPr>
            <a:r>
              <a:rPr sz="2000" spc="-100" dirty="0">
                <a:latin typeface="Trebuchet MS"/>
                <a:cs typeface="Trebuchet MS"/>
              </a:rPr>
              <a:t>Mental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lang="en-US" sz="2000" spc="-140" dirty="0">
                <a:latin typeface="Trebuchet MS"/>
                <a:cs typeface="Trebuchet MS"/>
              </a:rPr>
              <a:t>H</a:t>
            </a:r>
            <a:r>
              <a:rPr sz="2000" spc="-140" dirty="0">
                <a:latin typeface="Trebuchet MS"/>
                <a:cs typeface="Trebuchet MS"/>
              </a:rPr>
              <a:t>ealth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lang="en-US" sz="2000" spc="-10" dirty="0">
                <a:latin typeface="Trebuchet MS"/>
                <a:cs typeface="Trebuchet MS"/>
              </a:rPr>
              <a:t>A</a:t>
            </a:r>
            <a:r>
              <a:rPr sz="2000" spc="-10" dirty="0">
                <a:latin typeface="Trebuchet MS"/>
                <a:cs typeface="Trebuchet MS"/>
              </a:rPr>
              <a:t>ssessment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EE552F9F-C638-49C0-8285-650ACBAD6A7B}"/>
              </a:ext>
            </a:extLst>
          </p:cNvPr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8">
            <a:extLst>
              <a:ext uri="{FF2B5EF4-FFF2-40B4-BE49-F238E27FC236}">
                <a16:creationId xmlns:a16="http://schemas.microsoft.com/office/drawing/2014/main" id="{ED0EA739-3DDC-4934-9E28-C34884FF609B}"/>
              </a:ext>
            </a:extLst>
          </p:cNvPr>
          <p:cNvGrpSpPr/>
          <p:nvPr/>
        </p:nvGrpSpPr>
        <p:grpSpPr>
          <a:xfrm>
            <a:off x="388620" y="6324980"/>
            <a:ext cx="8308975" cy="332105"/>
            <a:chOff x="388620" y="6324980"/>
            <a:chExt cx="8308975" cy="332105"/>
          </a:xfrm>
        </p:grpSpPr>
        <p:pic>
          <p:nvPicPr>
            <p:cNvPr id="25" name="object 9">
              <a:extLst>
                <a:ext uri="{FF2B5EF4-FFF2-40B4-BE49-F238E27FC236}">
                  <a16:creationId xmlns:a16="http://schemas.microsoft.com/office/drawing/2014/main" id="{765857A4-A01B-47AF-8094-4FF08B95957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620" y="6412991"/>
              <a:ext cx="204215" cy="2438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6" name="object 10">
              <a:extLst>
                <a:ext uri="{FF2B5EF4-FFF2-40B4-BE49-F238E27FC236}">
                  <a16:creationId xmlns:a16="http://schemas.microsoft.com/office/drawing/2014/main" id="{AB8A4954-36D9-4FCD-B1FA-16055F257254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1">
              <a:extLst>
                <a:ext uri="{FF2B5EF4-FFF2-40B4-BE49-F238E27FC236}">
                  <a16:creationId xmlns:a16="http://schemas.microsoft.com/office/drawing/2014/main" id="{F82E56C9-AD96-4E16-AA3B-A1A39B2B58CA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8" name="object 35">
            <a:extLst>
              <a:ext uri="{FF2B5EF4-FFF2-40B4-BE49-F238E27FC236}">
                <a16:creationId xmlns:a16="http://schemas.microsoft.com/office/drawing/2014/main" id="{7AA3D771-F640-4B11-A07A-296701A75E9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57200" y="6440361"/>
            <a:ext cx="8229600" cy="23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1500" dirty="0"/>
              <a:t>Nayemur</a:t>
            </a:r>
            <a:r>
              <a:rPr sz="1500" spc="-35" dirty="0"/>
              <a:t> </a:t>
            </a:r>
            <a:r>
              <a:rPr sz="1500" dirty="0"/>
              <a:t>Rahman</a:t>
            </a:r>
            <a:r>
              <a:rPr sz="1500" spc="-55" dirty="0"/>
              <a:t> </a:t>
            </a:r>
            <a:r>
              <a:rPr sz="1500" dirty="0"/>
              <a:t>Nayem</a:t>
            </a:r>
            <a:r>
              <a:rPr lang="en-US" sz="1500" dirty="0"/>
              <a:t>    </a:t>
            </a:r>
            <a:r>
              <a:rPr sz="1500" spc="-40" dirty="0"/>
              <a:t> </a:t>
            </a:r>
            <a:r>
              <a:rPr lang="en-US" sz="1500" spc="-40" dirty="0"/>
              <a:t>                     A Pairwise BERT Model </a:t>
            </a:r>
            <a:r>
              <a:rPr sz="1500" dirty="0"/>
              <a:t>for</a:t>
            </a:r>
            <a:r>
              <a:rPr sz="1500" spc="-40" dirty="0"/>
              <a:t> </a:t>
            </a:r>
            <a:r>
              <a:rPr sz="1500" dirty="0"/>
              <a:t>Contextual</a:t>
            </a:r>
            <a:r>
              <a:rPr sz="1500" spc="-25" dirty="0"/>
              <a:t> </a:t>
            </a:r>
            <a:r>
              <a:rPr sz="1500" dirty="0"/>
              <a:t>Emotion</a:t>
            </a:r>
            <a:r>
              <a:rPr sz="1500" spc="-45" dirty="0"/>
              <a:t> </a:t>
            </a:r>
            <a:r>
              <a:rPr sz="1500" spc="-10" dirty="0"/>
              <a:t>Detection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40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/>
                </a:solidFill>
              </a:rPr>
              <a:t>Related</a:t>
            </a:r>
            <a:r>
              <a:rPr spc="-55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Work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33197" y="1134236"/>
            <a:ext cx="8248650" cy="46990"/>
            <a:chOff x="433197" y="1134236"/>
            <a:chExt cx="8248650" cy="46990"/>
          </a:xfrm>
        </p:grpSpPr>
        <p:sp>
          <p:nvSpPr>
            <p:cNvPr id="9" name="object 9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6536" y="1525270"/>
            <a:ext cx="7359015" cy="4036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155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1800" spc="-95" dirty="0">
                <a:latin typeface="Trebuchet MS"/>
                <a:cs typeface="Trebuchet MS"/>
              </a:rPr>
              <a:t>Chenyang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et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210" dirty="0">
                <a:latin typeface="Trebuchet MS"/>
                <a:cs typeface="Trebuchet MS"/>
              </a:rPr>
              <a:t>al.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used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90" dirty="0">
                <a:latin typeface="Trebuchet MS"/>
                <a:cs typeface="Trebuchet MS"/>
              </a:rPr>
              <a:t>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model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that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combines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hierarchical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LSTMs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and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Trebuchet MS"/>
                <a:cs typeface="Trebuchet MS"/>
              </a:rPr>
              <a:t>BERT</a:t>
            </a:r>
            <a:endParaRPr sz="1800" dirty="0">
              <a:latin typeface="Trebuchet MS"/>
              <a:cs typeface="Trebuchet MS"/>
            </a:endParaRPr>
          </a:p>
          <a:p>
            <a:pPr marL="355600">
              <a:lnSpc>
                <a:spcPts val="2395"/>
              </a:lnSpc>
            </a:pPr>
            <a:r>
              <a:rPr sz="1800" spc="229" dirty="0">
                <a:latin typeface="Trebuchet MS"/>
                <a:cs typeface="Trebuchet MS"/>
              </a:rPr>
              <a:t>–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2019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270"/>
              </a:spcBef>
              <a:buFont typeface="Wingdings"/>
              <a:buChar char=""/>
              <a:tabLst>
                <a:tab pos="355600" algn="l"/>
              </a:tabLst>
            </a:pPr>
            <a:r>
              <a:rPr sz="1800" dirty="0">
                <a:latin typeface="Arial MT"/>
                <a:cs typeface="Arial MT"/>
              </a:rPr>
              <a:t>Sergey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Smetanin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Arial MT"/>
                <a:cs typeface="Arial MT"/>
              </a:rPr>
              <a:t>introduced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deep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learning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BiLSTM</a:t>
            </a:r>
            <a:endParaRPr sz="18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2019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800" dirty="0">
              <a:latin typeface="Arial MT"/>
              <a:cs typeface="Arial MT"/>
            </a:endParaRPr>
          </a:p>
          <a:p>
            <a:pPr marL="310515" marR="113664" indent="-28575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11785" algn="l"/>
              </a:tabLst>
            </a:pPr>
            <a:r>
              <a:rPr sz="1800" spc="-150" dirty="0">
                <a:latin typeface="Trebuchet MS"/>
                <a:cs typeface="Trebuchet MS"/>
              </a:rPr>
              <a:t>B.</a:t>
            </a:r>
            <a:r>
              <a:rPr sz="1800" spc="-22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Senthil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Kumar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210" dirty="0">
                <a:latin typeface="Trebuchet MS"/>
                <a:cs typeface="Trebuchet MS"/>
              </a:rPr>
              <a:t>al.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proposed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90" dirty="0">
                <a:latin typeface="Trebuchet MS"/>
                <a:cs typeface="Trebuchet MS"/>
              </a:rPr>
              <a:t>a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FF0000"/>
                </a:solidFill>
                <a:latin typeface="Trebuchet MS"/>
                <a:cs typeface="Trebuchet MS"/>
              </a:rPr>
              <a:t>Seq2Seq</a:t>
            </a: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deep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neural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network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identify 	</a:t>
            </a:r>
            <a:r>
              <a:rPr sz="1800" spc="-120" dirty="0">
                <a:latin typeface="Trebuchet MS"/>
                <a:cs typeface="Trebuchet MS"/>
              </a:rPr>
              <a:t>the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emotions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present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in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the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text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sequences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-</a:t>
            </a:r>
            <a:r>
              <a:rPr sz="1800" spc="-20" dirty="0">
                <a:latin typeface="Trebuchet MS"/>
                <a:cs typeface="Trebuchet MS"/>
              </a:rPr>
              <a:t> 2019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30"/>
              </a:spcBef>
              <a:buFont typeface="Wingdings"/>
              <a:buChar char=""/>
            </a:pPr>
            <a:endParaRPr sz="1800" dirty="0">
              <a:latin typeface="Trebuchet MS"/>
              <a:cs typeface="Trebuchet MS"/>
            </a:endParaRPr>
          </a:p>
          <a:p>
            <a:pPr marL="311150" indent="-285750">
              <a:lnSpc>
                <a:spcPct val="100000"/>
              </a:lnSpc>
              <a:buFont typeface="Wingdings"/>
              <a:buChar char=""/>
              <a:tabLst>
                <a:tab pos="311150" algn="l"/>
              </a:tabLst>
            </a:pPr>
            <a:r>
              <a:rPr sz="1800" spc="-90" dirty="0">
                <a:latin typeface="Trebuchet MS"/>
                <a:cs typeface="Trebuchet MS"/>
              </a:rPr>
              <a:t>Lixing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el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210" dirty="0">
                <a:latin typeface="Trebuchet MS"/>
                <a:cs typeface="Trebuchet MS"/>
              </a:rPr>
              <a:t>al.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introduced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90" dirty="0">
                <a:latin typeface="Trebuchet MS"/>
                <a:cs typeface="Trebuchet MS"/>
              </a:rPr>
              <a:t>a</a:t>
            </a:r>
            <a:r>
              <a:rPr sz="1800" spc="-250" dirty="0"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FF0000"/>
                </a:solidFill>
                <a:latin typeface="Trebuchet MS"/>
                <a:cs typeface="Trebuchet MS"/>
              </a:rPr>
              <a:t>Transformer</a:t>
            </a:r>
            <a:r>
              <a:rPr sz="18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based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approach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detect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the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emotion</a:t>
            </a:r>
            <a:endParaRPr sz="1800" dirty="0">
              <a:latin typeface="Trebuchet MS"/>
              <a:cs typeface="Trebuchet MS"/>
            </a:endParaRPr>
          </a:p>
          <a:p>
            <a:pPr marL="311785">
              <a:lnSpc>
                <a:spcPct val="100000"/>
              </a:lnSpc>
              <a:spcBef>
                <a:spcPts val="5"/>
              </a:spcBef>
            </a:pPr>
            <a:r>
              <a:rPr sz="1800" spc="-95" dirty="0">
                <a:latin typeface="Trebuchet MS"/>
                <a:cs typeface="Trebuchet MS"/>
              </a:rPr>
              <a:t>from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90" dirty="0">
                <a:latin typeface="Trebuchet MS"/>
                <a:cs typeface="Trebuchet MS"/>
              </a:rPr>
              <a:t>a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dialogue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-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2021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sz="1800" spc="-150" dirty="0">
                <a:latin typeface="Trebuchet MS"/>
                <a:cs typeface="Trebuchet MS"/>
              </a:rPr>
              <a:t>Jaehyeok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Lee,</a:t>
            </a:r>
            <a:r>
              <a:rPr sz="1800" spc="-21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DongJin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85" dirty="0">
                <a:latin typeface="Trebuchet MS"/>
                <a:cs typeface="Trebuchet MS"/>
              </a:rPr>
              <a:t>Jeong,</a:t>
            </a:r>
            <a:r>
              <a:rPr sz="1800" spc="-229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and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50" dirty="0">
                <a:latin typeface="Trebuchet MS"/>
                <a:cs typeface="Trebuchet MS"/>
              </a:rPr>
              <a:t>JinYeong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Bak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proposed </a:t>
            </a:r>
            <a:r>
              <a:rPr sz="1800" spc="-190" dirty="0">
                <a:latin typeface="Trebuchet MS"/>
                <a:cs typeface="Trebuchet MS"/>
              </a:rPr>
              <a:t>a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Trebuchet MS"/>
                <a:cs typeface="Trebuchet MS"/>
              </a:rPr>
              <a:t>Cause</a:t>
            </a:r>
            <a:r>
              <a:rPr sz="18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Trebuchet MS"/>
                <a:cs typeface="Trebuchet MS"/>
              </a:rPr>
              <a:t>Pair</a:t>
            </a:r>
            <a:endParaRPr sz="1800" dirty="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spc="-85" dirty="0">
                <a:solidFill>
                  <a:srgbClr val="FF0000"/>
                </a:solidFill>
                <a:latin typeface="Trebuchet MS"/>
                <a:cs typeface="Trebuchet MS"/>
              </a:rPr>
              <a:t>Extraction</a:t>
            </a:r>
            <a:r>
              <a:rPr sz="18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Trebuchet MS"/>
                <a:cs typeface="Trebuchet MS"/>
              </a:rPr>
              <a:t>(CPE)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in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Conversation</a:t>
            </a:r>
            <a:r>
              <a:rPr sz="1800" spc="-3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With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Contextual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Information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235" dirty="0">
                <a:latin typeface="Trebuchet MS"/>
                <a:cs typeface="Trebuchet MS"/>
              </a:rPr>
              <a:t>–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2023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462010" y="208773"/>
            <a:ext cx="314959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54B64FAA-1472-46CE-9625-B61187BDAA54}"/>
              </a:ext>
            </a:extLst>
          </p:cNvPr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8">
            <a:extLst>
              <a:ext uri="{FF2B5EF4-FFF2-40B4-BE49-F238E27FC236}">
                <a16:creationId xmlns:a16="http://schemas.microsoft.com/office/drawing/2014/main" id="{1F11C1EE-939E-46C7-9C74-55C49964D37A}"/>
              </a:ext>
            </a:extLst>
          </p:cNvPr>
          <p:cNvGrpSpPr/>
          <p:nvPr/>
        </p:nvGrpSpPr>
        <p:grpSpPr>
          <a:xfrm>
            <a:off x="388620" y="6324980"/>
            <a:ext cx="8308975" cy="332105"/>
            <a:chOff x="388620" y="6324980"/>
            <a:chExt cx="8308975" cy="332105"/>
          </a:xfrm>
        </p:grpSpPr>
        <p:pic>
          <p:nvPicPr>
            <p:cNvPr id="17" name="object 9">
              <a:extLst>
                <a:ext uri="{FF2B5EF4-FFF2-40B4-BE49-F238E27FC236}">
                  <a16:creationId xmlns:a16="http://schemas.microsoft.com/office/drawing/2014/main" id="{79804136-BDD4-4FF3-8C90-D1F09C46E32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620" y="6412991"/>
              <a:ext cx="204215" cy="2438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67E4B595-E1CB-497A-99B9-4014CF00477F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BF290B45-86D4-4714-96EF-CC205B8851BC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35">
            <a:extLst>
              <a:ext uri="{FF2B5EF4-FFF2-40B4-BE49-F238E27FC236}">
                <a16:creationId xmlns:a16="http://schemas.microsoft.com/office/drawing/2014/main" id="{5880AD0D-B6D5-49CC-B702-19E2B94D368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57200" y="6440361"/>
            <a:ext cx="8229600" cy="23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1500" dirty="0"/>
              <a:t>Nayemur</a:t>
            </a:r>
            <a:r>
              <a:rPr sz="1500" spc="-35" dirty="0"/>
              <a:t> </a:t>
            </a:r>
            <a:r>
              <a:rPr sz="1500" dirty="0"/>
              <a:t>Rahman</a:t>
            </a:r>
            <a:r>
              <a:rPr sz="1500" spc="-55" dirty="0"/>
              <a:t> </a:t>
            </a:r>
            <a:r>
              <a:rPr sz="1500" dirty="0"/>
              <a:t>Nayem</a:t>
            </a:r>
            <a:r>
              <a:rPr lang="en-US" sz="1500" dirty="0"/>
              <a:t>    </a:t>
            </a:r>
            <a:r>
              <a:rPr sz="1500" spc="-40" dirty="0"/>
              <a:t> </a:t>
            </a:r>
            <a:r>
              <a:rPr lang="en-US" sz="1500" spc="-40" dirty="0"/>
              <a:t>                     A Pairwise BERT Model </a:t>
            </a:r>
            <a:r>
              <a:rPr sz="1500" dirty="0"/>
              <a:t>for</a:t>
            </a:r>
            <a:r>
              <a:rPr sz="1500" spc="-40" dirty="0"/>
              <a:t> </a:t>
            </a:r>
            <a:r>
              <a:rPr sz="1500" dirty="0"/>
              <a:t>Contextual</a:t>
            </a:r>
            <a:r>
              <a:rPr sz="1500" spc="-25" dirty="0"/>
              <a:t> </a:t>
            </a:r>
            <a:r>
              <a:rPr sz="1500" dirty="0"/>
              <a:t>Emotion</a:t>
            </a:r>
            <a:r>
              <a:rPr sz="1500" spc="-45" dirty="0"/>
              <a:t> </a:t>
            </a:r>
            <a:r>
              <a:rPr sz="1500" spc="-10" dirty="0"/>
              <a:t>Detection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42722" y="1143761"/>
            <a:ext cx="8244840" cy="5218684"/>
            <a:chOff x="442722" y="1143761"/>
            <a:chExt cx="8244840" cy="5218684"/>
          </a:xfrm>
        </p:grpSpPr>
        <p:sp>
          <p:nvSpPr>
            <p:cNvPr id="6" name="object 6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40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/>
                </a:solidFill>
              </a:rPr>
              <a:t>Current</a:t>
            </a:r>
            <a:r>
              <a:rPr spc="-8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462010" y="231650"/>
            <a:ext cx="314959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BD31D-2495-462C-BEE1-AF281EA89098}"/>
              </a:ext>
            </a:extLst>
          </p:cNvPr>
          <p:cNvSpPr/>
          <p:nvPr/>
        </p:nvSpPr>
        <p:spPr>
          <a:xfrm>
            <a:off x="1676400" y="1716657"/>
            <a:ext cx="1143000" cy="3919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5B52EE-F1A4-4D73-B31B-4A21326D3B7B}"/>
              </a:ext>
            </a:extLst>
          </p:cNvPr>
          <p:cNvSpPr/>
          <p:nvPr/>
        </p:nvSpPr>
        <p:spPr>
          <a:xfrm>
            <a:off x="1485900" y="2489771"/>
            <a:ext cx="1524000" cy="4292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E32116-701F-4712-AF0F-D2029E663CFA}"/>
              </a:ext>
            </a:extLst>
          </p:cNvPr>
          <p:cNvSpPr/>
          <p:nvPr/>
        </p:nvSpPr>
        <p:spPr>
          <a:xfrm>
            <a:off x="1162050" y="3304668"/>
            <a:ext cx="2171700" cy="4292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 Tokenization 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D33A76C-3E0B-4E2C-A2B5-A3ED9E9CF217}"/>
              </a:ext>
            </a:extLst>
          </p:cNvPr>
          <p:cNvSpPr/>
          <p:nvPr/>
        </p:nvSpPr>
        <p:spPr>
          <a:xfrm>
            <a:off x="2133600" y="2146677"/>
            <a:ext cx="228600" cy="325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0B437CC-9271-449B-B00F-C463A6B23F61}"/>
              </a:ext>
            </a:extLst>
          </p:cNvPr>
          <p:cNvSpPr/>
          <p:nvPr/>
        </p:nvSpPr>
        <p:spPr>
          <a:xfrm>
            <a:off x="2133600" y="2946678"/>
            <a:ext cx="228600" cy="325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DB7262-3995-462B-BDB2-6CF8C0812721}"/>
              </a:ext>
            </a:extLst>
          </p:cNvPr>
          <p:cNvSpPr/>
          <p:nvPr/>
        </p:nvSpPr>
        <p:spPr>
          <a:xfrm>
            <a:off x="1162050" y="4116579"/>
            <a:ext cx="2171700" cy="4292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PyTorch Framework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B004D18-26FF-44E4-85B1-6A6BC11B91F5}"/>
              </a:ext>
            </a:extLst>
          </p:cNvPr>
          <p:cNvSpPr/>
          <p:nvPr/>
        </p:nvSpPr>
        <p:spPr>
          <a:xfrm>
            <a:off x="2133600" y="3781742"/>
            <a:ext cx="228600" cy="325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61474B-A2BC-4C95-A390-23F6B0A144EA}"/>
              </a:ext>
            </a:extLst>
          </p:cNvPr>
          <p:cNvSpPr/>
          <p:nvPr/>
        </p:nvSpPr>
        <p:spPr>
          <a:xfrm>
            <a:off x="838200" y="4900550"/>
            <a:ext cx="2809876" cy="401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Arguments Setting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506B807A-00D8-430D-9B13-CC836B8D326E}"/>
              </a:ext>
            </a:extLst>
          </p:cNvPr>
          <p:cNvSpPr/>
          <p:nvPr/>
        </p:nvSpPr>
        <p:spPr>
          <a:xfrm>
            <a:off x="2133600" y="4564889"/>
            <a:ext cx="228600" cy="325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F802B14-D1D7-42E5-80C7-146A59E62D27}"/>
              </a:ext>
            </a:extLst>
          </p:cNvPr>
          <p:cNvSpPr/>
          <p:nvPr/>
        </p:nvSpPr>
        <p:spPr>
          <a:xfrm>
            <a:off x="4008456" y="4966519"/>
            <a:ext cx="849294" cy="30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Arrow circle with solid fill">
            <a:extLst>
              <a:ext uri="{FF2B5EF4-FFF2-40B4-BE49-F238E27FC236}">
                <a16:creationId xmlns:a16="http://schemas.microsoft.com/office/drawing/2014/main" id="{4FBA7CD8-01F3-4BFB-9E1D-36BB25979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4085" y="4133237"/>
            <a:ext cx="1981200" cy="19812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D8BC852-2B72-4DBD-970A-836DC077E378}"/>
              </a:ext>
            </a:extLst>
          </p:cNvPr>
          <p:cNvSpPr txBox="1"/>
          <p:nvPr/>
        </p:nvSpPr>
        <p:spPr>
          <a:xfrm>
            <a:off x="5433867" y="49325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BERT</a:t>
            </a:r>
          </a:p>
        </p:txBody>
      </p:sp>
      <p:sp>
        <p:nvSpPr>
          <p:cNvPr id="34" name="Thought Bubble: Cloud 33">
            <a:extLst>
              <a:ext uri="{FF2B5EF4-FFF2-40B4-BE49-F238E27FC236}">
                <a16:creationId xmlns:a16="http://schemas.microsoft.com/office/drawing/2014/main" id="{F8CD8AEC-E660-42DA-B194-4EB636EE1211}"/>
              </a:ext>
            </a:extLst>
          </p:cNvPr>
          <p:cNvSpPr/>
          <p:nvPr/>
        </p:nvSpPr>
        <p:spPr>
          <a:xfrm>
            <a:off x="3333750" y="2395348"/>
            <a:ext cx="1524000" cy="551330"/>
          </a:xfrm>
          <a:prstGeom prst="cloudCallout">
            <a:avLst>
              <a:gd name="adj1" fmla="val -51704"/>
              <a:gd name="adj2" fmla="val 1144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Pairwise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2E1EDE-0966-45BD-BEF0-FDC4559F0159}"/>
              </a:ext>
            </a:extLst>
          </p:cNvPr>
          <p:cNvSpPr/>
          <p:nvPr/>
        </p:nvSpPr>
        <p:spPr>
          <a:xfrm>
            <a:off x="5136667" y="3064190"/>
            <a:ext cx="1211600" cy="7296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Matrices</a:t>
            </a:r>
          </a:p>
        </p:txBody>
      </p:sp>
      <p:pic>
        <p:nvPicPr>
          <p:cNvPr id="38" name="Graphic 37" descr="Cloud with solid fill">
            <a:extLst>
              <a:ext uri="{FF2B5EF4-FFF2-40B4-BE49-F238E27FC236}">
                <a16:creationId xmlns:a16="http://schemas.microsoft.com/office/drawing/2014/main" id="{5D9CB9EB-4E6C-4027-B2AA-E7A4B24F9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8049" y="4204519"/>
            <a:ext cx="1524000" cy="1524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2FE4B6C-C8AE-4058-A8D5-E54C17344FE5}"/>
              </a:ext>
            </a:extLst>
          </p:cNvPr>
          <p:cNvSpPr txBox="1"/>
          <p:nvPr/>
        </p:nvSpPr>
        <p:spPr>
          <a:xfrm>
            <a:off x="7359299" y="490055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57C50624-16DB-45E6-89C0-2BA772B62530}"/>
              </a:ext>
            </a:extLst>
          </p:cNvPr>
          <p:cNvSpPr/>
          <p:nvPr/>
        </p:nvSpPr>
        <p:spPr>
          <a:xfrm rot="10800000">
            <a:off x="5662467" y="4009561"/>
            <a:ext cx="228600" cy="325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16EE2161-02A2-4AB5-A968-AC3DCD077414}"/>
              </a:ext>
            </a:extLst>
          </p:cNvPr>
          <p:cNvSpPr/>
          <p:nvPr/>
        </p:nvSpPr>
        <p:spPr>
          <a:xfrm rot="16200000">
            <a:off x="6731093" y="4924454"/>
            <a:ext cx="228600" cy="325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Graphic 42" descr="Computer with solid fill">
            <a:extLst>
              <a:ext uri="{FF2B5EF4-FFF2-40B4-BE49-F238E27FC236}">
                <a16:creationId xmlns:a16="http://schemas.microsoft.com/office/drawing/2014/main" id="{1B1991FE-A4F1-4886-BC4D-527A238DF0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0685" y="1816925"/>
            <a:ext cx="1219200" cy="1219200"/>
          </a:xfrm>
          <a:prstGeom prst="rect">
            <a:avLst/>
          </a:prstGeom>
        </p:spPr>
      </p:pic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1D6C565C-2E86-42C4-B99F-090326A442EB}"/>
              </a:ext>
            </a:extLst>
          </p:cNvPr>
          <p:cNvSpPr/>
          <p:nvPr/>
        </p:nvSpPr>
        <p:spPr>
          <a:xfrm rot="16200000">
            <a:off x="7344096" y="3692580"/>
            <a:ext cx="737604" cy="2286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778037-7034-49C9-82E7-12502CAF475F}"/>
              </a:ext>
            </a:extLst>
          </p:cNvPr>
          <p:cNvSpPr txBox="1"/>
          <p:nvPr/>
        </p:nvSpPr>
        <p:spPr>
          <a:xfrm>
            <a:off x="7113058" y="287622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66B3CB-9E29-46E9-9331-C66D9ADCD665}"/>
              </a:ext>
            </a:extLst>
          </p:cNvPr>
          <p:cNvSpPr txBox="1"/>
          <p:nvPr/>
        </p:nvSpPr>
        <p:spPr>
          <a:xfrm>
            <a:off x="5387218" y="5838861"/>
            <a:ext cx="1193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Training</a:t>
            </a:r>
          </a:p>
        </p:txBody>
      </p:sp>
      <p:sp>
        <p:nvSpPr>
          <p:cNvPr id="48" name="Thought Bubble: Cloud 47">
            <a:extLst>
              <a:ext uri="{FF2B5EF4-FFF2-40B4-BE49-F238E27FC236}">
                <a16:creationId xmlns:a16="http://schemas.microsoft.com/office/drawing/2014/main" id="{4A935F19-A1A5-4913-AAB6-B4B03D7FB02B}"/>
              </a:ext>
            </a:extLst>
          </p:cNvPr>
          <p:cNvSpPr/>
          <p:nvPr/>
        </p:nvSpPr>
        <p:spPr>
          <a:xfrm>
            <a:off x="3581009" y="3703391"/>
            <a:ext cx="1524000" cy="603880"/>
          </a:xfrm>
          <a:prstGeom prst="cloudCallout">
            <a:avLst>
              <a:gd name="adj1" fmla="val 48953"/>
              <a:gd name="adj2" fmla="val -947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 avg. F1 Score</a:t>
            </a:r>
          </a:p>
        </p:txBody>
      </p:sp>
      <p:sp>
        <p:nvSpPr>
          <p:cNvPr id="46" name="object 2">
            <a:extLst>
              <a:ext uri="{FF2B5EF4-FFF2-40B4-BE49-F238E27FC236}">
                <a16:creationId xmlns:a16="http://schemas.microsoft.com/office/drawing/2014/main" id="{C053BD79-CA52-47BF-AA1C-B5E7CA1DDC4F}"/>
              </a:ext>
            </a:extLst>
          </p:cNvPr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8">
            <a:extLst>
              <a:ext uri="{FF2B5EF4-FFF2-40B4-BE49-F238E27FC236}">
                <a16:creationId xmlns:a16="http://schemas.microsoft.com/office/drawing/2014/main" id="{D61D6B69-8A6D-4B3C-AEDE-A738CF9A7A5E}"/>
              </a:ext>
            </a:extLst>
          </p:cNvPr>
          <p:cNvGrpSpPr/>
          <p:nvPr/>
        </p:nvGrpSpPr>
        <p:grpSpPr>
          <a:xfrm>
            <a:off x="388620" y="6324980"/>
            <a:ext cx="8308975" cy="332105"/>
            <a:chOff x="388620" y="6324980"/>
            <a:chExt cx="8308975" cy="332105"/>
          </a:xfrm>
        </p:grpSpPr>
        <p:pic>
          <p:nvPicPr>
            <p:cNvPr id="50" name="object 9">
              <a:extLst>
                <a:ext uri="{FF2B5EF4-FFF2-40B4-BE49-F238E27FC236}">
                  <a16:creationId xmlns:a16="http://schemas.microsoft.com/office/drawing/2014/main" id="{B7C1CA4F-75AE-4384-9B5B-AC2D4EABB74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8620" y="6412991"/>
              <a:ext cx="204215" cy="2438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51" name="object 10">
              <a:extLst>
                <a:ext uri="{FF2B5EF4-FFF2-40B4-BE49-F238E27FC236}">
                  <a16:creationId xmlns:a16="http://schemas.microsoft.com/office/drawing/2014/main" id="{5294A168-61A1-4FBF-888A-415DB489FA13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1">
              <a:extLst>
                <a:ext uri="{FF2B5EF4-FFF2-40B4-BE49-F238E27FC236}">
                  <a16:creationId xmlns:a16="http://schemas.microsoft.com/office/drawing/2014/main" id="{2DE2260F-671A-4D9F-935E-6EC6B5103FD2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3" name="object 35">
            <a:extLst>
              <a:ext uri="{FF2B5EF4-FFF2-40B4-BE49-F238E27FC236}">
                <a16:creationId xmlns:a16="http://schemas.microsoft.com/office/drawing/2014/main" id="{D4A0B4BF-29B7-4B6A-B226-B8AD70886D5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57200" y="6440361"/>
            <a:ext cx="8229600" cy="23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1500" dirty="0"/>
              <a:t>Nayemur</a:t>
            </a:r>
            <a:r>
              <a:rPr sz="1500" spc="-35" dirty="0"/>
              <a:t> </a:t>
            </a:r>
            <a:r>
              <a:rPr sz="1500" dirty="0"/>
              <a:t>Rahman</a:t>
            </a:r>
            <a:r>
              <a:rPr sz="1500" spc="-55" dirty="0"/>
              <a:t> </a:t>
            </a:r>
            <a:r>
              <a:rPr sz="1500" dirty="0"/>
              <a:t>Nayem</a:t>
            </a:r>
            <a:r>
              <a:rPr lang="en-US" sz="1500" dirty="0"/>
              <a:t>    </a:t>
            </a:r>
            <a:r>
              <a:rPr sz="1500" spc="-40" dirty="0"/>
              <a:t> </a:t>
            </a:r>
            <a:r>
              <a:rPr lang="en-US" sz="1500" spc="-40" dirty="0"/>
              <a:t>                     A Pairwise BERT Model </a:t>
            </a:r>
            <a:r>
              <a:rPr sz="1500" dirty="0"/>
              <a:t>for</a:t>
            </a:r>
            <a:r>
              <a:rPr sz="1500" spc="-40" dirty="0"/>
              <a:t> </a:t>
            </a:r>
            <a:r>
              <a:rPr sz="1500" dirty="0"/>
              <a:t>Contextual</a:t>
            </a:r>
            <a:r>
              <a:rPr sz="1500" spc="-25" dirty="0"/>
              <a:t> </a:t>
            </a:r>
            <a:r>
              <a:rPr sz="1500" dirty="0"/>
              <a:t>Emotion</a:t>
            </a:r>
            <a:r>
              <a:rPr sz="1500" spc="-45" dirty="0"/>
              <a:t> </a:t>
            </a:r>
            <a:r>
              <a:rPr sz="1500" spc="-10" dirty="0"/>
              <a:t>Detection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40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/>
                </a:solidFill>
              </a:rPr>
              <a:t>Dataset</a:t>
            </a:r>
            <a:r>
              <a:rPr spc="-4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Description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3197" y="1134236"/>
            <a:ext cx="8248650" cy="46990"/>
            <a:chOff x="433197" y="1134236"/>
            <a:chExt cx="8248650" cy="46990"/>
          </a:xfrm>
        </p:grpSpPr>
        <p:sp>
          <p:nvSpPr>
            <p:cNvPr id="4" name="object 4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" y="1432560"/>
            <a:ext cx="4166616" cy="33893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4693" y="4462144"/>
            <a:ext cx="3878579" cy="1623060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859998"/>
              </p:ext>
            </p:extLst>
          </p:nvPr>
        </p:nvGraphicFramePr>
        <p:xfrm>
          <a:off x="4343400" y="1510284"/>
          <a:ext cx="4343400" cy="270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700" b="1" spc="-10" dirty="0">
                          <a:latin typeface="Trebuchet MS"/>
                          <a:cs typeface="Trebuchet MS"/>
                        </a:rPr>
                        <a:t>Emotion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B5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Train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B5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Test1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B5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Test2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B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Happy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4243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142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284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Sad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5463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125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250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Angry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5506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150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298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Others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14948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2338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4677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spc="-50" dirty="0">
                          <a:latin typeface="Calibri"/>
                          <a:cs typeface="Calibri"/>
                        </a:rPr>
                        <a:t>Σ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30160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2755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5509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12673" y="5167883"/>
            <a:ext cx="33185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700" dirty="0">
                <a:latin typeface="Arial MT"/>
                <a:cs typeface="Arial MT"/>
              </a:rPr>
              <a:t>Class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distribution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dataset</a:t>
            </a:r>
            <a:endParaRPr sz="1700" dirty="0">
              <a:latin typeface="Arial MT"/>
              <a:cs typeface="Arial MT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7C0E5A43-010C-4E83-9E52-6CFBEFB67DEB}"/>
              </a:ext>
            </a:extLst>
          </p:cNvPr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8">
            <a:extLst>
              <a:ext uri="{FF2B5EF4-FFF2-40B4-BE49-F238E27FC236}">
                <a16:creationId xmlns:a16="http://schemas.microsoft.com/office/drawing/2014/main" id="{5D8C09AC-C963-4798-B22D-638F9FBB9441}"/>
              </a:ext>
            </a:extLst>
          </p:cNvPr>
          <p:cNvGrpSpPr/>
          <p:nvPr/>
        </p:nvGrpSpPr>
        <p:grpSpPr>
          <a:xfrm>
            <a:off x="388620" y="6324980"/>
            <a:ext cx="8308975" cy="332105"/>
            <a:chOff x="388620" y="6324980"/>
            <a:chExt cx="8308975" cy="332105"/>
          </a:xfrm>
        </p:grpSpPr>
        <p:pic>
          <p:nvPicPr>
            <p:cNvPr id="14" name="object 9">
              <a:extLst>
                <a:ext uri="{FF2B5EF4-FFF2-40B4-BE49-F238E27FC236}">
                  <a16:creationId xmlns:a16="http://schemas.microsoft.com/office/drawing/2014/main" id="{F4C37D29-530B-4907-8B63-EECB8B320A7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620" y="6412991"/>
              <a:ext cx="204215" cy="2438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0346E50F-F5C7-40A2-BCF8-3FBD97C06582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EF5163A4-6552-4388-B230-D29F8B916BDE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7" name="object 35">
            <a:extLst>
              <a:ext uri="{FF2B5EF4-FFF2-40B4-BE49-F238E27FC236}">
                <a16:creationId xmlns:a16="http://schemas.microsoft.com/office/drawing/2014/main" id="{A402C100-2D19-4ED1-AA0E-536182D35C4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57200" y="6440361"/>
            <a:ext cx="8229600" cy="23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1500" dirty="0"/>
              <a:t>Nayemur</a:t>
            </a:r>
            <a:r>
              <a:rPr sz="1500" spc="-35" dirty="0"/>
              <a:t> </a:t>
            </a:r>
            <a:r>
              <a:rPr sz="1500" dirty="0"/>
              <a:t>Rahman</a:t>
            </a:r>
            <a:r>
              <a:rPr sz="1500" spc="-55" dirty="0"/>
              <a:t> </a:t>
            </a:r>
            <a:r>
              <a:rPr sz="1500" dirty="0"/>
              <a:t>Nayem</a:t>
            </a:r>
            <a:r>
              <a:rPr lang="en-US" sz="1500" dirty="0"/>
              <a:t>    </a:t>
            </a:r>
            <a:r>
              <a:rPr sz="1500" spc="-40" dirty="0"/>
              <a:t> </a:t>
            </a:r>
            <a:r>
              <a:rPr lang="en-US" sz="1500" spc="-40" dirty="0"/>
              <a:t>                     A Pairwise BERT Model </a:t>
            </a:r>
            <a:r>
              <a:rPr sz="1500" dirty="0"/>
              <a:t>for</a:t>
            </a:r>
            <a:r>
              <a:rPr sz="1500" spc="-40" dirty="0"/>
              <a:t> </a:t>
            </a:r>
            <a:r>
              <a:rPr sz="1500" dirty="0"/>
              <a:t>Contextual</a:t>
            </a:r>
            <a:r>
              <a:rPr sz="1500" spc="-25" dirty="0"/>
              <a:t> </a:t>
            </a:r>
            <a:r>
              <a:rPr sz="1500" dirty="0"/>
              <a:t>Emotion</a:t>
            </a:r>
            <a:r>
              <a:rPr sz="1500" spc="-45" dirty="0"/>
              <a:t> </a:t>
            </a:r>
            <a:r>
              <a:rPr sz="1500" spc="-10" dirty="0"/>
              <a:t>Detection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40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lang="en-US" spc="-10" dirty="0">
                <a:solidFill>
                  <a:schemeClr val="tx1"/>
                </a:solidFill>
              </a:rPr>
              <a:t>Data </a:t>
            </a:r>
            <a:r>
              <a:rPr spc="-10" dirty="0">
                <a:solidFill>
                  <a:schemeClr val="tx1"/>
                </a:solidFill>
              </a:rPr>
              <a:t>Preprocessing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433197" y="1134236"/>
            <a:ext cx="8248650" cy="46990"/>
            <a:chOff x="433197" y="1134236"/>
            <a:chExt cx="8248650" cy="46990"/>
          </a:xfrm>
        </p:grpSpPr>
        <p:sp>
          <p:nvSpPr>
            <p:cNvPr id="11" name="object 11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8462010" y="214947"/>
            <a:ext cx="314959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44228C72-D02E-454B-B0F5-3D35FF4F4A05}"/>
              </a:ext>
            </a:extLst>
          </p:cNvPr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8">
            <a:extLst>
              <a:ext uri="{FF2B5EF4-FFF2-40B4-BE49-F238E27FC236}">
                <a16:creationId xmlns:a16="http://schemas.microsoft.com/office/drawing/2014/main" id="{D496F147-41CB-4EB1-BECF-767C1C036F85}"/>
              </a:ext>
            </a:extLst>
          </p:cNvPr>
          <p:cNvGrpSpPr/>
          <p:nvPr/>
        </p:nvGrpSpPr>
        <p:grpSpPr>
          <a:xfrm>
            <a:off x="388620" y="6324980"/>
            <a:ext cx="8308975" cy="332105"/>
            <a:chOff x="388620" y="6324980"/>
            <a:chExt cx="8308975" cy="332105"/>
          </a:xfrm>
        </p:grpSpPr>
        <p:pic>
          <p:nvPicPr>
            <p:cNvPr id="16" name="object 9">
              <a:extLst>
                <a:ext uri="{FF2B5EF4-FFF2-40B4-BE49-F238E27FC236}">
                  <a16:creationId xmlns:a16="http://schemas.microsoft.com/office/drawing/2014/main" id="{5110F526-3BF6-46ED-98BD-C1F39738CAE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620" y="6412991"/>
              <a:ext cx="204215" cy="2438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2B39627B-5490-49A6-BC85-B3B0FE2B3002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B5FB9938-2126-4122-8710-306DC2628D63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35">
            <a:extLst>
              <a:ext uri="{FF2B5EF4-FFF2-40B4-BE49-F238E27FC236}">
                <a16:creationId xmlns:a16="http://schemas.microsoft.com/office/drawing/2014/main" id="{B9DB4484-088B-4E7F-990F-B929C53CB38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57200" y="6440361"/>
            <a:ext cx="8229600" cy="23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1500" dirty="0"/>
              <a:t>Nayemur</a:t>
            </a:r>
            <a:r>
              <a:rPr sz="1500" spc="-35" dirty="0"/>
              <a:t> </a:t>
            </a:r>
            <a:r>
              <a:rPr sz="1500" dirty="0"/>
              <a:t>Rahman</a:t>
            </a:r>
            <a:r>
              <a:rPr sz="1500" spc="-55" dirty="0"/>
              <a:t> </a:t>
            </a:r>
            <a:r>
              <a:rPr sz="1500" dirty="0"/>
              <a:t>Nayem</a:t>
            </a:r>
            <a:r>
              <a:rPr lang="en-US" sz="1500" dirty="0"/>
              <a:t>    </a:t>
            </a:r>
            <a:r>
              <a:rPr sz="1500" spc="-40" dirty="0"/>
              <a:t> </a:t>
            </a:r>
            <a:r>
              <a:rPr lang="en-US" sz="1500" spc="-40" dirty="0"/>
              <a:t>                     A Pairwise BERT Model </a:t>
            </a:r>
            <a:r>
              <a:rPr sz="1500" dirty="0"/>
              <a:t>for</a:t>
            </a:r>
            <a:r>
              <a:rPr sz="1500" spc="-40" dirty="0"/>
              <a:t> </a:t>
            </a:r>
            <a:r>
              <a:rPr sz="1500" dirty="0"/>
              <a:t>Contextual</a:t>
            </a:r>
            <a:r>
              <a:rPr sz="1500" spc="-25" dirty="0"/>
              <a:t> </a:t>
            </a:r>
            <a:r>
              <a:rPr sz="1500" dirty="0"/>
              <a:t>Emotion</a:t>
            </a:r>
            <a:r>
              <a:rPr sz="1500" spc="-45" dirty="0"/>
              <a:t> </a:t>
            </a:r>
            <a:r>
              <a:rPr sz="1500" spc="-10" dirty="0"/>
              <a:t>Detection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95C5CB-3959-4DCB-9157-BB625CEF8644}"/>
              </a:ext>
            </a:extLst>
          </p:cNvPr>
          <p:cNvSpPr txBox="1"/>
          <p:nvPr/>
        </p:nvSpPr>
        <p:spPr>
          <a:xfrm>
            <a:off x="914400" y="1752600"/>
            <a:ext cx="754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Replacing Contractions     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2E10F5-A215-4D79-98C9-C91E0B14218E}"/>
              </a:ext>
            </a:extLst>
          </p:cNvPr>
          <p:cNvSpPr/>
          <p:nvPr/>
        </p:nvSpPr>
        <p:spPr>
          <a:xfrm>
            <a:off x="2286000" y="2286000"/>
            <a:ext cx="1066800" cy="525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ASAP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F16C2DC-923D-4273-BCBC-DA5FAD0A2F5E}"/>
              </a:ext>
            </a:extLst>
          </p:cNvPr>
          <p:cNvSpPr/>
          <p:nvPr/>
        </p:nvSpPr>
        <p:spPr>
          <a:xfrm rot="16200000">
            <a:off x="4387215" y="1942431"/>
            <a:ext cx="152400" cy="112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0A09F2-0A71-41A5-911D-3866C301D047}"/>
              </a:ext>
            </a:extLst>
          </p:cNvPr>
          <p:cNvSpPr/>
          <p:nvPr/>
        </p:nvSpPr>
        <p:spPr>
          <a:xfrm>
            <a:off x="5486400" y="2179334"/>
            <a:ext cx="2362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 Soon As Possible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BF30A5-28EC-4B90-B618-2D3E40BFDC64}"/>
              </a:ext>
            </a:extLst>
          </p:cNvPr>
          <p:cNvSpPr/>
          <p:nvPr/>
        </p:nvSpPr>
        <p:spPr>
          <a:xfrm>
            <a:off x="2294965" y="2949652"/>
            <a:ext cx="1066800" cy="525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I'm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5CD56DB-76BB-4DB7-8028-92B1814F632C}"/>
              </a:ext>
            </a:extLst>
          </p:cNvPr>
          <p:cNvSpPr/>
          <p:nvPr/>
        </p:nvSpPr>
        <p:spPr>
          <a:xfrm rot="16200000">
            <a:off x="4379147" y="2579418"/>
            <a:ext cx="152400" cy="112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E20C9E-D23A-450E-BDE9-E7BBBF8E7D41}"/>
              </a:ext>
            </a:extLst>
          </p:cNvPr>
          <p:cNvSpPr/>
          <p:nvPr/>
        </p:nvSpPr>
        <p:spPr>
          <a:xfrm>
            <a:off x="5486400" y="2986142"/>
            <a:ext cx="1066800" cy="489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26D57-F7B2-41C0-8424-CD5C05856D2B}"/>
              </a:ext>
            </a:extLst>
          </p:cNvPr>
          <p:cNvSpPr txBox="1"/>
          <p:nvPr/>
        </p:nvSpPr>
        <p:spPr>
          <a:xfrm>
            <a:off x="905435" y="3738742"/>
            <a:ext cx="754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Conversion of Emojis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0F5659-34CB-48D0-BAB3-C8839A97708C}"/>
              </a:ext>
            </a:extLst>
          </p:cNvPr>
          <p:cNvSpPr/>
          <p:nvPr/>
        </p:nvSpPr>
        <p:spPr>
          <a:xfrm>
            <a:off x="2286000" y="4289463"/>
            <a:ext cx="1066800" cy="525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😁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D8E0B3-5A3A-4B94-8A2B-14C2C6F6A516}"/>
              </a:ext>
            </a:extLst>
          </p:cNvPr>
          <p:cNvSpPr/>
          <p:nvPr/>
        </p:nvSpPr>
        <p:spPr>
          <a:xfrm>
            <a:off x="2286000" y="4994694"/>
            <a:ext cx="1066800" cy="525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😠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C1885DD-BA24-4B43-A9E5-6E32BF35550A}"/>
              </a:ext>
            </a:extLst>
          </p:cNvPr>
          <p:cNvSpPr/>
          <p:nvPr/>
        </p:nvSpPr>
        <p:spPr>
          <a:xfrm rot="16200000">
            <a:off x="4379147" y="3992283"/>
            <a:ext cx="152400" cy="112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42BBA24-7923-4D8C-8901-C67A7284FBC2}"/>
              </a:ext>
            </a:extLst>
          </p:cNvPr>
          <p:cNvSpPr/>
          <p:nvPr/>
        </p:nvSpPr>
        <p:spPr>
          <a:xfrm rot="16200000">
            <a:off x="4379147" y="4623405"/>
            <a:ext cx="152400" cy="112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336C32-B1AA-4EA3-B8AC-B4A3A7440E30}"/>
              </a:ext>
            </a:extLst>
          </p:cNvPr>
          <p:cNvSpPr/>
          <p:nvPr/>
        </p:nvSpPr>
        <p:spPr>
          <a:xfrm>
            <a:off x="5486400" y="4268727"/>
            <a:ext cx="1066800" cy="525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Happy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13C4B3-8745-44D3-AFD9-1A2080629F09}"/>
              </a:ext>
            </a:extLst>
          </p:cNvPr>
          <p:cNvSpPr/>
          <p:nvPr/>
        </p:nvSpPr>
        <p:spPr>
          <a:xfrm>
            <a:off x="5486400" y="4955749"/>
            <a:ext cx="1066800" cy="525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Angry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57DEFF-3BC8-4985-B63E-7DAE9B694FFA}"/>
              </a:ext>
            </a:extLst>
          </p:cNvPr>
          <p:cNvSpPr/>
          <p:nvPr/>
        </p:nvSpPr>
        <p:spPr>
          <a:xfrm>
            <a:off x="2286000" y="5699925"/>
            <a:ext cx="1066800" cy="525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😞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F392C0D-C957-48A2-AD82-B67845009228}"/>
              </a:ext>
            </a:extLst>
          </p:cNvPr>
          <p:cNvSpPr/>
          <p:nvPr/>
        </p:nvSpPr>
        <p:spPr>
          <a:xfrm rot="16200000">
            <a:off x="4387215" y="5367420"/>
            <a:ext cx="152400" cy="112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4E2CD-D81C-46D7-A914-95722F8FB1D6}"/>
              </a:ext>
            </a:extLst>
          </p:cNvPr>
          <p:cNvSpPr/>
          <p:nvPr/>
        </p:nvSpPr>
        <p:spPr>
          <a:xfrm>
            <a:off x="5486400" y="5648151"/>
            <a:ext cx="1066800" cy="525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40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lang="en-US" spc="-10" dirty="0">
                <a:solidFill>
                  <a:schemeClr val="tx1"/>
                </a:solidFill>
              </a:rPr>
              <a:t>Custom Tokenization</a:t>
            </a:r>
            <a:endParaRPr spc="-10" dirty="0">
              <a:solidFill>
                <a:schemeClr val="tx1"/>
              </a:solidFill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3197" y="1134236"/>
            <a:ext cx="8248650" cy="46990"/>
            <a:chOff x="433197" y="1134236"/>
            <a:chExt cx="8248650" cy="46990"/>
          </a:xfrm>
        </p:grpSpPr>
        <p:sp>
          <p:nvSpPr>
            <p:cNvPr id="11" name="object 11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8462010" y="214947"/>
            <a:ext cx="314959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44228C72-D02E-454B-B0F5-3D35FF4F4A05}"/>
              </a:ext>
            </a:extLst>
          </p:cNvPr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8">
            <a:extLst>
              <a:ext uri="{FF2B5EF4-FFF2-40B4-BE49-F238E27FC236}">
                <a16:creationId xmlns:a16="http://schemas.microsoft.com/office/drawing/2014/main" id="{D496F147-41CB-4EB1-BECF-767C1C036F85}"/>
              </a:ext>
            </a:extLst>
          </p:cNvPr>
          <p:cNvGrpSpPr/>
          <p:nvPr/>
        </p:nvGrpSpPr>
        <p:grpSpPr>
          <a:xfrm>
            <a:off x="388620" y="6324980"/>
            <a:ext cx="8308975" cy="332105"/>
            <a:chOff x="388620" y="6324980"/>
            <a:chExt cx="8308975" cy="332105"/>
          </a:xfrm>
        </p:grpSpPr>
        <p:pic>
          <p:nvPicPr>
            <p:cNvPr id="16" name="object 9">
              <a:extLst>
                <a:ext uri="{FF2B5EF4-FFF2-40B4-BE49-F238E27FC236}">
                  <a16:creationId xmlns:a16="http://schemas.microsoft.com/office/drawing/2014/main" id="{5110F526-3BF6-46ED-98BD-C1F39738CAE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620" y="6412991"/>
              <a:ext cx="204215" cy="2438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2B39627B-5490-49A6-BC85-B3B0FE2B3002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B5FB9938-2126-4122-8710-306DC2628D63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35">
            <a:extLst>
              <a:ext uri="{FF2B5EF4-FFF2-40B4-BE49-F238E27FC236}">
                <a16:creationId xmlns:a16="http://schemas.microsoft.com/office/drawing/2014/main" id="{B9DB4484-088B-4E7F-990F-B929C53CB38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57200" y="6440361"/>
            <a:ext cx="8229600" cy="23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1500" dirty="0"/>
              <a:t>Nayemur</a:t>
            </a:r>
            <a:r>
              <a:rPr sz="1500" spc="-35" dirty="0"/>
              <a:t> </a:t>
            </a:r>
            <a:r>
              <a:rPr sz="1500" dirty="0"/>
              <a:t>Rahman</a:t>
            </a:r>
            <a:r>
              <a:rPr sz="1500" spc="-55" dirty="0"/>
              <a:t> </a:t>
            </a:r>
            <a:r>
              <a:rPr sz="1500" dirty="0"/>
              <a:t>Nayem</a:t>
            </a:r>
            <a:r>
              <a:rPr lang="en-US" sz="1500" dirty="0"/>
              <a:t>    </a:t>
            </a:r>
            <a:r>
              <a:rPr sz="1500" spc="-40" dirty="0"/>
              <a:t> </a:t>
            </a:r>
            <a:r>
              <a:rPr lang="en-US" sz="1500" spc="-40" dirty="0"/>
              <a:t>                     A Pairwise BERT Model </a:t>
            </a:r>
            <a:r>
              <a:rPr sz="1500" dirty="0"/>
              <a:t>for</a:t>
            </a:r>
            <a:r>
              <a:rPr sz="1500" spc="-40" dirty="0"/>
              <a:t> </a:t>
            </a:r>
            <a:r>
              <a:rPr sz="1500" dirty="0"/>
              <a:t>Contextual</a:t>
            </a:r>
            <a:r>
              <a:rPr sz="1500" spc="-25" dirty="0"/>
              <a:t> </a:t>
            </a:r>
            <a:r>
              <a:rPr sz="1500" dirty="0"/>
              <a:t>Emotion</a:t>
            </a:r>
            <a:r>
              <a:rPr sz="1500" spc="-45" dirty="0"/>
              <a:t> </a:t>
            </a:r>
            <a:r>
              <a:rPr sz="1500" spc="-10" dirty="0"/>
              <a:t>Detection</a:t>
            </a:r>
          </a:p>
        </p:txBody>
      </p:sp>
      <p:sp>
        <p:nvSpPr>
          <p:cNvPr id="2" name="Arrow: Quad 1">
            <a:extLst>
              <a:ext uri="{FF2B5EF4-FFF2-40B4-BE49-F238E27FC236}">
                <a16:creationId xmlns:a16="http://schemas.microsoft.com/office/drawing/2014/main" id="{B8BD9182-FB45-4D58-B86B-38D9BD5E9144}"/>
              </a:ext>
            </a:extLst>
          </p:cNvPr>
          <p:cNvSpPr/>
          <p:nvPr/>
        </p:nvSpPr>
        <p:spPr>
          <a:xfrm>
            <a:off x="1427063" y="3443434"/>
            <a:ext cx="381000" cy="35306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772463-1330-46BF-B4FC-0EBAB4E77374}"/>
              </a:ext>
            </a:extLst>
          </p:cNvPr>
          <p:cNvSpPr/>
          <p:nvPr/>
        </p:nvSpPr>
        <p:spPr>
          <a:xfrm>
            <a:off x="461682" y="3367234"/>
            <a:ext cx="932329" cy="505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2F4D42-D3A5-435A-A750-614D021F8376}"/>
              </a:ext>
            </a:extLst>
          </p:cNvPr>
          <p:cNvSpPr/>
          <p:nvPr/>
        </p:nvSpPr>
        <p:spPr>
          <a:xfrm>
            <a:off x="1841594" y="3385037"/>
            <a:ext cx="788898" cy="505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Turn1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D1F9D9-5EED-4DC7-A4B3-2CCF09675D79}"/>
              </a:ext>
            </a:extLst>
          </p:cNvPr>
          <p:cNvSpPr/>
          <p:nvPr/>
        </p:nvSpPr>
        <p:spPr>
          <a:xfrm>
            <a:off x="3017486" y="3367234"/>
            <a:ext cx="788899" cy="505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SEP</a:t>
            </a:r>
          </a:p>
        </p:txBody>
      </p:sp>
      <p:sp>
        <p:nvSpPr>
          <p:cNvPr id="22" name="Arrow: Quad 21">
            <a:extLst>
              <a:ext uri="{FF2B5EF4-FFF2-40B4-BE49-F238E27FC236}">
                <a16:creationId xmlns:a16="http://schemas.microsoft.com/office/drawing/2014/main" id="{4AD8F999-7179-4251-A416-67A1F4B3AA3D}"/>
              </a:ext>
            </a:extLst>
          </p:cNvPr>
          <p:cNvSpPr/>
          <p:nvPr/>
        </p:nvSpPr>
        <p:spPr>
          <a:xfrm>
            <a:off x="2631787" y="3443434"/>
            <a:ext cx="381000" cy="35306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Quad 22">
            <a:extLst>
              <a:ext uri="{FF2B5EF4-FFF2-40B4-BE49-F238E27FC236}">
                <a16:creationId xmlns:a16="http://schemas.microsoft.com/office/drawing/2014/main" id="{162AB69D-4536-4334-A804-8ECF29B6E120}"/>
              </a:ext>
            </a:extLst>
          </p:cNvPr>
          <p:cNvSpPr/>
          <p:nvPr/>
        </p:nvSpPr>
        <p:spPr>
          <a:xfrm>
            <a:off x="3838268" y="3443434"/>
            <a:ext cx="381000" cy="35306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847E79-6A20-48BA-8FC6-56B2FCFA2266}"/>
              </a:ext>
            </a:extLst>
          </p:cNvPr>
          <p:cNvSpPr/>
          <p:nvPr/>
        </p:nvSpPr>
        <p:spPr>
          <a:xfrm>
            <a:off x="4255852" y="3367234"/>
            <a:ext cx="788898" cy="505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Turn2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3FDAA9-0D29-4C36-9C55-FB5C133CF78C}"/>
              </a:ext>
            </a:extLst>
          </p:cNvPr>
          <p:cNvSpPr/>
          <p:nvPr/>
        </p:nvSpPr>
        <p:spPr>
          <a:xfrm>
            <a:off x="5498964" y="3367234"/>
            <a:ext cx="788899" cy="505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SEP</a:t>
            </a:r>
          </a:p>
        </p:txBody>
      </p:sp>
      <p:sp>
        <p:nvSpPr>
          <p:cNvPr id="27" name="Arrow: Quad 26">
            <a:extLst>
              <a:ext uri="{FF2B5EF4-FFF2-40B4-BE49-F238E27FC236}">
                <a16:creationId xmlns:a16="http://schemas.microsoft.com/office/drawing/2014/main" id="{680318C8-44C0-41F9-9E62-66D5046E036B}"/>
              </a:ext>
            </a:extLst>
          </p:cNvPr>
          <p:cNvSpPr/>
          <p:nvPr/>
        </p:nvSpPr>
        <p:spPr>
          <a:xfrm>
            <a:off x="5076943" y="3443434"/>
            <a:ext cx="381000" cy="35306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16CD73-AF1A-4EEB-A83B-F0A79DAF3B97}"/>
              </a:ext>
            </a:extLst>
          </p:cNvPr>
          <p:cNvSpPr/>
          <p:nvPr/>
        </p:nvSpPr>
        <p:spPr>
          <a:xfrm>
            <a:off x="6750601" y="3377412"/>
            <a:ext cx="788898" cy="505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Turn3</a:t>
            </a:r>
          </a:p>
        </p:txBody>
      </p:sp>
      <p:sp>
        <p:nvSpPr>
          <p:cNvPr id="29" name="Arrow: Quad 28">
            <a:extLst>
              <a:ext uri="{FF2B5EF4-FFF2-40B4-BE49-F238E27FC236}">
                <a16:creationId xmlns:a16="http://schemas.microsoft.com/office/drawing/2014/main" id="{13E70AC5-30E0-4122-A291-339676DE2452}"/>
              </a:ext>
            </a:extLst>
          </p:cNvPr>
          <p:cNvSpPr/>
          <p:nvPr/>
        </p:nvSpPr>
        <p:spPr>
          <a:xfrm>
            <a:off x="6328732" y="3443434"/>
            <a:ext cx="381000" cy="35306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Quad 29">
            <a:extLst>
              <a:ext uri="{FF2B5EF4-FFF2-40B4-BE49-F238E27FC236}">
                <a16:creationId xmlns:a16="http://schemas.microsoft.com/office/drawing/2014/main" id="{04245F21-E597-4FBC-8C40-558735984BC7}"/>
              </a:ext>
            </a:extLst>
          </p:cNvPr>
          <p:cNvSpPr/>
          <p:nvPr/>
        </p:nvSpPr>
        <p:spPr>
          <a:xfrm>
            <a:off x="7539499" y="3430757"/>
            <a:ext cx="381000" cy="35306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1DEF77-95CD-43BB-A2FE-80B13FE0150C}"/>
              </a:ext>
            </a:extLst>
          </p:cNvPr>
          <p:cNvSpPr/>
          <p:nvPr/>
        </p:nvSpPr>
        <p:spPr>
          <a:xfrm>
            <a:off x="7944927" y="3367234"/>
            <a:ext cx="788899" cy="505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SEP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D2A973A-38B5-4ADD-9680-C402CA910406}"/>
              </a:ext>
            </a:extLst>
          </p:cNvPr>
          <p:cNvSpPr/>
          <p:nvPr/>
        </p:nvSpPr>
        <p:spPr>
          <a:xfrm>
            <a:off x="4215928" y="3972053"/>
            <a:ext cx="247487" cy="37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4A757C-3355-46BD-80F4-EA5BE845B3D2}"/>
              </a:ext>
            </a:extLst>
          </p:cNvPr>
          <p:cNvSpPr/>
          <p:nvPr/>
        </p:nvSpPr>
        <p:spPr>
          <a:xfrm>
            <a:off x="2891870" y="4393189"/>
            <a:ext cx="2895601" cy="6692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Input IDs 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FB9E36E4-5AAF-4046-8078-AA6F1B9A3A67}"/>
              </a:ext>
            </a:extLst>
          </p:cNvPr>
          <p:cNvSpPr/>
          <p:nvPr/>
        </p:nvSpPr>
        <p:spPr>
          <a:xfrm>
            <a:off x="4215928" y="5122600"/>
            <a:ext cx="247487" cy="37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6E62191-624D-48BA-A60B-0281BF5C67FE}"/>
              </a:ext>
            </a:extLst>
          </p:cNvPr>
          <p:cNvSpPr/>
          <p:nvPr/>
        </p:nvSpPr>
        <p:spPr>
          <a:xfrm>
            <a:off x="2905771" y="5529420"/>
            <a:ext cx="2895602" cy="6692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Attention Mask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776CF-A6F4-4E2E-B31F-332BDD26A0FB}"/>
              </a:ext>
            </a:extLst>
          </p:cNvPr>
          <p:cNvSpPr txBox="1"/>
          <p:nvPr/>
        </p:nvSpPr>
        <p:spPr>
          <a:xfrm>
            <a:off x="736222" y="1582115"/>
            <a:ext cx="7234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Keeps Word Meaning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Deals with Unknown Words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Prepares Text for BERT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Improves Accuracy</a:t>
            </a:r>
          </a:p>
        </p:txBody>
      </p:sp>
    </p:spTree>
    <p:extLst>
      <p:ext uri="{BB962C8B-B14F-4D97-AF65-F5344CB8AC3E}">
        <p14:creationId xmlns:p14="http://schemas.microsoft.com/office/powerpoint/2010/main" val="426990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40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lang="en-US" spc="-10" dirty="0">
                <a:solidFill>
                  <a:schemeClr val="tx1"/>
                </a:solidFill>
              </a:rPr>
              <a:t>Custom Tokenization ~ Example</a:t>
            </a:r>
            <a:endParaRPr spc="-10" dirty="0">
              <a:solidFill>
                <a:schemeClr val="tx1"/>
              </a:solidFill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3197" y="1134236"/>
            <a:ext cx="8248650" cy="46990"/>
            <a:chOff x="433197" y="1134236"/>
            <a:chExt cx="8248650" cy="46990"/>
          </a:xfrm>
        </p:grpSpPr>
        <p:sp>
          <p:nvSpPr>
            <p:cNvPr id="11" name="object 11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2722" y="1143761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40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8462010" y="214947"/>
            <a:ext cx="314959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44228C72-D02E-454B-B0F5-3D35FF4F4A05}"/>
              </a:ext>
            </a:extLst>
          </p:cNvPr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FB5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8">
            <a:extLst>
              <a:ext uri="{FF2B5EF4-FFF2-40B4-BE49-F238E27FC236}">
                <a16:creationId xmlns:a16="http://schemas.microsoft.com/office/drawing/2014/main" id="{D496F147-41CB-4EB1-BECF-767C1C036F85}"/>
              </a:ext>
            </a:extLst>
          </p:cNvPr>
          <p:cNvGrpSpPr/>
          <p:nvPr/>
        </p:nvGrpSpPr>
        <p:grpSpPr>
          <a:xfrm>
            <a:off x="388620" y="6324980"/>
            <a:ext cx="8308975" cy="332105"/>
            <a:chOff x="388620" y="6324980"/>
            <a:chExt cx="8308975" cy="332105"/>
          </a:xfrm>
        </p:grpSpPr>
        <p:pic>
          <p:nvPicPr>
            <p:cNvPr id="16" name="object 9">
              <a:extLst>
                <a:ext uri="{FF2B5EF4-FFF2-40B4-BE49-F238E27FC236}">
                  <a16:creationId xmlns:a16="http://schemas.microsoft.com/office/drawing/2014/main" id="{5110F526-3BF6-46ED-98BD-C1F39738CAE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620" y="6412991"/>
              <a:ext cx="204215" cy="2438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2B39627B-5490-49A6-BC85-B3B0FE2B3002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822960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229600" y="274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B5FB9938-2126-4122-8710-306DC2628D63}"/>
                </a:ext>
              </a:extLst>
            </p:cNvPr>
            <p:cNvSpPr/>
            <p:nvPr/>
          </p:nvSpPr>
          <p:spPr>
            <a:xfrm>
              <a:off x="457962" y="6334505"/>
              <a:ext cx="8229600" cy="27940"/>
            </a:xfrm>
            <a:custGeom>
              <a:avLst/>
              <a:gdLst/>
              <a:ahLst/>
              <a:cxnLst/>
              <a:rect l="l" t="t" r="r" b="b"/>
              <a:pathLst>
                <a:path w="8229600" h="27939">
                  <a:moveTo>
                    <a:pt x="0" y="27432"/>
                  </a:moveTo>
                  <a:lnTo>
                    <a:pt x="8229600" y="274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35">
            <a:extLst>
              <a:ext uri="{FF2B5EF4-FFF2-40B4-BE49-F238E27FC236}">
                <a16:creationId xmlns:a16="http://schemas.microsoft.com/office/drawing/2014/main" id="{B9DB4484-088B-4E7F-990F-B929C53CB38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57200" y="6440361"/>
            <a:ext cx="8229600" cy="23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1500" dirty="0"/>
              <a:t>Nayemur</a:t>
            </a:r>
            <a:r>
              <a:rPr sz="1500" spc="-35" dirty="0"/>
              <a:t> </a:t>
            </a:r>
            <a:r>
              <a:rPr sz="1500" dirty="0"/>
              <a:t>Rahman</a:t>
            </a:r>
            <a:r>
              <a:rPr sz="1500" spc="-55" dirty="0"/>
              <a:t> </a:t>
            </a:r>
            <a:r>
              <a:rPr sz="1500" dirty="0"/>
              <a:t>Nayem</a:t>
            </a:r>
            <a:r>
              <a:rPr lang="en-US" sz="1500" dirty="0"/>
              <a:t>    </a:t>
            </a:r>
            <a:r>
              <a:rPr sz="1500" spc="-40" dirty="0"/>
              <a:t> </a:t>
            </a:r>
            <a:r>
              <a:rPr lang="en-US" sz="1500" spc="-40" dirty="0"/>
              <a:t>                     A Pairwise BERT Model </a:t>
            </a:r>
            <a:r>
              <a:rPr sz="1500" dirty="0"/>
              <a:t>for</a:t>
            </a:r>
            <a:r>
              <a:rPr sz="1500" spc="-40" dirty="0"/>
              <a:t> </a:t>
            </a:r>
            <a:r>
              <a:rPr sz="1500" dirty="0"/>
              <a:t>Contextual</a:t>
            </a:r>
            <a:r>
              <a:rPr sz="1500" spc="-25" dirty="0"/>
              <a:t> </a:t>
            </a:r>
            <a:r>
              <a:rPr sz="1500" dirty="0"/>
              <a:t>Emotion</a:t>
            </a:r>
            <a:r>
              <a:rPr sz="1500" spc="-45" dirty="0"/>
              <a:t> </a:t>
            </a:r>
            <a:r>
              <a:rPr sz="1500" spc="-10" dirty="0"/>
              <a:t>Detection</a:t>
            </a: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14AC793E-0F5C-4DBA-8469-45BBEEFBE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689509"/>
              </p:ext>
            </p:extLst>
          </p:nvPr>
        </p:nvGraphicFramePr>
        <p:xfrm>
          <a:off x="914400" y="1713507"/>
          <a:ext cx="7162800" cy="4000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944962989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95413748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43974238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567658722"/>
                    </a:ext>
                  </a:extLst>
                </a:gridCol>
              </a:tblGrid>
              <a:tr h="500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Attention Mask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758710"/>
                  </a:ext>
                </a:extLst>
              </a:tr>
              <a:tr h="500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 CLS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54866"/>
                  </a:ext>
                </a:extLst>
              </a:tr>
              <a:tr h="500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88093"/>
                  </a:ext>
                </a:extLst>
              </a:tr>
              <a:tr h="500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412288"/>
                  </a:ext>
                </a:extLst>
              </a:tr>
              <a:tr h="500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00875"/>
                  </a:ext>
                </a:extLst>
              </a:tr>
              <a:tr h="500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 SEP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23622"/>
                  </a:ext>
                </a:extLst>
              </a:tr>
              <a:tr h="500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42026"/>
                  </a:ext>
                </a:extLst>
              </a:tr>
              <a:tr h="500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7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88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Words>709</Words>
  <Application>Microsoft Office PowerPoint</Application>
  <PresentationFormat>On-screen Show (4:3)</PresentationFormat>
  <Paragraphs>215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MT</vt:lpstr>
      <vt:lpstr>Calibri</vt:lpstr>
      <vt:lpstr>Times New Roman</vt:lpstr>
      <vt:lpstr>Trebuchet MS</vt:lpstr>
      <vt:lpstr>Wingdings</vt:lpstr>
      <vt:lpstr>Office Theme</vt:lpstr>
      <vt:lpstr>    A Pairwise BERT Model for Contextual Emotion            Detection</vt:lpstr>
      <vt:lpstr>Problem Statement</vt:lpstr>
      <vt:lpstr>Motivation</vt:lpstr>
      <vt:lpstr>Related Work</vt:lpstr>
      <vt:lpstr>Current Methodology</vt:lpstr>
      <vt:lpstr>Dataset Description</vt:lpstr>
      <vt:lpstr>Data Preprocessing</vt:lpstr>
      <vt:lpstr>Custom Tokenization</vt:lpstr>
      <vt:lpstr>Custom Tokenization ~ Example</vt:lpstr>
      <vt:lpstr>Pairwise Formation </vt:lpstr>
      <vt:lpstr>Why PyTorch? </vt:lpstr>
      <vt:lpstr>Training Arguments Setting ~ Fine Tuning </vt:lpstr>
      <vt:lpstr>Model Description</vt:lpstr>
      <vt:lpstr>Preliminary Evaluation Results (Confusion Matrix)</vt:lpstr>
      <vt:lpstr>Preliminary Evaluation Results ~ Loss Curve </vt:lpstr>
      <vt:lpstr>Conclusion</vt:lpstr>
      <vt:lpstr>Future Work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Kyaching</dc:creator>
  <cp:lastModifiedBy>Nayemur Rahman Nayem</cp:lastModifiedBy>
  <cp:revision>47</cp:revision>
  <dcterms:created xsi:type="dcterms:W3CDTF">2024-09-26T04:53:07Z</dcterms:created>
  <dcterms:modified xsi:type="dcterms:W3CDTF">2024-10-13T16:32:32Z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2024-09-26T00:00:00Z</vt:filetime>
  </property>
  <property fmtid="{D5CDD505-2E9C-101B-9397-08002B2CF9AE}" pid="5" name="Producer">
    <vt:lpwstr>Microsoft® PowerPoint® for Microsoft 365</vt:lpwstr>
  </property>
</Properties>
</file>