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3adb3a37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743adb3a37_2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3adb3a37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3adb3a37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3adb3a37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3adb3a37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3adb3a37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3adb3a37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3adb3a37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3adb3a37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3adb3a3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43adb3a37_2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3adb3a37_1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743adb3a37_13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3adb3a37_1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43adb3a37_13_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3adb3a37_1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43adb3a37_13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3adb3a37_1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43adb3a37_13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3adb3a37_1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43adb3a37_13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3adb3a37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43adb3a37_2_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3adb3a37_13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743adb3a37_13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3adb3a37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3adb3a37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3adb3a3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3adb3a3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3adb3a37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43adb3a37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3adb3a3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3adb3a3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3adb3a37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3adb3a37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3adb3a37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3adb3a37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3adb3a3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3adb3a3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00620"/>
            <a:ext cx="8229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7185" lvl="1" marL="914400" rtl="0" algn="l">
              <a:spcBef>
                <a:spcPts val="1600"/>
              </a:spcBef>
              <a:spcAft>
                <a:spcPts val="0"/>
              </a:spcAft>
              <a:buSzPts val="171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791456" y="4860036"/>
            <a:ext cx="21336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57200" y="4860727"/>
            <a:ext cx="42600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589520" y="4860727"/>
            <a:ext cx="502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84632" rtl="0" algn="ctr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5400"/>
              <a:buFont typeface="Century Gothic"/>
              <a:buNone/>
            </a:pPr>
            <a:r>
              <a:rPr b="1" lang="en" sz="5400"/>
              <a:t>Order-BOT</a:t>
            </a:r>
            <a:endParaRPr b="1" sz="54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838200" y="3257550"/>
            <a:ext cx="806291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" sz="2550" u="sng">
                <a:solidFill>
                  <a:srgbClr val="000000"/>
                </a:solidFill>
              </a:rPr>
              <a:t>GROUP:14</a:t>
            </a:r>
            <a:br>
              <a:rPr b="1" lang="en" sz="2550">
                <a:solidFill>
                  <a:srgbClr val="000000"/>
                </a:solidFill>
              </a:rPr>
            </a:br>
            <a:r>
              <a:rPr b="1" lang="en" sz="2550">
                <a:solidFill>
                  <a:srgbClr val="000000"/>
                </a:solidFill>
              </a:rPr>
              <a:t>Amisha Jain</a:t>
            </a:r>
            <a:br>
              <a:rPr b="1" lang="en" sz="2550">
                <a:solidFill>
                  <a:srgbClr val="000000"/>
                </a:solidFill>
              </a:rPr>
            </a:br>
            <a:r>
              <a:rPr b="1" lang="en" sz="2550">
                <a:solidFill>
                  <a:srgbClr val="000000"/>
                </a:solidFill>
              </a:rPr>
              <a:t>Dakshya Mishra</a:t>
            </a:r>
            <a:br>
              <a:rPr b="1" lang="en" sz="2550">
                <a:solidFill>
                  <a:srgbClr val="000000"/>
                </a:solidFill>
              </a:rPr>
            </a:br>
            <a:r>
              <a:rPr b="1" lang="en" sz="2550">
                <a:solidFill>
                  <a:srgbClr val="000000"/>
                </a:solidFill>
              </a:rPr>
              <a:t>Nayonika Mohapatra</a:t>
            </a:r>
            <a:br>
              <a:rPr b="1" lang="en" sz="2550">
                <a:solidFill>
                  <a:srgbClr val="000000"/>
                </a:solidFill>
              </a:rPr>
            </a:br>
            <a:r>
              <a:rPr b="1" lang="en" sz="2550">
                <a:solidFill>
                  <a:srgbClr val="000000"/>
                </a:solidFill>
              </a:rPr>
              <a:t>Srinidhi Kulkarni</a:t>
            </a:r>
            <a:endParaRPr b="1" sz="25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Contextual Chatbot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Contextual chatbots are kind of advanced chatbots. Their basic aim is to try to figure out what user intends i.e. in which sense or proportion the user is asking a question or doing some random stuff on the website. It then revert those sentiments and behaviour according to the intentions of the user.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5" y="191400"/>
            <a:ext cx="8625524" cy="47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FBFB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180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90774"/>
            <a:ext cx="8520600" cy="316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25" y="673850"/>
            <a:ext cx="8594050" cy="37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"/>
              <a:t>Significance of the System: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000"/>
              <a:t>Chatbot applications streamline interactions between people and services.</a:t>
            </a:r>
            <a:endParaRPr/>
          </a:p>
          <a:p>
            <a:pPr indent="-384047" lvl="0" marL="448056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2000"/>
              <a:t> Enhancing customer experience.</a:t>
            </a:r>
            <a:endParaRPr/>
          </a:p>
          <a:p>
            <a:pPr indent="-384047" lvl="0" marL="448056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2000"/>
              <a:t>Offer companies new opportunities to improve the customers engagement process and operational efficiency .</a:t>
            </a:r>
            <a:endParaRPr/>
          </a:p>
          <a:p>
            <a:pPr indent="-384047" lvl="0" marL="448056" rtl="0" algn="l">
              <a:spcBef>
                <a:spcPts val="400"/>
              </a:spcBef>
              <a:spcAft>
                <a:spcPts val="1600"/>
              </a:spcAft>
              <a:buSzPts val="1600"/>
              <a:buChar char="●"/>
            </a:pPr>
            <a:r>
              <a:rPr lang="en" sz="2000"/>
              <a:t> Reducing the typical cost of customer service.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"/>
              <a:t>CHAT BOT FLOW:</a:t>
            </a:r>
            <a:endParaRPr/>
          </a:p>
        </p:txBody>
      </p:sp>
      <p:pic>
        <p:nvPicPr>
          <p:cNvPr id="155" name="Google Shape;15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25" y="1876425"/>
            <a:ext cx="7296150" cy="250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"/>
              <a:t>ML-Approach: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7835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"/>
              <a:buNone/>
            </a:pPr>
            <a:r>
              <a:rPr lang="en" sz="450"/>
              <a:t>	</a:t>
            </a:r>
            <a:r>
              <a:rPr lang="en" sz="1600"/>
              <a:t>We take up an approach to look for intent classification and compute vectors for intent classification in order to feed to the network and generate the response accordingly.</a:t>
            </a:r>
            <a:endParaRPr sz="1600" u="sng"/>
          </a:p>
          <a:p>
            <a:pPr indent="-514350" lvl="0" marL="5783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</a:t>
            </a:r>
            <a:endParaRPr/>
          </a:p>
          <a:p>
            <a:pPr indent="-514350" lvl="0" marL="5783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</a:t>
            </a:r>
            <a:r>
              <a:rPr b="1" lang="en" sz="1600" u="sng"/>
              <a:t>Dataset:</a:t>
            </a:r>
            <a:endParaRPr/>
          </a:p>
          <a:p>
            <a:pPr indent="0" lvl="0" marL="914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Tags of the intention</a:t>
            </a:r>
            <a:endParaRPr/>
          </a:p>
          <a:p>
            <a:pPr indent="-514350" lvl="0" marL="10355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       </a:t>
            </a:r>
            <a:r>
              <a:rPr lang="en" sz="1600"/>
              <a:t>Patterns of query</a:t>
            </a:r>
            <a:endParaRPr/>
          </a:p>
          <a:p>
            <a:pPr indent="-514350" lvl="0" marL="10355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       </a:t>
            </a:r>
            <a:r>
              <a:rPr lang="en" sz="1600"/>
              <a:t>Response	</a:t>
            </a:r>
            <a:endParaRPr/>
          </a:p>
          <a:p>
            <a:pPr indent="-514350" lvl="0" marL="5783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514350" lvl="0" marL="5783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</a:t>
            </a:r>
            <a:r>
              <a:rPr b="1" lang="en" sz="1600" u="sng"/>
              <a:t>Tags Classification:</a:t>
            </a:r>
            <a:endParaRPr/>
          </a:p>
          <a:p>
            <a:pPr indent="-514350" lvl="0" marL="5783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                 </a:t>
            </a:r>
            <a:r>
              <a:rPr lang="en" sz="1600"/>
              <a:t>Intention free conversation.</a:t>
            </a:r>
            <a:endParaRPr/>
          </a:p>
          <a:p>
            <a:pPr indent="-514350" lvl="0" marL="10355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Order based</a:t>
            </a:r>
            <a:endParaRPr/>
          </a:p>
          <a:p>
            <a:pPr indent="-514350" lvl="0" marL="10355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Complaints</a:t>
            </a:r>
            <a:endParaRPr/>
          </a:p>
          <a:p>
            <a:pPr indent="-514350" lvl="0" marL="10355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Positive</a:t>
            </a:r>
            <a:endParaRPr/>
          </a:p>
          <a:p>
            <a:pPr indent="-514350" lvl="0" marL="1035558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Feedback.</a:t>
            </a:r>
            <a:endParaRPr sz="1225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rPr lang="en" sz="750"/>
              <a:t>	</a:t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rPr lang="en" sz="750"/>
              <a:t>	</a:t>
            </a:r>
            <a:endParaRPr sz="750" u="sng"/>
          </a:p>
          <a:p>
            <a:pPr indent="-476250" lvl="0" marL="578358" rtl="0" algn="l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750" u="sng"/>
          </a:p>
          <a:p>
            <a:pPr indent="-514350" lvl="0" marL="578358" rtl="0" algn="l">
              <a:lnSpc>
                <a:spcPct val="80000"/>
              </a:lnSpc>
              <a:spcBef>
                <a:spcPts val="150"/>
              </a:spcBef>
              <a:spcAft>
                <a:spcPts val="1600"/>
              </a:spcAft>
              <a:buSzPts val="600"/>
              <a:buNone/>
            </a:pPr>
            <a:r>
              <a:t/>
            </a:r>
            <a:endParaRPr sz="75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"/>
              <a:t>DATASET:</a:t>
            </a:r>
            <a:endParaRPr/>
          </a:p>
        </p:txBody>
      </p:sp>
      <p:pic>
        <p:nvPicPr>
          <p:cNvPr id="167" name="Google Shape;16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8229600" cy="262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"/>
              <a:t>Bag of Words: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	The bag-of-words model is a way of representing text data when modeling text with machine learning algorithms.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1600"/>
              </a:spcAft>
              <a:buSzPts val="2400"/>
              <a:buChar char="●"/>
            </a:pPr>
            <a:r>
              <a:rPr lang="en"/>
              <a:t>Feature Extraction in NLP.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"/>
              <a:t>Short Comings: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	Features that can enhance the working of the Chatbot.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	Text to Speech.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Using: gTTS API.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	Qrcode/Barcode Scanner.</a:t>
            </a:r>
            <a:endParaRPr/>
          </a:p>
          <a:p>
            <a:pPr indent="-384047" lvl="0" marL="448056" rtl="0" algn="l">
              <a:spcBef>
                <a:spcPts val="600"/>
              </a:spcBef>
              <a:spcAft>
                <a:spcPts val="1600"/>
              </a:spcAft>
              <a:buSzPts val="2400"/>
              <a:buNone/>
            </a:pPr>
            <a:r>
              <a:rPr lang="en"/>
              <a:t>Using: OpenCV.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lang="en" u="sng"/>
              <a:t>Problem Statement:</a:t>
            </a:r>
            <a:endParaRPr u="sng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7" lvl="0" marL="448056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" sz="2400" u="sng"/>
              <a:t>Order Status Chat Bot - Dell Internal Agent:</a:t>
            </a:r>
            <a:endParaRPr/>
          </a:p>
          <a:p>
            <a:pPr indent="-384047" lvl="0" marL="448056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" sz="2400"/>
              <a:t>	To check the status of the order in real time scenario. </a:t>
            </a:r>
            <a:endParaRPr/>
          </a:p>
          <a:p>
            <a:pPr indent="-384047" lvl="0" marL="448056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lang="en" sz="2400" u="sng"/>
              <a:t>Additional Capability:</a:t>
            </a:r>
            <a:endParaRPr/>
          </a:p>
          <a:p>
            <a:pPr indent="-384047" lvl="0" marL="448056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" sz="2400"/>
              <a:t>	Chat bot should be an aggregator(call or access the other chat bots and relay the information back here.</a:t>
            </a:r>
            <a:endParaRPr/>
          </a:p>
          <a:p>
            <a:pPr indent="-384047" lvl="0" marL="448056" rtl="0" algn="l">
              <a:spcBef>
                <a:spcPts val="480"/>
              </a:spcBef>
              <a:spcAft>
                <a:spcPts val="160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647" lvl="0" marL="1362456" rtl="0" algn="l"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lang="en" sz="6000"/>
              <a:t>   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7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11700" y="459575"/>
            <a:ext cx="85206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: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11700" y="1646975"/>
            <a:ext cx="85206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Our approach includes various departmental bots which will be controlled by the central aggregator.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lifecycle of orders are assumed to be :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>
                <a:solidFill>
                  <a:srgbClr val="FFFFFF"/>
                </a:solidFill>
              </a:rPr>
              <a:t>Orders Department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>
                <a:solidFill>
                  <a:srgbClr val="FFFFFF"/>
                </a:solidFill>
              </a:rPr>
              <a:t>Assembly Department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>
                <a:solidFill>
                  <a:srgbClr val="FFFFFF"/>
                </a:solidFill>
              </a:rPr>
              <a:t>Manufacturing Department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arenR"/>
            </a:pPr>
            <a:r>
              <a:rPr lang="en" sz="2000">
                <a:solidFill>
                  <a:srgbClr val="FFFFFF"/>
                </a:solidFill>
              </a:rPr>
              <a:t>Logistics Department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7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0" y="491075"/>
            <a:ext cx="8520600" cy="12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WORK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106500"/>
            <a:ext cx="85206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&gt;  User will enter a query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&gt;  Front-end will send the query to our python app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which will return response or/and tag.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&gt;  Response will directly be shown to the user by the	front-end.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&gt;  For tag front-end will ask the Id from the user and will call an api service from                                        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back-end.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&gt;  Back-end will send the response to front-end which will be displayed to the user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7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260000" y="594500"/>
            <a:ext cx="85206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1654200"/>
            <a:ext cx="8520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WEB :-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&gt; Front-end : BotUI (Vue framework)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Back-end : Javascript (Node.js environment)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Database : MongoDB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ML :-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Python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T</a:t>
            </a:r>
            <a:r>
              <a:rPr lang="en">
                <a:solidFill>
                  <a:srgbClr val="FFFFFF"/>
                </a:solidFill>
              </a:rPr>
              <a:t>ensorflow, NLTK frameworks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70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260000" y="413575"/>
            <a:ext cx="85206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USERS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76300" y="1779150"/>
            <a:ext cx="85206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&gt;  Internal Dell Agents ( Customer Service  Representative)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&gt; Customers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7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452325"/>
            <a:ext cx="8520600" cy="11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2003125"/>
            <a:ext cx="8520600" cy="22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Can query for order status, order refund status, order cancellation status.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If user doesn’t remember his orderId, the bot will ask to login and will display the last three orders placed.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Informal responses.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8B8B8B"/>
            </a:gs>
          </a:gsLst>
          <a:lin ang="54007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0" y="620325"/>
            <a:ext cx="85206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Dell Agents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1886800"/>
            <a:ext cx="85206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Login.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Can query for order status, order refund status, order cancellation status.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Point to point responses.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999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