
<file path=[Content_Types].xml><?xml version="1.0" encoding="utf-8"?>
<Types xmlns="http://schemas.openxmlformats.org/package/2006/content-types">
  <Default ContentType="image/png" Extension="png"/>
  <Default ContentType="image/jpeg" Extension="jpeg"/>
  <Default ContentType="application/vnd.openxmlformats-package.relationships+xml" Extension="rels"/>
  <Default ContentType="application/xml" Extension="xml"/>
  <Default ContentType="image/gif" Extension="gif"/>
  <Default ContentType="image/jpeg" Extension="jpg"/>
  <Default ContentType="video/mp4" Extension="mp4"/>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theme+xml" PartName="/ppt/theme/theme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8" r:id="rId3"/>
    <p:sldId id="257" r:id="rId4"/>
    <p:sldId id="277" r:id="rId5"/>
    <p:sldId id="278" r:id="rId6"/>
    <p:sldId id="279" r:id="rId7"/>
    <p:sldId id="259" r:id="rId8"/>
    <p:sldId id="260" r:id="rId9"/>
    <p:sldId id="261" r:id="rId10"/>
    <p:sldId id="267" r:id="rId11"/>
    <p:sldId id="256" r:id="rId12"/>
    <p:sldId id="262" r:id="rId13"/>
    <p:sldId id="265" r:id="rId14"/>
    <p:sldId id="268" r:id="rId15"/>
    <p:sldId id="270" r:id="rId16"/>
    <p:sldId id="269" r:id="rId17"/>
    <p:sldId id="264" r:id="rId18"/>
    <p:sldId id="272" r:id="rId19"/>
    <p:sldId id="276" r:id="rId20"/>
    <p:sldId id="281" r:id="rId21"/>
    <p:sldId id="280" r:id="rId22"/>
    <p:sldId id="271" r:id="rId23"/>
    <p:sldId id="273" r:id="rId24"/>
    <p:sldId id="274" r:id="rId25"/>
    <p:sldId id="275"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1" autoAdjust="0"/>
    <p:restoredTop sz="94660"/>
  </p:normalViewPr>
  <p:slideViewPr>
    <p:cSldViewPr snapToGrid="0">
      <p:cViewPr>
        <p:scale>
          <a:sx n="75" d="100"/>
          <a:sy n="75" d="100"/>
        </p:scale>
        <p:origin x="821"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arget="../media/image1.jpeg" Type="http://schemas.openxmlformats.org/officeDocument/2006/relationships/image"/><Relationship Id="rId1" Target="../slideMasters/slideMaster2.xml" Type="http://schemas.openxmlformats.org/officeDocument/2006/relationships/slideMaster"/></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714FEA-BB2A-4D56-B166-E9D3219C1D32}"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2384B-C058-4824-99D2-192EA33DF0C4}" type="slidenum">
              <a:rPr lang="en-US" smtClean="0"/>
              <a:t>‹#›</a:t>
            </a:fld>
            <a:endParaRPr lang="en-US"/>
          </a:p>
        </p:txBody>
      </p:sp>
    </p:spTree>
    <p:extLst>
      <p:ext uri="{BB962C8B-B14F-4D97-AF65-F5344CB8AC3E}">
        <p14:creationId xmlns:p14="http://schemas.microsoft.com/office/powerpoint/2010/main" val="2901104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14FEA-BB2A-4D56-B166-E9D3219C1D32}"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2384B-C058-4824-99D2-192EA33DF0C4}" type="slidenum">
              <a:rPr lang="en-US" smtClean="0"/>
              <a:t>‹#›</a:t>
            </a:fld>
            <a:endParaRPr lang="en-US"/>
          </a:p>
        </p:txBody>
      </p:sp>
    </p:spTree>
    <p:extLst>
      <p:ext uri="{BB962C8B-B14F-4D97-AF65-F5344CB8AC3E}">
        <p14:creationId xmlns:p14="http://schemas.microsoft.com/office/powerpoint/2010/main" val="203777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14FEA-BB2A-4D56-B166-E9D3219C1D32}"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2384B-C058-4824-99D2-192EA33DF0C4}" type="slidenum">
              <a:rPr lang="en-US" smtClean="0"/>
              <a:t>‹#›</a:t>
            </a:fld>
            <a:endParaRPr lang="en-US"/>
          </a:p>
        </p:txBody>
      </p:sp>
    </p:spTree>
    <p:extLst>
      <p:ext uri="{BB962C8B-B14F-4D97-AF65-F5344CB8AC3E}">
        <p14:creationId xmlns:p14="http://schemas.microsoft.com/office/powerpoint/2010/main" val="1661129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solidFill>
                <a:prstClr val="white">
                  <a:lumMod val="85000"/>
                </a:prstClr>
              </a:solidFill>
            </a:endParaRPr>
          </a:p>
        </p:txBody>
      </p:sp>
      <p:sp>
        <p:nvSpPr>
          <p:cNvPr id="5" name="Date Placeholder 4"/>
          <p:cNvSpPr>
            <a:spLocks noGrp="1"/>
          </p:cNvSpPr>
          <p:nvPr>
            <p:ph type="dt" sz="half" idx="10"/>
          </p:nvPr>
        </p:nvSpPr>
        <p:spPr/>
        <p:txBody>
          <a:bodyPr/>
          <a:lstStyle/>
          <a:p>
            <a:fld id="{37CC0096-1860-4642-9CD2-0079EA5E7CD1}" type="datetimeFigureOut">
              <a:rPr lang="en-US" smtClean="0">
                <a:solidFill>
                  <a:prstClr val="white">
                    <a:lumMod val="85000"/>
                  </a:prstClr>
                </a:solidFill>
              </a:rPr>
              <a:pPr/>
              <a:t>5/22/2023</a:t>
            </a:fld>
            <a:endParaRPr lang="en-US">
              <a:solidFill>
                <a:prstClr val="white">
                  <a:lumMod val="85000"/>
                </a:prstClr>
              </a:solidFill>
            </a:endParaRPr>
          </a:p>
        </p:txBody>
      </p:sp>
      <p:sp>
        <p:nvSpPr>
          <p:cNvPr id="7" name="Slide Number Placeholder 6"/>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3056150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10349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solidFill>
                <a:prstClr val="white">
                  <a:lumMod val="85000"/>
                </a:prstClr>
              </a:solidFill>
            </a:endParaRPr>
          </a:p>
        </p:txBody>
      </p:sp>
      <p:sp>
        <p:nvSpPr>
          <p:cNvPr id="4" name="Date Placeholder 3"/>
          <p:cNvSpPr>
            <a:spLocks noGrp="1"/>
          </p:cNvSpPr>
          <p:nvPr>
            <p:ph type="dt" sz="half" idx="10"/>
          </p:nvPr>
        </p:nvSpPr>
        <p:spPr/>
        <p:txBody>
          <a:bodyPr/>
          <a:lstStyle/>
          <a:p>
            <a:fld id="{37CC0096-1860-4642-9CD2-0079EA5E7CD1}" type="datetimeFigureOut">
              <a:rPr lang="en-US" smtClean="0">
                <a:solidFill>
                  <a:prstClr val="white">
                    <a:lumMod val="85000"/>
                  </a:prstClr>
                </a:solidFill>
              </a:rPr>
              <a:pPr/>
              <a:t>5/22/2023</a:t>
            </a:fld>
            <a:endParaRPr lang="en-US">
              <a:solidFill>
                <a:prstClr val="white">
                  <a:lumMod val="85000"/>
                </a:prstClr>
              </a:solidFill>
            </a:endParaRPr>
          </a:p>
        </p:txBody>
      </p:sp>
      <p:sp>
        <p:nvSpPr>
          <p:cNvPr id="6" name="Slide Number Placeholder 5"/>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19635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4262346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solidFill>
                <a:prstClr val="white">
                  <a:lumMod val="85000"/>
                </a:prstClr>
              </a:solidFill>
            </a:endParaRPr>
          </a:p>
        </p:txBody>
      </p:sp>
      <p:sp>
        <p:nvSpPr>
          <p:cNvPr id="5" name="Date Placeholder 4"/>
          <p:cNvSpPr>
            <a:spLocks noGrp="1"/>
          </p:cNvSpPr>
          <p:nvPr>
            <p:ph type="dt" sz="half" idx="10"/>
          </p:nvPr>
        </p:nvSpPr>
        <p:spPr/>
        <p:txBody>
          <a:bodyPr/>
          <a:lstStyle/>
          <a:p>
            <a:fld id="{37CC0096-1860-4642-9CD2-0079EA5E7CD1}" type="datetimeFigureOut">
              <a:rPr lang="en-US" smtClean="0">
                <a:solidFill>
                  <a:prstClr val="white">
                    <a:lumMod val="85000"/>
                  </a:prstClr>
                </a:solidFill>
              </a:rPr>
              <a:pPr/>
              <a:t>5/22/2023</a:t>
            </a:fld>
            <a:endParaRPr lang="en-US">
              <a:solidFill>
                <a:prstClr val="white">
                  <a:lumMod val="85000"/>
                </a:prstClr>
              </a:solidFill>
            </a:endParaRPr>
          </a:p>
        </p:txBody>
      </p:sp>
      <p:sp>
        <p:nvSpPr>
          <p:cNvPr id="7" name="Slide Number Placeholder 6"/>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58112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solidFill>
                <a:prstClr val="white">
                  <a:lumMod val="85000"/>
                </a:prstClr>
              </a:solidFill>
            </a:endParaRPr>
          </a:p>
        </p:txBody>
      </p:sp>
      <p:sp>
        <p:nvSpPr>
          <p:cNvPr id="7" name="Date Placeholder 6"/>
          <p:cNvSpPr>
            <a:spLocks noGrp="1"/>
          </p:cNvSpPr>
          <p:nvPr>
            <p:ph type="dt" sz="half" idx="10"/>
          </p:nvPr>
        </p:nvSpPr>
        <p:spPr/>
        <p:txBody>
          <a:bodyPr/>
          <a:lstStyle/>
          <a:p>
            <a:fld id="{37CC0096-1860-4642-9CD2-0079EA5E7CD1}" type="datetimeFigureOut">
              <a:rPr lang="en-US" smtClean="0">
                <a:solidFill>
                  <a:prstClr val="white">
                    <a:lumMod val="85000"/>
                  </a:prstClr>
                </a:solidFill>
              </a:rPr>
              <a:pPr/>
              <a:t>5/22/2023</a:t>
            </a:fld>
            <a:endParaRPr lang="en-US">
              <a:solidFill>
                <a:prstClr val="white">
                  <a:lumMod val="85000"/>
                </a:prstClr>
              </a:solidFill>
            </a:endParaRPr>
          </a:p>
        </p:txBody>
      </p:sp>
      <p:sp>
        <p:nvSpPr>
          <p:cNvPr id="9" name="Slide Number Placeholder 8"/>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1956712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solidFill>
                <a:prstClr val="white">
                  <a:lumMod val="85000"/>
                </a:prstClr>
              </a:solidFill>
            </a:endParaRPr>
          </a:p>
        </p:txBody>
      </p:sp>
      <p:sp>
        <p:nvSpPr>
          <p:cNvPr id="3" name="Date Placeholder 2"/>
          <p:cNvSpPr>
            <a:spLocks noGrp="1"/>
          </p:cNvSpPr>
          <p:nvPr>
            <p:ph type="dt" sz="half" idx="10"/>
          </p:nvPr>
        </p:nvSpPr>
        <p:spPr/>
        <p:txBody>
          <a:bodyPr/>
          <a:lstStyle/>
          <a:p>
            <a:fld id="{37CC0096-1860-4642-9CD2-0079EA5E7CD1}" type="datetimeFigureOut">
              <a:rPr lang="en-US" smtClean="0">
                <a:solidFill>
                  <a:prstClr val="white">
                    <a:lumMod val="85000"/>
                  </a:prstClr>
                </a:solidFill>
              </a:rPr>
              <a:pPr/>
              <a:t>5/22/2023</a:t>
            </a:fld>
            <a:endParaRPr lang="en-US">
              <a:solidFill>
                <a:prstClr val="white">
                  <a:lumMod val="85000"/>
                </a:prstClr>
              </a:solidFill>
            </a:endParaRPr>
          </a:p>
        </p:txBody>
      </p:sp>
      <p:sp>
        <p:nvSpPr>
          <p:cNvPr id="5" name="Slide Number Placeholder 4"/>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1930053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solidFill>
                <a:prstClr val="white">
                  <a:lumMod val="85000"/>
                </a:prstClr>
              </a:solidFill>
            </a:endParaRPr>
          </a:p>
        </p:txBody>
      </p:sp>
      <p:sp>
        <p:nvSpPr>
          <p:cNvPr id="2" name="Date Placeholder 1"/>
          <p:cNvSpPr>
            <a:spLocks noGrp="1"/>
          </p:cNvSpPr>
          <p:nvPr>
            <p:ph type="dt" sz="half" idx="10"/>
          </p:nvPr>
        </p:nvSpPr>
        <p:spPr/>
        <p:txBody>
          <a:bodyPr/>
          <a:lstStyle/>
          <a:p>
            <a:fld id="{37CC0096-1860-4642-9CD2-0079EA5E7CD1}" type="datetimeFigureOut">
              <a:rPr lang="en-US" smtClean="0">
                <a:solidFill>
                  <a:prstClr val="white">
                    <a:lumMod val="85000"/>
                  </a:prstClr>
                </a:solidFill>
              </a:rPr>
              <a:pPr/>
              <a:t>5/22/2023</a:t>
            </a:fld>
            <a:endParaRPr lang="en-US">
              <a:solidFill>
                <a:prstClr val="white">
                  <a:lumMod val="85000"/>
                </a:prstClr>
              </a:solidFill>
            </a:endParaRPr>
          </a:p>
        </p:txBody>
      </p:sp>
      <p:sp>
        <p:nvSpPr>
          <p:cNvPr id="4" name="Slide Number Placeholder 3"/>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286098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14FEA-BB2A-4D56-B166-E9D3219C1D32}"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2384B-C058-4824-99D2-192EA33DF0C4}" type="slidenum">
              <a:rPr lang="en-US" smtClean="0"/>
              <a:t>‹#›</a:t>
            </a:fld>
            <a:endParaRPr lang="en-US"/>
          </a:p>
        </p:txBody>
      </p:sp>
    </p:spTree>
    <p:extLst>
      <p:ext uri="{BB962C8B-B14F-4D97-AF65-F5344CB8AC3E}">
        <p14:creationId xmlns:p14="http://schemas.microsoft.com/office/powerpoint/2010/main" val="3942440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solidFill>
                <a:prstClr val="white">
                  <a:lumMod val="85000"/>
                </a:prstClr>
              </a:solidFill>
            </a:endParaRPr>
          </a:p>
        </p:txBody>
      </p:sp>
      <p:sp>
        <p:nvSpPr>
          <p:cNvPr id="5" name="Date Placeholder 4"/>
          <p:cNvSpPr>
            <a:spLocks noGrp="1"/>
          </p:cNvSpPr>
          <p:nvPr>
            <p:ph type="dt" sz="half" idx="10"/>
          </p:nvPr>
        </p:nvSpPr>
        <p:spPr/>
        <p:txBody>
          <a:bodyPr/>
          <a:lstStyle/>
          <a:p>
            <a:fld id="{37CC0096-1860-4642-9CD2-0079EA5E7CD1}" type="datetimeFigureOut">
              <a:rPr lang="en-US" smtClean="0">
                <a:solidFill>
                  <a:prstClr val="white">
                    <a:lumMod val="85000"/>
                  </a:prstClr>
                </a:solidFill>
              </a:rPr>
              <a:pPr/>
              <a:t>5/22/2023</a:t>
            </a:fld>
            <a:endParaRPr lang="en-US">
              <a:solidFill>
                <a:prstClr val="white">
                  <a:lumMod val="85000"/>
                </a:prstClr>
              </a:solidFill>
            </a:endParaRPr>
          </a:p>
        </p:txBody>
      </p:sp>
      <p:sp>
        <p:nvSpPr>
          <p:cNvPr id="7" name="Slide Number Placeholder 6"/>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4021405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lumMod val="85000"/>
                </a:prstClr>
              </a:solidFill>
            </a:endParaRPr>
          </a:p>
        </p:txBody>
      </p:sp>
      <p:sp>
        <p:nvSpPr>
          <p:cNvPr id="5" name="Date Placeholder 4"/>
          <p:cNvSpPr>
            <a:spLocks noGrp="1"/>
          </p:cNvSpPr>
          <p:nvPr>
            <p:ph type="dt" sz="half" idx="10"/>
          </p:nvPr>
        </p:nvSpPr>
        <p:spPr/>
        <p:txBody>
          <a:bodyPr/>
          <a:lstStyle/>
          <a:p>
            <a:fld id="{37CC0096-1860-4642-9CD2-0079EA5E7CD1}" type="datetimeFigureOut">
              <a:rPr lang="en-US" smtClean="0">
                <a:solidFill>
                  <a:prstClr val="white">
                    <a:lumMod val="85000"/>
                  </a:prstClr>
                </a:solidFill>
              </a:rPr>
              <a:pPr/>
              <a:t>5/22/2023</a:t>
            </a:fld>
            <a:endParaRPr lang="en-US">
              <a:solidFill>
                <a:prstClr val="white">
                  <a:lumMod val="85000"/>
                </a:prstClr>
              </a:solidFill>
            </a:endParaRPr>
          </a:p>
        </p:txBody>
      </p:sp>
      <p:sp>
        <p:nvSpPr>
          <p:cNvPr id="7" name="Slide Number Placeholder 6"/>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349614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solidFill>
                <a:prstClr val="white">
                  <a:lumMod val="85000"/>
                </a:prstClr>
              </a:solidFill>
            </a:endParaRPr>
          </a:p>
        </p:txBody>
      </p:sp>
      <p:sp>
        <p:nvSpPr>
          <p:cNvPr id="4" name="Date Placeholder 3"/>
          <p:cNvSpPr>
            <a:spLocks noGrp="1"/>
          </p:cNvSpPr>
          <p:nvPr>
            <p:ph type="dt" sz="half" idx="10"/>
          </p:nvPr>
        </p:nvSpPr>
        <p:spPr/>
        <p:txBody>
          <a:bodyPr/>
          <a:lstStyle/>
          <a:p>
            <a:fld id="{37CC0096-1860-4642-9CD2-0079EA5E7CD1}" type="datetimeFigureOut">
              <a:rPr lang="en-US" smtClean="0">
                <a:solidFill>
                  <a:prstClr val="white">
                    <a:lumMod val="85000"/>
                  </a:prstClr>
                </a:solidFill>
              </a:rPr>
              <a:pPr/>
              <a:t>5/22/2023</a:t>
            </a:fld>
            <a:endParaRPr lang="en-US">
              <a:solidFill>
                <a:prstClr val="white">
                  <a:lumMod val="85000"/>
                </a:prstClr>
              </a:solidFill>
            </a:endParaRPr>
          </a:p>
        </p:txBody>
      </p:sp>
      <p:sp>
        <p:nvSpPr>
          <p:cNvPr id="6" name="Slide Number Placeholder 5"/>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15175876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solidFill>
                <a:prstClr val="white">
                  <a:lumMod val="85000"/>
                </a:prstClr>
              </a:solidFill>
            </a:endParaRPr>
          </a:p>
        </p:txBody>
      </p:sp>
      <p:sp>
        <p:nvSpPr>
          <p:cNvPr id="4" name="Date Placeholder 3"/>
          <p:cNvSpPr>
            <a:spLocks noGrp="1"/>
          </p:cNvSpPr>
          <p:nvPr>
            <p:ph type="dt" sz="half" idx="10"/>
          </p:nvPr>
        </p:nvSpPr>
        <p:spPr/>
        <p:txBody>
          <a:bodyPr/>
          <a:lstStyle/>
          <a:p>
            <a:fld id="{37CC0096-1860-4642-9CD2-0079EA5E7CD1}" type="datetimeFigureOut">
              <a:rPr lang="en-US" smtClean="0">
                <a:solidFill>
                  <a:prstClr val="white">
                    <a:lumMod val="85000"/>
                  </a:prstClr>
                </a:solidFill>
              </a:rPr>
              <a:pPr/>
              <a:t>5/22/2023</a:t>
            </a:fld>
            <a:endParaRPr lang="en-US">
              <a:solidFill>
                <a:prstClr val="white">
                  <a:lumMod val="85000"/>
                </a:prstClr>
              </a:solidFill>
            </a:endParaRPr>
          </a:p>
        </p:txBody>
      </p:sp>
      <p:sp>
        <p:nvSpPr>
          <p:cNvPr id="6" name="Slide Number Placeholder 5"/>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342678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714FEA-BB2A-4D56-B166-E9D3219C1D32}"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2384B-C058-4824-99D2-192EA33DF0C4}" type="slidenum">
              <a:rPr lang="en-US" smtClean="0"/>
              <a:t>‹#›</a:t>
            </a:fld>
            <a:endParaRPr lang="en-US"/>
          </a:p>
        </p:txBody>
      </p:sp>
    </p:spTree>
    <p:extLst>
      <p:ext uri="{BB962C8B-B14F-4D97-AF65-F5344CB8AC3E}">
        <p14:creationId xmlns:p14="http://schemas.microsoft.com/office/powerpoint/2010/main" val="267965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714FEA-BB2A-4D56-B166-E9D3219C1D32}"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2384B-C058-4824-99D2-192EA33DF0C4}" type="slidenum">
              <a:rPr lang="en-US" smtClean="0"/>
              <a:t>‹#›</a:t>
            </a:fld>
            <a:endParaRPr lang="en-US"/>
          </a:p>
        </p:txBody>
      </p:sp>
    </p:spTree>
    <p:extLst>
      <p:ext uri="{BB962C8B-B14F-4D97-AF65-F5344CB8AC3E}">
        <p14:creationId xmlns:p14="http://schemas.microsoft.com/office/powerpoint/2010/main" val="376131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714FEA-BB2A-4D56-B166-E9D3219C1D32}"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F2384B-C058-4824-99D2-192EA33DF0C4}" type="slidenum">
              <a:rPr lang="en-US" smtClean="0"/>
              <a:t>‹#›</a:t>
            </a:fld>
            <a:endParaRPr lang="en-US"/>
          </a:p>
        </p:txBody>
      </p:sp>
    </p:spTree>
    <p:extLst>
      <p:ext uri="{BB962C8B-B14F-4D97-AF65-F5344CB8AC3E}">
        <p14:creationId xmlns:p14="http://schemas.microsoft.com/office/powerpoint/2010/main" val="287869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714FEA-BB2A-4D56-B166-E9D3219C1D32}"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F2384B-C058-4824-99D2-192EA33DF0C4}" type="slidenum">
              <a:rPr lang="en-US" smtClean="0"/>
              <a:t>‹#›</a:t>
            </a:fld>
            <a:endParaRPr lang="en-US"/>
          </a:p>
        </p:txBody>
      </p:sp>
    </p:spTree>
    <p:extLst>
      <p:ext uri="{BB962C8B-B14F-4D97-AF65-F5344CB8AC3E}">
        <p14:creationId xmlns:p14="http://schemas.microsoft.com/office/powerpoint/2010/main" val="2944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14FEA-BB2A-4D56-B166-E9D3219C1D32}"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F2384B-C058-4824-99D2-192EA33DF0C4}" type="slidenum">
              <a:rPr lang="en-US" smtClean="0"/>
              <a:t>‹#›</a:t>
            </a:fld>
            <a:endParaRPr lang="en-US"/>
          </a:p>
        </p:txBody>
      </p:sp>
    </p:spTree>
    <p:extLst>
      <p:ext uri="{BB962C8B-B14F-4D97-AF65-F5344CB8AC3E}">
        <p14:creationId xmlns:p14="http://schemas.microsoft.com/office/powerpoint/2010/main" val="153304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14FEA-BB2A-4D56-B166-E9D3219C1D32}"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2384B-C058-4824-99D2-192EA33DF0C4}" type="slidenum">
              <a:rPr lang="en-US" smtClean="0"/>
              <a:t>‹#›</a:t>
            </a:fld>
            <a:endParaRPr lang="en-US"/>
          </a:p>
        </p:txBody>
      </p:sp>
    </p:spTree>
    <p:extLst>
      <p:ext uri="{BB962C8B-B14F-4D97-AF65-F5344CB8AC3E}">
        <p14:creationId xmlns:p14="http://schemas.microsoft.com/office/powerpoint/2010/main" val="233137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14FEA-BB2A-4D56-B166-E9D3219C1D32}"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2384B-C058-4824-99D2-192EA33DF0C4}" type="slidenum">
              <a:rPr lang="en-US" smtClean="0"/>
              <a:t>‹#›</a:t>
            </a:fld>
            <a:endParaRPr lang="en-US"/>
          </a:p>
        </p:txBody>
      </p:sp>
    </p:spTree>
    <p:extLst>
      <p:ext uri="{BB962C8B-B14F-4D97-AF65-F5344CB8AC3E}">
        <p14:creationId xmlns:p14="http://schemas.microsoft.com/office/powerpoint/2010/main" val="359239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14FEA-BB2A-4D56-B166-E9D3219C1D32}" type="datetimeFigureOut">
              <a:rPr lang="en-US" smtClean="0"/>
              <a:t>5/22/2023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2384B-C058-4824-99D2-192EA33DF0C4}" type="slidenum">
              <a:rPr lang="en-US" smtClean="0"/>
              <a:t>‹#›</a:t>
            </a:fld>
            <a:endParaRPr lang="en-US"/>
          </a:p>
        </p:txBody>
      </p:sp>
    </p:spTree>
    <p:extLst>
      <p:ext uri="{BB962C8B-B14F-4D97-AF65-F5344CB8AC3E}">
        <p14:creationId xmlns:p14="http://schemas.microsoft.com/office/powerpoint/2010/main" val="344128539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solidFill>
                <a:prstClr val="white">
                  <a:lumMod val="85000"/>
                </a:prstClr>
              </a:solidFill>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solidFill>
                  <a:prstClr val="white">
                    <a:lumMod val="85000"/>
                  </a:prstClr>
                </a:solidFill>
              </a:rPr>
              <a:pPr/>
              <a:t>5/22/2023</a:t>
            </a:fld>
            <a:endParaRPr lang="en-US">
              <a:solidFill>
                <a:prstClr val="white">
                  <a:lumMod val="85000"/>
                </a:prstClr>
              </a:solidFill>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21379820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2" Target="../media/image6.jpeg" Type="http://schemas.openxmlformats.org/officeDocument/2006/relationships/imag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2" Target="../media/image7.jpeg" Type="http://schemas.openxmlformats.org/officeDocument/2006/relationships/imag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gif"/><Relationship Id="rId4" Type="http://schemas.openxmlformats.org/officeDocument/2006/relationships/image" Target="../media/image10.gif"/></Relationships>
</file>

<file path=ppt/slides/_rels/slide18.xml.rels><?xml version="1.0" encoding="UTF-8" standalone="yes" ?><Relationships xmlns="http://schemas.openxmlformats.org/package/2006/relationships"><Relationship Id="rId3" Target="../media/media2.mp4" Type="http://schemas.microsoft.com/office/2007/relationships/media"/><Relationship Id="rId2" Target="../media/media1.mp4" Type="http://schemas.openxmlformats.org/officeDocument/2006/relationships/video"/><Relationship Id="rId1" Target="../media/media1.mp4" Type="http://schemas.microsoft.com/office/2007/relationships/media"/><Relationship Id="rId6" Target="../media/image12.jpeg" Type="http://schemas.openxmlformats.org/officeDocument/2006/relationships/image"/><Relationship Id="rId5" Target="../slideLayouts/slideLayout6.xml" Type="http://schemas.openxmlformats.org/officeDocument/2006/relationships/slideLayout"/><Relationship Id="rId4" Target="../media/media2.mp4" Type="http://schemas.openxmlformats.org/officeDocument/2006/relationships/video"/></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arget="../media/image15.jpeg" Type="http://schemas.openxmlformats.org/officeDocument/2006/relationships/image"/><Relationship Id="rId1" Target="../slideLayouts/slideLayout2.xml" Type="http://schemas.openxmlformats.org/officeDocument/2006/relationships/slideLayout"/></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arget="../media/image16.jpeg" Type="http://schemas.openxmlformats.org/officeDocument/2006/relationships/image"/><Relationship Id="rId1" Target="../slideLayouts/slideLayout2.xml" Type="http://schemas.openxmlformats.org/officeDocument/2006/relationships/slideLayout"/></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947189"/>
            <a:ext cx="10058400" cy="1711037"/>
          </a:xfrm>
          <a:noFill/>
        </p:spPr>
        <p:txBody>
          <a:bodyPr>
            <a:normAutofit fontScale="90000"/>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Lip To Speech…</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sz="2700"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66800" y="3984458"/>
            <a:ext cx="10058400" cy="685800"/>
          </a:xfrm>
        </p:spPr>
        <p:txBody>
          <a:bodyPr/>
          <a:lstStyle/>
          <a:p>
            <a:r>
              <a:rPr lang="en-US" dirty="0" smtClean="0">
                <a:latin typeface="Times New Roman" panose="02020603050405020304" pitchFamily="18" charset="0"/>
                <a:cs typeface="Times New Roman" panose="02020603050405020304" pitchFamily="18" charset="0"/>
              </a:rPr>
              <a:t>Deep Learning</a:t>
            </a:r>
            <a:endParaRPr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66800" y="4832502"/>
            <a:ext cx="1834156" cy="369332"/>
          </a:xfrm>
          <a:prstGeom prst="rect">
            <a:avLst/>
          </a:prstGeom>
          <a:noFill/>
        </p:spPr>
        <p:txBody>
          <a:bodyPr wrap="none" rtlCol="0">
            <a:spAutoFit/>
          </a:bodyPr>
          <a:lstStyle/>
          <a:p>
            <a:r>
              <a:rPr lang="en-US" dirty="0" err="1" smtClean="0">
                <a:solidFill>
                  <a:prstClr val="white"/>
                </a:solidFill>
                <a:latin typeface="Times New Roman" panose="02020603050405020304" pitchFamily="18" charset="0"/>
                <a:cs typeface="Times New Roman" panose="02020603050405020304" pitchFamily="18" charset="0"/>
              </a:rPr>
              <a:t>Afeef</a:t>
            </a:r>
            <a:r>
              <a:rPr lang="en-US" dirty="0" smtClean="0">
                <a:solidFill>
                  <a:prstClr val="white"/>
                </a:solidFill>
                <a:latin typeface="Times New Roman" panose="02020603050405020304" pitchFamily="18" charset="0"/>
                <a:cs typeface="Times New Roman" panose="02020603050405020304" pitchFamily="18" charset="0"/>
              </a:rPr>
              <a:t> </a:t>
            </a:r>
            <a:r>
              <a:rPr lang="en-US" sz="1400" dirty="0" smtClean="0">
                <a:solidFill>
                  <a:prstClr val="white">
                    <a:lumMod val="85000"/>
                  </a:prstClr>
                </a:solidFill>
                <a:latin typeface="Times New Roman" panose="02020603050405020304" pitchFamily="18" charset="0"/>
                <a:cs typeface="Times New Roman" panose="02020603050405020304" pitchFamily="18" charset="0"/>
              </a:rPr>
              <a:t>2AB19CS037</a:t>
            </a:r>
            <a:endParaRPr lang="en-US" dirty="0">
              <a:solidFill>
                <a:prstClr val="white">
                  <a:lumMod val="85000"/>
                </a:prst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66800" y="5214228"/>
            <a:ext cx="1763624" cy="369332"/>
          </a:xfrm>
          <a:prstGeom prst="rect">
            <a:avLst/>
          </a:prstGeom>
          <a:noFill/>
        </p:spPr>
        <p:txBody>
          <a:bodyPr wrap="none" rtlCol="0">
            <a:spAutoFit/>
          </a:bodyPr>
          <a:lstStyle/>
          <a:p>
            <a:r>
              <a:rPr lang="en-US" dirty="0" smtClean="0">
                <a:solidFill>
                  <a:prstClr val="white"/>
                </a:solidFill>
                <a:latin typeface="Times New Roman" panose="02020603050405020304" pitchFamily="18" charset="0"/>
                <a:cs typeface="Times New Roman" panose="02020603050405020304" pitchFamily="18" charset="0"/>
              </a:rPr>
              <a:t>Nayil </a:t>
            </a:r>
            <a:r>
              <a:rPr lang="en-US" sz="1400" dirty="0" smtClean="0">
                <a:solidFill>
                  <a:prstClr val="white">
                    <a:lumMod val="85000"/>
                  </a:prstClr>
                </a:solidFill>
                <a:latin typeface="Times New Roman" panose="02020603050405020304" pitchFamily="18" charset="0"/>
                <a:cs typeface="Times New Roman" panose="02020603050405020304" pitchFamily="18" charset="0"/>
              </a:rPr>
              <a:t>2AB19CS008</a:t>
            </a:r>
            <a:endParaRPr lang="en-US" dirty="0">
              <a:solidFill>
                <a:prstClr val="white">
                  <a:lumMod val="85000"/>
                </a:prst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1143000" y="4572000"/>
            <a:ext cx="45720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569436" y="5214228"/>
            <a:ext cx="2719014" cy="369332"/>
          </a:xfrm>
          <a:prstGeom prst="rect">
            <a:avLst/>
          </a:prstGeom>
          <a:noFill/>
        </p:spPr>
        <p:txBody>
          <a:bodyPr wrap="none" rtlCol="0">
            <a:spAutoFit/>
          </a:bodyPr>
          <a:lstStyle/>
          <a:p>
            <a:r>
              <a:rPr lang="en-US" sz="1600" dirty="0" smtClean="0">
                <a:solidFill>
                  <a:prstClr val="white">
                    <a:lumMod val="85000"/>
                  </a:prstClr>
                </a:solidFill>
                <a:latin typeface="Times New Roman" panose="02020603050405020304" pitchFamily="18" charset="0"/>
                <a:cs typeface="Times New Roman" panose="02020603050405020304" pitchFamily="18" charset="0"/>
              </a:rPr>
              <a:t>Guide:</a:t>
            </a:r>
            <a:r>
              <a:rPr lang="en-US" dirty="0">
                <a:solidFill>
                  <a:prstClr val="white"/>
                </a:solidFill>
                <a:latin typeface="Times New Roman" panose="02020603050405020304" pitchFamily="18" charset="0"/>
                <a:cs typeface="Times New Roman" panose="02020603050405020304" pitchFamily="18" charset="0"/>
              </a:rPr>
              <a:t> </a:t>
            </a:r>
            <a:r>
              <a:rPr lang="en-US" dirty="0" smtClean="0">
                <a:solidFill>
                  <a:prstClr val="white"/>
                </a:solidFill>
                <a:latin typeface="Times New Roman" panose="02020603050405020304" pitchFamily="18" charset="0"/>
                <a:cs typeface="Times New Roman" panose="02020603050405020304" pitchFamily="18" charset="0"/>
              </a:rPr>
              <a:t>Prof. </a:t>
            </a:r>
            <a:r>
              <a:rPr lang="en-US" dirty="0" err="1" smtClean="0">
                <a:solidFill>
                  <a:prstClr val="white"/>
                </a:solidFill>
                <a:latin typeface="Times New Roman" panose="02020603050405020304" pitchFamily="18" charset="0"/>
                <a:cs typeface="Times New Roman" panose="02020603050405020304" pitchFamily="18" charset="0"/>
              </a:rPr>
              <a:t>Rizwan</a:t>
            </a:r>
            <a:r>
              <a:rPr lang="en-US" dirty="0" smtClean="0">
                <a:solidFill>
                  <a:prstClr val="white"/>
                </a:solidFill>
                <a:latin typeface="Times New Roman" panose="02020603050405020304" pitchFamily="18" charset="0"/>
                <a:cs typeface="Times New Roman" panose="02020603050405020304" pitchFamily="18" charset="0"/>
              </a:rPr>
              <a:t> Sheikh</a:t>
            </a:r>
            <a:endParaRPr lang="en-US"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525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lowchart: Data 15"/>
          <p:cNvSpPr/>
          <p:nvPr/>
        </p:nvSpPr>
        <p:spPr>
          <a:xfrm>
            <a:off x="3251913" y="1749930"/>
            <a:ext cx="3561010" cy="741236"/>
          </a:xfrm>
          <a:prstGeom prst="flowChartInputOut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60628" y="1273206"/>
            <a:ext cx="2865552" cy="1200329"/>
          </a:xfrm>
          <a:prstGeom prst="rect">
            <a:avLst/>
          </a:prstGeom>
          <a:noFill/>
        </p:spPr>
        <p:txBody>
          <a:bodyPr wrap="square" rtlCol="0">
            <a:spAutoFit/>
          </a:bodyPr>
          <a:lstStyle/>
          <a:p>
            <a:endParaRPr lang="en-US" dirty="0" smtClean="0"/>
          </a:p>
          <a:p>
            <a:endParaRPr lang="en-US" dirty="0"/>
          </a:p>
          <a:p>
            <a:r>
              <a:rPr lang="en-US" dirty="0" smtClean="0">
                <a:solidFill>
                  <a:schemeClr val="bg1"/>
                </a:solidFill>
                <a:latin typeface="Times New Roman" panose="02020603050405020304" pitchFamily="18" charset="0"/>
                <a:cs typeface="Times New Roman" panose="02020603050405020304" pitchFamily="18" charset="0"/>
              </a:rPr>
              <a:t>Users uploads </a:t>
            </a:r>
          </a:p>
          <a:p>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video without audio</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3" name="Oval 12"/>
          <p:cNvSpPr/>
          <p:nvPr/>
        </p:nvSpPr>
        <p:spPr>
          <a:xfrm>
            <a:off x="528032" y="1610054"/>
            <a:ext cx="2163650" cy="10045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43564" y="1827204"/>
            <a:ext cx="2382591" cy="646331"/>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Initiate Flutter </a:t>
            </a:r>
          </a:p>
          <a:p>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App</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7514820" y="1610054"/>
            <a:ext cx="2079938"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528032" y="651245"/>
            <a:ext cx="5331853"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Web Application Flowchart</a:t>
            </a:r>
            <a:endParaRPr lang="en-US" sz="2800" b="1" dirty="0">
              <a:latin typeface="Times New Roman" panose="02020603050405020304" pitchFamily="18" charset="0"/>
              <a:cs typeface="Times New Roman" panose="02020603050405020304" pitchFamily="18" charset="0"/>
            </a:endParaRPr>
          </a:p>
        </p:txBody>
      </p:sp>
      <p:cxnSp>
        <p:nvCxnSpPr>
          <p:cNvPr id="20" name="Straight Connector 19"/>
          <p:cNvCxnSpPr/>
          <p:nvPr/>
        </p:nvCxnSpPr>
        <p:spPr>
          <a:xfrm>
            <a:off x="935650" y="1174465"/>
            <a:ext cx="5731098" cy="0"/>
          </a:xfrm>
          <a:prstGeom prst="line">
            <a:avLst/>
          </a:prstGeom>
          <a:ln w="38100">
            <a:solidFill>
              <a:schemeClr val="tx2">
                <a:lumMod val="50000"/>
              </a:schemeClr>
            </a:solidFill>
          </a:ln>
        </p:spPr>
        <p:style>
          <a:lnRef idx="1">
            <a:schemeClr val="dk1"/>
          </a:lnRef>
          <a:fillRef idx="0">
            <a:schemeClr val="dk1"/>
          </a:fillRef>
          <a:effectRef idx="0">
            <a:schemeClr val="dk1"/>
          </a:effectRef>
          <a:fontRef idx="minor">
            <a:schemeClr val="tx1"/>
          </a:fontRef>
        </p:style>
      </p:cxnSp>
      <p:sp>
        <p:nvSpPr>
          <p:cNvPr id="2" name="Flowchart: Decision 1"/>
          <p:cNvSpPr/>
          <p:nvPr/>
        </p:nvSpPr>
        <p:spPr>
          <a:xfrm>
            <a:off x="7695126" y="1455508"/>
            <a:ext cx="2118573" cy="1653845"/>
          </a:xfrm>
          <a:prstGeom prst="flowChartDecis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imes New Roman" panose="02020603050405020304" pitchFamily="18" charset="0"/>
              </a:rPr>
              <a:t>Is Video valid?</a:t>
            </a:r>
            <a:endParaRPr lang="en-US" dirty="0">
              <a:solidFill>
                <a:schemeClr val="bg1"/>
              </a:solidFill>
              <a:latin typeface="Times New Roman" panose="02020603050405020304" pitchFamily="18" charset="0"/>
            </a:endParaRPr>
          </a:p>
        </p:txBody>
      </p:sp>
      <p:sp>
        <p:nvSpPr>
          <p:cNvPr id="3" name="Flowchart: Data 2"/>
          <p:cNvSpPr/>
          <p:nvPr/>
        </p:nvSpPr>
        <p:spPr>
          <a:xfrm>
            <a:off x="3000774" y="3888524"/>
            <a:ext cx="3303434" cy="618187"/>
          </a:xfrm>
          <a:prstGeom prst="flowChartInputOut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imes New Roman" panose="02020603050405020304" pitchFamily="18" charset="0"/>
              </a:rPr>
              <a:t>Invalid Video Format</a:t>
            </a:r>
          </a:p>
        </p:txBody>
      </p:sp>
      <p:sp>
        <p:nvSpPr>
          <p:cNvPr id="4" name="Flowchart: Process 3"/>
          <p:cNvSpPr/>
          <p:nvPr/>
        </p:nvSpPr>
        <p:spPr>
          <a:xfrm>
            <a:off x="8297211" y="3745170"/>
            <a:ext cx="3032975" cy="1300767"/>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imes New Roman" panose="02020603050405020304" pitchFamily="18" charset="0"/>
              </a:rPr>
              <a:t>Server generates audio based on the lip movements in the video</a:t>
            </a:r>
            <a:endParaRPr lang="en-US" dirty="0">
              <a:solidFill>
                <a:schemeClr val="bg1"/>
              </a:solidFill>
              <a:latin typeface="Times New Roman" panose="02020603050405020304" pitchFamily="18" charset="0"/>
            </a:endParaRPr>
          </a:p>
        </p:txBody>
      </p:sp>
      <p:sp>
        <p:nvSpPr>
          <p:cNvPr id="8" name="TextBox 7"/>
          <p:cNvSpPr txBox="1"/>
          <p:nvPr/>
        </p:nvSpPr>
        <p:spPr>
          <a:xfrm>
            <a:off x="6152880" y="3178200"/>
            <a:ext cx="1461752"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p:txBody>
      </p:sp>
      <p:cxnSp>
        <p:nvCxnSpPr>
          <p:cNvPr id="12" name="Elbow Connector 11"/>
          <p:cNvCxnSpPr>
            <a:stCxn id="2" idx="2"/>
            <a:endCxn id="3" idx="0"/>
          </p:cNvCxnSpPr>
          <p:nvPr/>
        </p:nvCxnSpPr>
        <p:spPr>
          <a:xfrm rot="5400000">
            <a:off x="6479039" y="1613149"/>
            <a:ext cx="779171" cy="37715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2" idx="3"/>
          </p:cNvCxnSpPr>
          <p:nvPr/>
        </p:nvCxnSpPr>
        <p:spPr>
          <a:xfrm>
            <a:off x="9813699" y="2282431"/>
            <a:ext cx="180306" cy="146273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032639" y="2795092"/>
            <a:ext cx="1017431" cy="37061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p:txBody>
      </p:sp>
      <p:cxnSp>
        <p:nvCxnSpPr>
          <p:cNvPr id="26" name="Straight Arrow Connector 25"/>
          <p:cNvCxnSpPr/>
          <p:nvPr/>
        </p:nvCxnSpPr>
        <p:spPr>
          <a:xfrm>
            <a:off x="6304208" y="2284754"/>
            <a:ext cx="13909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6" idx="2"/>
          </p:cNvCxnSpPr>
          <p:nvPr/>
        </p:nvCxnSpPr>
        <p:spPr>
          <a:xfrm>
            <a:off x="2691682" y="2120548"/>
            <a:ext cx="9163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 idx="1"/>
            <a:endCxn id="16" idx="3"/>
          </p:cNvCxnSpPr>
          <p:nvPr/>
        </p:nvCxnSpPr>
        <p:spPr>
          <a:xfrm flipV="1">
            <a:off x="4652491" y="2491166"/>
            <a:ext cx="23826" cy="1397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920001" y="5802300"/>
            <a:ext cx="1750457" cy="73339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imes New Roman" panose="02020603050405020304" pitchFamily="18" charset="0"/>
                <a:cs typeface="Times New Roman" panose="02020603050405020304" pitchFamily="18" charset="0"/>
              </a:rPr>
              <a:t>End</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5" name="Flowchart: Data 4"/>
          <p:cNvSpPr/>
          <p:nvPr/>
        </p:nvSpPr>
        <p:spPr>
          <a:xfrm>
            <a:off x="6868624" y="5625397"/>
            <a:ext cx="2304958" cy="1087201"/>
          </a:xfrm>
          <a:prstGeom prst="flowChartInputOutpu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Video with AI generated audio</a:t>
            </a:r>
            <a:endParaRPr lang="en-US" dirty="0">
              <a:latin typeface="Times New Roman" panose="02020603050405020304" pitchFamily="18" charset="0"/>
              <a:cs typeface="Times New Roman" panose="02020603050405020304" pitchFamily="18" charset="0"/>
            </a:endParaRPr>
          </a:p>
        </p:txBody>
      </p:sp>
      <p:cxnSp>
        <p:nvCxnSpPr>
          <p:cNvPr id="11" name="Elbow Connector 10"/>
          <p:cNvCxnSpPr>
            <a:stCxn id="4" idx="2"/>
            <a:endCxn id="5" idx="5"/>
          </p:cNvCxnSpPr>
          <p:nvPr/>
        </p:nvCxnSpPr>
        <p:spPr>
          <a:xfrm rot="5400000">
            <a:off x="8816863" y="5172161"/>
            <a:ext cx="1123061" cy="870613"/>
          </a:xfrm>
          <a:prstGeom prst="bent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23" idx="6"/>
          </p:cNvCxnSpPr>
          <p:nvPr/>
        </p:nvCxnSpPr>
        <p:spPr>
          <a:xfrm flipH="1">
            <a:off x="5670458" y="6168998"/>
            <a:ext cx="1433023"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8453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744" y="378002"/>
            <a:ext cx="10515600" cy="1325563"/>
          </a:xfrm>
        </p:spPr>
        <p:txBody>
          <a:bodyPr/>
          <a:lstStyle/>
          <a:p>
            <a:r>
              <a:rPr lang="en-US" sz="2800" b="1" dirty="0" smtClean="0">
                <a:latin typeface="Times New Roman" panose="02020603050405020304" pitchFamily="18" charset="0"/>
              </a:rPr>
              <a:t>Challenges</a:t>
            </a:r>
            <a:r>
              <a:rPr lang="en-US" dirty="0">
                <a:latin typeface="Times New Roman" panose="02020603050405020304" pitchFamily="18" charset="0"/>
              </a:rPr>
              <a:t/>
            </a:r>
            <a:br>
              <a:rPr lang="en-US" dirty="0">
                <a:latin typeface="Times New Roman" panose="02020603050405020304" pitchFamily="18" charset="0"/>
              </a:rPr>
            </a:br>
            <a:endParaRPr lang="en-US" dirty="0"/>
          </a:p>
        </p:txBody>
      </p:sp>
      <p:cxnSp>
        <p:nvCxnSpPr>
          <p:cNvPr id="5" name="Straight Connector 4"/>
          <p:cNvCxnSpPr/>
          <p:nvPr/>
        </p:nvCxnSpPr>
        <p:spPr>
          <a:xfrm>
            <a:off x="1120460" y="1027905"/>
            <a:ext cx="6272012" cy="128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28700" y="1283677"/>
            <a:ext cx="9741876" cy="4662815"/>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dirty="0"/>
              <a:t>Lack of recognition: Despite doing good work, interns may not always receive the recognition they deserve, which can be discouraging.</a:t>
            </a:r>
          </a:p>
          <a:p>
            <a:pPr marL="285750" indent="-285750">
              <a:lnSpc>
                <a:spcPct val="150000"/>
              </a:lnSpc>
              <a:buFont typeface="Courier New" panose="02070309020205020404" pitchFamily="49" charset="0"/>
              <a:buChar char="o"/>
            </a:pPr>
            <a:r>
              <a:rPr lang="en-US" dirty="0" smtClean="0"/>
              <a:t>It’s </a:t>
            </a:r>
            <a:r>
              <a:rPr lang="en-US" dirty="0"/>
              <a:t>our first job kind of experience. Reaching late for classes and late submissions of assignments was tolerated by our college professors. But in a professional workspace it isn’t acceptable and hence managing time can be really difficult for us</a:t>
            </a:r>
            <a:r>
              <a:rPr lang="en-US" dirty="0" smtClean="0"/>
              <a:t>.</a:t>
            </a:r>
          </a:p>
          <a:p>
            <a:pPr marL="285750" indent="-285750">
              <a:lnSpc>
                <a:spcPct val="150000"/>
              </a:lnSpc>
              <a:buFont typeface="Courier New" panose="02070309020205020404" pitchFamily="49" charset="0"/>
              <a:buChar char="o"/>
            </a:pPr>
            <a:r>
              <a:rPr lang="en-US" dirty="0" smtClean="0"/>
              <a:t>Balancing </a:t>
            </a:r>
            <a:r>
              <a:rPr lang="en-US" dirty="0"/>
              <a:t>work, academics, and personal life can be challenging, especially for interns who are still figuring out how to manage their time effectively in a professional workspace</a:t>
            </a:r>
            <a:r>
              <a:rPr lang="en-US" dirty="0" smtClean="0"/>
              <a:t>.</a:t>
            </a:r>
          </a:p>
          <a:p>
            <a:pPr marL="285750" indent="-285750">
              <a:lnSpc>
                <a:spcPct val="150000"/>
              </a:lnSpc>
              <a:buFont typeface="Courier New" panose="02070309020205020404" pitchFamily="49" charset="0"/>
              <a:buChar char="o"/>
            </a:pPr>
            <a:r>
              <a:rPr lang="en-US" dirty="0" smtClean="0"/>
              <a:t>We accepted an internship thinking that there won’t be much pressure and the compensation would be sufficient for it. But after we actually start, we realize the pay is far lesser than the work deserves.</a:t>
            </a:r>
          </a:p>
          <a:p>
            <a:pPr marL="285750" indent="-285750">
              <a:lnSpc>
                <a:spcPct val="150000"/>
              </a:lnSpc>
              <a:buFont typeface="Courier New" panose="02070309020205020404" pitchFamily="49" charset="0"/>
              <a:buChar char="o"/>
            </a:pPr>
            <a:r>
              <a:rPr lang="en-US" dirty="0" smtClean="0"/>
              <a:t>Communication </a:t>
            </a:r>
            <a:r>
              <a:rPr lang="en-US" dirty="0"/>
              <a:t>is one of those internship challenges that can actually hinder our internship time.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474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5231" cy="830629"/>
          </a:xfrm>
        </p:spPr>
        <p:txBody>
          <a:bodyPr>
            <a:normAutofit fontScale="90000"/>
          </a:bodyPr>
          <a:lstStyle/>
          <a:p>
            <a:r>
              <a:rPr lang="en-US" sz="2800" b="1" dirty="0">
                <a:latin typeface="Times New Roman" panose="02020603050405020304" pitchFamily="18" charset="0"/>
                <a:cs typeface="Times New Roman" panose="02020603050405020304" pitchFamily="18" charset="0"/>
              </a:rPr>
              <a:t>Making the Most of Online Resources: Our Journey to Completing a Challenging Task</a:t>
            </a:r>
          </a:p>
        </p:txBody>
      </p:sp>
      <p:cxnSp>
        <p:nvCxnSpPr>
          <p:cNvPr id="4" name="Straight Connector 3"/>
          <p:cNvCxnSpPr/>
          <p:nvPr/>
        </p:nvCxnSpPr>
        <p:spPr>
          <a:xfrm>
            <a:off x="1339401" y="1349876"/>
            <a:ext cx="6272012" cy="128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339401" y="1690688"/>
            <a:ext cx="9352045" cy="5632311"/>
          </a:xfrm>
          <a:prstGeom prst="rect">
            <a:avLst/>
          </a:prstGeom>
          <a:noFill/>
        </p:spPr>
        <p:txBody>
          <a:bodyPr wrap="square" rtlCol="0">
            <a:spAutoFit/>
          </a:bodyPr>
          <a:lstStyle/>
          <a:p>
            <a:pPr marL="285750" indent="-285750">
              <a:buFont typeface="Courier New" panose="02070309020205020404" pitchFamily="49" charset="0"/>
              <a:buChar char="o"/>
            </a:pPr>
            <a:r>
              <a:rPr lang="en-US" dirty="0"/>
              <a:t>W3Schools is a popular online resource for learning web development, and we used it to learn various concepts and techniques related to web development</a:t>
            </a:r>
            <a:r>
              <a:rPr lang="en-US" dirty="0" smtClean="0"/>
              <a: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YouTube is another great resource that we used to watch video tutorials and learn from experts in the field</a:t>
            </a:r>
            <a:r>
              <a:rPr lang="en-US" dirty="0" smtClean="0"/>
              <a: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Online forums like Stack Overflow were also helpful in troubleshooting issues and finding solutions to problems we encountered during our work</a:t>
            </a:r>
            <a:r>
              <a:rPr lang="en-US" dirty="0" smtClean="0"/>
              <a: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We also used online tools like code editors, color palette generators, and image compression tools to streamline our workflow and improve our productivity</a:t>
            </a:r>
            <a:r>
              <a:rPr lang="en-US" dirty="0" smtClean="0"/>
              <a: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By using these resources, we were able to learn new skills, solve problems more efficiently, and ultimately complete our task successfully.</a:t>
            </a:r>
          </a:p>
          <a:p>
            <a:pPr marL="800100" lvl="1" indent="-342900">
              <a:lnSpc>
                <a:spcPct val="150000"/>
              </a:lnSpc>
              <a:buFont typeface="Wingdings" panose="05000000000000000000" pitchFamily="2" charset="2"/>
              <a:buChar char="§"/>
            </a:pPr>
            <a:endParaRPr lang="en-US" dirty="0" smtClean="0">
              <a:solidFill>
                <a:srgbClr val="000000">
                  <a:lumMod val="85000"/>
                  <a:lumOff val="15000"/>
                </a:srgbClr>
              </a:solidFill>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
            </a:pPr>
            <a:endParaRPr lang="en-US" dirty="0" smtClean="0">
              <a:solidFill>
                <a:srgbClr val="000000">
                  <a:lumMod val="85000"/>
                  <a:lumOff val="15000"/>
                </a:srgbClr>
              </a:solidFill>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
            </a:pPr>
            <a:endParaRPr lang="en-US" dirty="0" smtClean="0">
              <a:solidFill>
                <a:srgbClr val="000000">
                  <a:lumMod val="85000"/>
                  <a:lumOff val="15000"/>
                </a:srgbClr>
              </a:solidFill>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
            </a:pPr>
            <a:endParaRPr lang="en-US" dirty="0" smtClean="0">
              <a:solidFill>
                <a:srgbClr val="000000">
                  <a:lumMod val="85000"/>
                  <a:lumOff val="15000"/>
                </a:srgbClr>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300211"/>
            <a:ext cx="65" cy="600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52400" y="-147811"/>
            <a:ext cx="65" cy="600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5370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5314" y="536331"/>
            <a:ext cx="11028485" cy="817684"/>
          </a:xfrm>
        </p:spPr>
        <p:txBody>
          <a:bodyPr>
            <a:normAutofit/>
          </a:bodyPr>
          <a:lstStyle/>
          <a:p>
            <a:r>
              <a:rPr lang="en-US" sz="2800" b="1" dirty="0">
                <a:latin typeface="Times New Roman" panose="02020603050405020304" pitchFamily="18" charset="0"/>
                <a:cs typeface="Times New Roman" panose="02020603050405020304" pitchFamily="18" charset="0"/>
              </a:rPr>
              <a:t>How </a:t>
            </a:r>
            <a:r>
              <a:rPr lang="en-US" sz="2800" b="1" dirty="0" smtClean="0">
                <a:latin typeface="Times New Roman" panose="02020603050405020304" pitchFamily="18" charset="0"/>
                <a:cs typeface="Times New Roman" panose="02020603050405020304" pitchFamily="18" charset="0"/>
              </a:rPr>
              <a:t>Lip To Speech Synthesis works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6522" y="1872763"/>
            <a:ext cx="5556740" cy="4422530"/>
          </a:xfrm>
        </p:spPr>
        <p:txBody>
          <a:bodyPr>
            <a:normAutofit/>
          </a:bodyPr>
          <a:lstStyle/>
          <a:p>
            <a:pPr lvl="1">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Lip To </a:t>
            </a:r>
            <a:r>
              <a:rPr lang="en-US" sz="1600" dirty="0">
                <a:latin typeface="Times New Roman" panose="02020603050405020304" pitchFamily="18" charset="0"/>
                <a:cs typeface="Times New Roman" panose="02020603050405020304" pitchFamily="18" charset="0"/>
              </a:rPr>
              <a:t>speech synthesis relies on a combination of machine learning and artificial intelligence to create realistic speech. The technology analyzes the movement of the lips and uses this information to generate speech that matches the lip movements</a:t>
            </a:r>
            <a:r>
              <a:rPr lang="en-US" sz="1600" dirty="0" smtClean="0">
                <a:latin typeface="Times New Roman" panose="02020603050405020304" pitchFamily="18" charset="0"/>
                <a:cs typeface="Times New Roman" panose="02020603050405020304" pitchFamily="18" charset="0"/>
              </a:rPr>
              <a:t>.</a:t>
            </a:r>
          </a:p>
          <a:p>
            <a:pPr marL="457200" lvl="1" indent="0">
              <a:buNone/>
            </a:pPr>
            <a:endParaRPr lang="en-US" sz="16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The system is trained using large datasets of video footage and corresponding audio files. Through this training process, the system learns to recognize patterns in lip movements and associate them with specific sounds and words.</a:t>
            </a:r>
            <a:endParaRPr lang="en-US" sz="1600"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838937" y="1354015"/>
            <a:ext cx="5271717" cy="8793"/>
          </a:xfrm>
          <a:prstGeom prst="line">
            <a:avLst/>
          </a:prstGeom>
          <a:ln w="38100">
            <a:solidFill>
              <a:schemeClr val="tx2">
                <a:lumMod val="50000"/>
              </a:schemeClr>
            </a:solidFill>
          </a:ln>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985" y="290146"/>
            <a:ext cx="5671039" cy="6233745"/>
          </a:xfrm>
          <a:prstGeom prst="rect">
            <a:avLst/>
          </a:prstGeom>
        </p:spPr>
      </p:pic>
    </p:spTree>
    <p:extLst>
      <p:ext uri="{BB962C8B-B14F-4D97-AF65-F5344CB8AC3E}">
        <p14:creationId xmlns:p14="http://schemas.microsoft.com/office/powerpoint/2010/main" val="5830670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7055" y="340824"/>
            <a:ext cx="10647484" cy="777875"/>
          </a:xfrm>
        </p:spPr>
        <p:txBody>
          <a:bodyPr>
            <a:normAutofit/>
          </a:bodyPr>
          <a:lstStyle/>
          <a:p>
            <a:r>
              <a:rPr lang="en-US" sz="2800" b="1" dirty="0">
                <a:latin typeface="Times New Roman" panose="02020603050405020304" pitchFamily="18" charset="0"/>
                <a:cs typeface="Times New Roman" panose="02020603050405020304" pitchFamily="18" charset="0"/>
              </a:rPr>
              <a:t>Applications of </a:t>
            </a:r>
            <a:r>
              <a:rPr lang="en-US" sz="2800" b="1" dirty="0" smtClean="0">
                <a:latin typeface="Times New Roman" panose="02020603050405020304" pitchFamily="18" charset="0"/>
                <a:cs typeface="Times New Roman" panose="02020603050405020304" pitchFamily="18" charset="0"/>
              </a:rPr>
              <a:t>Lip To </a:t>
            </a:r>
            <a:r>
              <a:rPr lang="en-US" sz="2800" b="1" dirty="0">
                <a:latin typeface="Times New Roman" panose="02020603050405020304" pitchFamily="18" charset="0"/>
                <a:cs typeface="Times New Roman" panose="02020603050405020304" pitchFamily="18" charset="0"/>
              </a:rPr>
              <a:t>Speech Synthesis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3577" y="1732085"/>
            <a:ext cx="5512777" cy="4444878"/>
          </a:xfrm>
        </p:spPr>
        <p:txBody>
          <a:bodyPr>
            <a:normAutofit/>
          </a:bodyPr>
          <a:lstStyle/>
          <a:p>
            <a:pPr>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Lip To </a:t>
            </a:r>
            <a:r>
              <a:rPr lang="en-US" sz="2000" dirty="0">
                <a:latin typeface="Times New Roman" panose="02020603050405020304" pitchFamily="18" charset="0"/>
                <a:cs typeface="Times New Roman" panose="02020603050405020304" pitchFamily="18" charset="0"/>
              </a:rPr>
              <a:t>speech synthesis has numerous applications in various fields. One of the most promising applications is in the field of assistive technology. The technology can be used to help people with speech impairments communicate more effectively.</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Another application of </a:t>
            </a:r>
            <a:r>
              <a:rPr lang="en-US" sz="2000" dirty="0" smtClean="0">
                <a:latin typeface="Times New Roman" panose="02020603050405020304" pitchFamily="18" charset="0"/>
                <a:cs typeface="Times New Roman" panose="02020603050405020304" pitchFamily="18" charset="0"/>
              </a:rPr>
              <a:t>Lip To </a:t>
            </a:r>
            <a:r>
              <a:rPr lang="en-US" sz="2000" dirty="0">
                <a:latin typeface="Times New Roman" panose="02020603050405020304" pitchFamily="18" charset="0"/>
                <a:cs typeface="Times New Roman" panose="02020603050405020304" pitchFamily="18" charset="0"/>
              </a:rPr>
              <a:t>speech synthesis is in the entertainment industry. The technology can be used to create more realistic animated characters and improve the quality of dubbed films and TV shows.</a:t>
            </a:r>
          </a:p>
          <a:p>
            <a:endParaRPr lang="en-IN" dirty="0"/>
          </a:p>
        </p:txBody>
      </p:sp>
      <p:cxnSp>
        <p:nvCxnSpPr>
          <p:cNvPr id="5" name="Straight Connector 4"/>
          <p:cNvCxnSpPr/>
          <p:nvPr/>
        </p:nvCxnSpPr>
        <p:spPr>
          <a:xfrm>
            <a:off x="619129" y="1230923"/>
            <a:ext cx="7162063" cy="2637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2830" y="1600205"/>
            <a:ext cx="4859217" cy="4360985"/>
          </a:xfrm>
          <a:prstGeom prst="rect">
            <a:avLst/>
          </a:prstGeom>
        </p:spPr>
      </p:pic>
    </p:spTree>
    <p:extLst>
      <p:ext uri="{BB962C8B-B14F-4D97-AF65-F5344CB8AC3E}">
        <p14:creationId xmlns:p14="http://schemas.microsoft.com/office/powerpoint/2010/main" val="89561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90146" y="1"/>
            <a:ext cx="11063654" cy="1204545"/>
          </a:xfrm>
        </p:spPr>
        <p:txBody>
          <a:bodyPr>
            <a:normAutofit/>
          </a:bodyPr>
          <a:lstStyle/>
          <a:p>
            <a:r>
              <a:rPr lang="en-US" sz="2800" b="1" dirty="0">
                <a:latin typeface="Times New Roman" panose="02020603050405020304" pitchFamily="18" charset="0"/>
                <a:cs typeface="Times New Roman" panose="02020603050405020304" pitchFamily="18" charset="0"/>
              </a:rPr>
              <a:t>Challenges and Limitations of </a:t>
            </a:r>
            <a:r>
              <a:rPr lang="en-US" sz="2800" b="1" dirty="0" smtClean="0">
                <a:latin typeface="Times New Roman" panose="02020603050405020304" pitchFamily="18" charset="0"/>
                <a:cs typeface="Times New Roman" panose="02020603050405020304" pitchFamily="18" charset="0"/>
              </a:rPr>
              <a:t>Lip To </a:t>
            </a:r>
            <a:r>
              <a:rPr lang="en-US" sz="2800" b="1" dirty="0">
                <a:latin typeface="Times New Roman" panose="02020603050405020304" pitchFamily="18" charset="0"/>
                <a:cs typeface="Times New Roman" panose="02020603050405020304" pitchFamily="18" charset="0"/>
              </a:rPr>
              <a:t>Speech Synthesis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3045" y="1477107"/>
            <a:ext cx="5029201" cy="5134708"/>
          </a:xfrm>
        </p:spPr>
        <p:txBody>
          <a:bodyPr/>
          <a:lstStyle/>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While </a:t>
            </a:r>
            <a:r>
              <a:rPr lang="en-US" sz="2000" dirty="0" err="1">
                <a:latin typeface="Times New Roman" panose="02020603050405020304" pitchFamily="18" charset="0"/>
                <a:cs typeface="Times New Roman" panose="02020603050405020304" pitchFamily="18" charset="0"/>
              </a:rPr>
              <a:t>LipTo</a:t>
            </a:r>
            <a:r>
              <a:rPr lang="en-US" sz="2000" dirty="0">
                <a:latin typeface="Times New Roman" panose="02020603050405020304" pitchFamily="18" charset="0"/>
                <a:cs typeface="Times New Roman" panose="02020603050405020304" pitchFamily="18" charset="0"/>
              </a:rPr>
              <a:t> speech synthesis has many benefits, there are also several challenges and limitations associated with the technology. One major challenge is the need for high-quality video footage. The technology requires clear, well-lit video footage in order to accurately track lip movements.</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Another limitation of </a:t>
            </a:r>
            <a:r>
              <a:rPr lang="en-US" sz="2000" dirty="0" err="1">
                <a:latin typeface="Times New Roman" panose="02020603050405020304" pitchFamily="18" charset="0"/>
                <a:cs typeface="Times New Roman" panose="02020603050405020304" pitchFamily="18" charset="0"/>
              </a:rPr>
              <a:t>LipTo</a:t>
            </a:r>
            <a:r>
              <a:rPr lang="en-US" sz="2000" dirty="0">
                <a:latin typeface="Times New Roman" panose="02020603050405020304" pitchFamily="18" charset="0"/>
                <a:cs typeface="Times New Roman" panose="02020603050405020304" pitchFamily="18" charset="0"/>
              </a:rPr>
              <a:t> speech synthesis is that it currently only works for English language speech. The technology will need to be adapted for other languages in order to be widely adopted around the world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577" y="1477107"/>
            <a:ext cx="4856285" cy="4158762"/>
          </a:xfrm>
          <a:prstGeom prst="rect">
            <a:avLst/>
          </a:prstGeom>
        </p:spPr>
      </p:pic>
      <p:cxnSp>
        <p:nvCxnSpPr>
          <p:cNvPr id="6" name="Straight Connector 5"/>
          <p:cNvCxnSpPr/>
          <p:nvPr/>
        </p:nvCxnSpPr>
        <p:spPr>
          <a:xfrm>
            <a:off x="733429" y="984740"/>
            <a:ext cx="8973279" cy="1758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9830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990600" y="1139264"/>
            <a:ext cx="5334000" cy="140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00426" y="1547629"/>
            <a:ext cx="1295546" cy="461665"/>
          </a:xfrm>
          <a:prstGeom prst="rect">
            <a:avLst/>
          </a:prstGeom>
          <a:noFill/>
        </p:spPr>
        <p:txBody>
          <a:bodyPr wrap="none" rtlCol="0">
            <a:spAutoFit/>
          </a:bodyPr>
          <a:lstStyle/>
          <a:p>
            <a:pPr algn="ctr"/>
            <a:r>
              <a:rPr lang="en-US" sz="2400" dirty="0" smtClean="0">
                <a:latin typeface="Times New Roman" panose="02020603050405020304" pitchFamily="18" charset="0"/>
                <a:cs typeface="Times New Roman" panose="02020603050405020304" pitchFamily="18" charset="0"/>
              </a:rPr>
              <a:t>Software</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781800" y="1547629"/>
            <a:ext cx="1398139" cy="461665"/>
          </a:xfrm>
          <a:prstGeom prst="rect">
            <a:avLst/>
          </a:prstGeom>
          <a:noFill/>
        </p:spPr>
        <p:txBody>
          <a:bodyPr wrap="none" rtlCol="0">
            <a:spAutoFit/>
          </a:bodyPr>
          <a:lstStyle/>
          <a:p>
            <a:pPr algn="ctr"/>
            <a:r>
              <a:rPr lang="en-US" sz="2400" dirty="0" smtClean="0">
                <a:latin typeface="Times New Roman" panose="02020603050405020304" pitchFamily="18" charset="0"/>
                <a:cs typeface="Times New Roman" panose="02020603050405020304" pitchFamily="18" charset="0"/>
              </a:rPr>
              <a:t>Hardware</a:t>
            </a:r>
            <a:endParaRPr lang="en-US" sz="2400"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flipV="1">
            <a:off x="900358" y="2009293"/>
            <a:ext cx="4215904"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021262" y="2009293"/>
            <a:ext cx="4215904"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57200" y="1334938"/>
            <a:ext cx="11353800" cy="5142062"/>
          </a:xfrm>
          <a:prstGeom prst="roundRect">
            <a:avLst>
              <a:gd name="adj" fmla="val 440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TextBox 5"/>
          <p:cNvSpPr txBox="1"/>
          <p:nvPr/>
        </p:nvSpPr>
        <p:spPr>
          <a:xfrm>
            <a:off x="800100" y="2009293"/>
            <a:ext cx="4659062" cy="4739759"/>
          </a:xfrm>
          <a:prstGeom prst="rect">
            <a:avLst/>
          </a:prstGeom>
          <a:noFill/>
        </p:spPr>
        <p:txBody>
          <a:bodyPr wrap="square" rtlCol="0">
            <a:spAutoFit/>
          </a:bodyPr>
          <a:lstStyle/>
          <a:p>
            <a:endParaRPr lang="en-US" dirty="0" smtClean="0"/>
          </a:p>
          <a:p>
            <a:r>
              <a:rPr lang="en-US" dirty="0" smtClean="0">
                <a:latin typeface="Times New Roman" panose="02020603050405020304" pitchFamily="18" charset="0"/>
                <a:cs typeface="Times New Roman" panose="02020603050405020304" pitchFamily="18" charset="0"/>
              </a:rPr>
              <a:t>Frameworks:</a:t>
            </a:r>
          </a:p>
          <a:p>
            <a:pPr marL="342900" indent="-342900">
              <a:buFont typeface="+mj-lt"/>
              <a:buAutoNum type="arabicPeriod"/>
            </a:pPr>
            <a:r>
              <a:rPr lang="en-US" sz="1600" dirty="0" err="1" smtClean="0">
                <a:latin typeface="Times New Roman" panose="02020603050405020304" pitchFamily="18" charset="0"/>
                <a:cs typeface="Times New Roman" panose="02020603050405020304" pitchFamily="18" charset="0"/>
              </a:rPr>
              <a:t>Django</a:t>
            </a:r>
            <a:endParaRPr lang="en-US" sz="16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Flutter</a:t>
            </a:r>
          </a:p>
          <a:p>
            <a:pPr marL="342900" indent="-342900">
              <a:buFont typeface="+mj-lt"/>
              <a:buAutoNum type="arabicPeriod"/>
            </a:pPr>
            <a:r>
              <a:rPr lang="en-US" sz="1600" dirty="0" err="1" smtClean="0">
                <a:latin typeface="Times New Roman" panose="02020603050405020304" pitchFamily="18" charset="0"/>
                <a:cs typeface="Times New Roman" panose="02020603050405020304" pitchFamily="18" charset="0"/>
              </a:rPr>
              <a:t>Tensorflow</a:t>
            </a:r>
            <a:endParaRPr lang="en-US" sz="16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err="1">
                <a:latin typeface="Times New Roman" panose="02020603050405020304" pitchFamily="18" charset="0"/>
                <a:cs typeface="Times New Roman" panose="02020603050405020304" pitchFamily="18" charset="0"/>
              </a:rPr>
              <a:t>d</a:t>
            </a:r>
            <a:r>
              <a:rPr lang="en-US" sz="1600" dirty="0" err="1" smtClean="0">
                <a:latin typeface="Times New Roman" panose="02020603050405020304" pitchFamily="18" charset="0"/>
                <a:cs typeface="Times New Roman" panose="02020603050405020304" pitchFamily="18" charset="0"/>
              </a:rPr>
              <a:t>lib</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Programming Languages:</a:t>
            </a: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Python 3.10.x</a:t>
            </a: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Dart</a:t>
            </a:r>
          </a:p>
          <a:p>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Tools:</a:t>
            </a:r>
          </a:p>
          <a:p>
            <a:r>
              <a:rPr lang="en-US" sz="1600" dirty="0">
                <a:latin typeface="Times New Roman" panose="02020603050405020304" pitchFamily="18" charset="0"/>
                <a:cs typeface="Times New Roman" panose="02020603050405020304" pitchFamily="18" charset="0"/>
              </a:rPr>
              <a:t>Visual Studio Code</a:t>
            </a:r>
            <a:r>
              <a:rPr lang="en-US" sz="1600" dirty="0" smtClean="0">
                <a:latin typeface="Times New Roman" panose="02020603050405020304" pitchFamily="18" charset="0"/>
                <a:cs typeface="Times New Roman" panose="02020603050405020304" pitchFamily="18" charset="0"/>
              </a:rPr>
              <a:t>,</a:t>
            </a:r>
          </a:p>
          <a:p>
            <a:r>
              <a:rPr lang="en-US" sz="1600" dirty="0" err="1" smtClean="0">
                <a:latin typeface="Times New Roman" panose="02020603050405020304" pitchFamily="18" charset="0"/>
                <a:cs typeface="Times New Roman" panose="02020603050405020304" pitchFamily="18" charset="0"/>
              </a:rPr>
              <a:t>Jupyter</a:t>
            </a:r>
            <a:r>
              <a:rPr lang="en-US" sz="1600" dirty="0" smtClean="0">
                <a:latin typeface="Times New Roman" panose="02020603050405020304" pitchFamily="18" charset="0"/>
                <a:cs typeface="Times New Roman" panose="02020603050405020304" pitchFamily="18" charset="0"/>
              </a:rPr>
              <a:t> Notebook,</a:t>
            </a:r>
          </a:p>
          <a:p>
            <a:endParaRPr lang="en-US" dirty="0"/>
          </a:p>
          <a:p>
            <a:r>
              <a:rPr lang="en-US" dirty="0" smtClean="0">
                <a:latin typeface="Times New Roman" panose="02020603050405020304" pitchFamily="18" charset="0"/>
                <a:cs typeface="Times New Roman" panose="02020603050405020304" pitchFamily="18" charset="0"/>
              </a:rPr>
              <a:t>Operating System:</a:t>
            </a:r>
          </a:p>
          <a:p>
            <a:r>
              <a:rPr lang="en-US" sz="1600" dirty="0" smtClean="0">
                <a:latin typeface="Times New Roman" panose="02020603050405020304" pitchFamily="18" charset="0"/>
                <a:cs typeface="Times New Roman" panose="02020603050405020304" pitchFamily="18" charset="0"/>
              </a:rPr>
              <a:t>Windows </a:t>
            </a:r>
            <a:r>
              <a:rPr lang="en-US" sz="1600" dirty="0">
                <a:latin typeface="Times New Roman" panose="02020603050405020304" pitchFamily="18" charset="0"/>
                <a:cs typeface="Times New Roman" panose="02020603050405020304" pitchFamily="18" charset="0"/>
              </a:rPr>
              <a:t>Native - Windows 7 or higher (64-bit)</a:t>
            </a:r>
            <a:endParaRPr lang="en-US" sz="1600" dirty="0" smtClean="0">
              <a:latin typeface="Times New Roman" panose="02020603050405020304" pitchFamily="18" charset="0"/>
              <a:cs typeface="Times New Roman" panose="02020603050405020304" pitchFamily="18" charset="0"/>
            </a:endParaRPr>
          </a:p>
          <a:p>
            <a:endParaRPr lang="en-US" dirty="0">
              <a:solidFill>
                <a:srgbClr val="000000">
                  <a:lumMod val="85000"/>
                  <a:lumOff val="15000"/>
                </a:srgbClr>
              </a:solidFill>
            </a:endParaRPr>
          </a:p>
        </p:txBody>
      </p:sp>
      <p:sp>
        <p:nvSpPr>
          <p:cNvPr id="7" name="TextBox 6"/>
          <p:cNvSpPr txBox="1"/>
          <p:nvPr/>
        </p:nvSpPr>
        <p:spPr>
          <a:xfrm>
            <a:off x="6781800" y="2391266"/>
            <a:ext cx="4535905" cy="2723823"/>
          </a:xfrm>
          <a:prstGeom prst="rect">
            <a:avLst/>
          </a:prstGeom>
          <a:noFill/>
          <a:ln>
            <a:solidFill>
              <a:schemeClr val="tx1"/>
            </a:solidFill>
          </a:ln>
        </p:spPr>
        <p:txBody>
          <a:bodyPr wrap="square" rtlCol="0">
            <a:spAutoFit/>
          </a:bodyPr>
          <a:lstStyle/>
          <a:p>
            <a:endParaRPr lang="en-US" dirty="0" smtClean="0">
              <a:solidFill>
                <a:srgbClr val="000000">
                  <a:lumMod val="85000"/>
                  <a:lumOff val="15000"/>
                </a:srgbClr>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Intel Core i3 @3.7GHz or higher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GB of RAM</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NVIDIA® GPU card with CUDA® architectures 3.5, 5.0, 6.0, 7.0, 7.5, 8.0 and higher.</a:t>
            </a: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solidFill>
                <a:srgbClr val="000000">
                  <a:lumMod val="85000"/>
                  <a:lumOff val="15000"/>
                </a:srgb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457200" y="525241"/>
            <a:ext cx="4079748"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Requirements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529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0AB8120-4D21-47FB-AC91-6DAC0FEC9621}"/>
              </a:ext>
            </a:extLst>
          </p:cNvPr>
          <p:cNvSpPr txBox="1">
            <a:spLocks noGrp="1"/>
          </p:cNvSpPr>
          <p:nvPr/>
        </p:nvSpPr>
        <p:spPr>
          <a:xfrm>
            <a:off x="1366750" y="1932635"/>
            <a:ext cx="9071640" cy="946800"/>
          </a:xfrm>
          <a:prstGeom prst="rect">
            <a:avLst/>
          </a:prstGeom>
          <a:noFill/>
          <a:ln>
            <a:noFill/>
          </a:ln>
        </p:spPr>
        <p:txBody>
          <a:bodyPr vert="horz" lIns="0" tIns="0" rIns="0" bIns="0" anchor="ctr"/>
          <a:lstStyle>
            <a:lvl1pPr algn="ctr" hangingPunct="0">
              <a:tabLst/>
              <a:defRPr lang="en-IN" sz="3300" b="0" i="0" u="none" strike="noStrike" kern="1200" cap="none">
                <a:ln>
                  <a:noFill/>
                </a:ln>
                <a:highlight>
                  <a:scrgbClr r="0" g="0" b="0">
                    <a:alpha val="0"/>
                  </a:scrgbClr>
                </a:highlight>
                <a:latin typeface="Liberation Sans" pitchFamily="18"/>
              </a:defRPr>
            </a:lvl1pPr>
          </a:lstStyle>
          <a:p>
            <a:pPr lvl="0" rtl="0">
              <a:spcBef>
                <a:spcPts val="1060"/>
              </a:spcBef>
            </a:pPr>
            <a:r>
              <a:rPr lang="en-IN" dirty="0"/>
              <a:t>Architecture </a:t>
            </a:r>
          </a:p>
        </p:txBody>
      </p:sp>
      <p:pic>
        <p:nvPicPr>
          <p:cNvPr id="4" name="table"/>
          <p:cNvPicPr>
            <a:picLocks noChangeAspect="1"/>
          </p:cNvPicPr>
          <p:nvPr/>
        </p:nvPicPr>
        <p:blipFill>
          <a:blip r:embed="rId2"/>
          <a:stretch>
            <a:fillRect/>
          </a:stretch>
        </p:blipFill>
        <p:spPr>
          <a:xfrm>
            <a:off x="1564488" y="1090246"/>
            <a:ext cx="8658579" cy="51259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717" y="2368219"/>
            <a:ext cx="2438400" cy="28327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4577" y="2380478"/>
            <a:ext cx="2438400" cy="283279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1579" y="2406035"/>
            <a:ext cx="2438400" cy="2832797"/>
          </a:xfrm>
          <a:prstGeom prst="rect">
            <a:avLst/>
          </a:prstGeom>
        </p:spPr>
      </p:pic>
    </p:spTree>
    <p:extLst>
      <p:ext uri="{BB962C8B-B14F-4D97-AF65-F5344CB8AC3E}">
        <p14:creationId xmlns:p14="http://schemas.microsoft.com/office/powerpoint/2010/main" val="3061271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red">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6409593" y="2023940"/>
            <a:ext cx="5099538" cy="3594345"/>
          </a:xfrm>
          <a:prstGeom prst="rect">
            <a:avLst/>
          </a:prstGeom>
        </p:spPr>
      </p:pic>
      <p:pic>
        <p:nvPicPr>
          <p:cNvPr id="4" name="gt">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a:blip r:embed="rId6"/>
          <a:stretch>
            <a:fillRect/>
          </a:stretch>
        </p:blipFill>
        <p:spPr>
          <a:xfrm>
            <a:off x="671634" y="2023940"/>
            <a:ext cx="4920273" cy="3657600"/>
          </a:xfrm>
          <a:prstGeom prst="rect">
            <a:avLst/>
          </a:prstGeom>
        </p:spPr>
      </p:pic>
      <p:sp>
        <p:nvSpPr>
          <p:cNvPr id="6" name="TextBox 5"/>
          <p:cNvSpPr txBox="1"/>
          <p:nvPr/>
        </p:nvSpPr>
        <p:spPr>
          <a:xfrm>
            <a:off x="671634" y="1055077"/>
            <a:ext cx="4085004"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Ground Truth</a:t>
            </a:r>
            <a:endParaRPr lang="en-IN"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409593" y="1055077"/>
            <a:ext cx="4510453"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Predicted Value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22513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video>
              <p:cMediaNode vol="80000">
                <p:cTn id="13" fill="hold" display="0">
                  <p:stCondLst>
                    <p:cond delay="indefinite"/>
                  </p:stCondLst>
                </p:cTn>
                <p:tgtEl>
                  <p:spTgt spid="4"/>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Front End</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787" y="1690688"/>
            <a:ext cx="7210425" cy="4067175"/>
          </a:xfrm>
          <a:prstGeom prst="rect">
            <a:avLst/>
          </a:prstGeom>
        </p:spPr>
      </p:pic>
    </p:spTree>
    <p:extLst>
      <p:ext uri="{BB962C8B-B14F-4D97-AF65-F5344CB8AC3E}">
        <p14:creationId xmlns:p14="http://schemas.microsoft.com/office/powerpoint/2010/main" val="110739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5" y="1"/>
            <a:ext cx="10515600" cy="1258576"/>
          </a:xfrm>
        </p:spPr>
        <p:txBody>
          <a:bodyPr/>
          <a:lstStyle/>
          <a:p>
            <a:r>
              <a:rPr lang="en-US" sz="2800" b="1" dirty="0" smtClean="0">
                <a:latin typeface="Times New Roman" panose="02020603050405020304" pitchFamily="18" charset="0"/>
                <a:cs typeface="Times New Roman" panose="02020603050405020304" pitchFamily="18" charset="0"/>
              </a:rPr>
              <a:t>Content</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78169" y="1327638"/>
            <a:ext cx="8176846" cy="4247317"/>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latin typeface="Times New Roman" panose="02020603050405020304" pitchFamily="18" charset="0"/>
              </a:rPr>
              <a:t>Company Profile</a:t>
            </a:r>
          </a:p>
          <a:p>
            <a:pPr marL="285750" indent="-285750">
              <a:lnSpc>
                <a:spcPct val="150000"/>
              </a:lnSpc>
              <a:buFont typeface="Courier New" panose="02070309020205020404" pitchFamily="49" charset="0"/>
              <a:buChar char="o"/>
            </a:pPr>
            <a:r>
              <a:rPr lang="en-US" dirty="0" smtClean="0">
                <a:latin typeface="Times New Roman" panose="02020603050405020304" pitchFamily="18" charset="0"/>
              </a:rPr>
              <a:t>Introduction</a:t>
            </a:r>
            <a:endParaRPr lang="en-US" dirty="0" smtClean="0">
              <a:latin typeface="Times New Roman" panose="02020603050405020304" pitchFamily="18" charset="0"/>
            </a:endParaRPr>
          </a:p>
          <a:p>
            <a:pPr marL="285750" indent="-285750">
              <a:lnSpc>
                <a:spcPct val="150000"/>
              </a:lnSpc>
              <a:buFont typeface="Courier New" panose="02070309020205020404" pitchFamily="49" charset="0"/>
              <a:buChar char="o"/>
            </a:pPr>
            <a:r>
              <a:rPr lang="en-US" dirty="0" smtClean="0">
                <a:latin typeface="Times New Roman" panose="02020603050405020304" pitchFamily="18" charset="0"/>
              </a:rPr>
              <a:t>Problem Statement</a:t>
            </a:r>
          </a:p>
          <a:p>
            <a:pPr marL="285750" indent="-285750">
              <a:lnSpc>
                <a:spcPct val="150000"/>
              </a:lnSpc>
              <a:buFont typeface="Courier New" panose="02070309020205020404" pitchFamily="49" charset="0"/>
              <a:buChar char="o"/>
            </a:pPr>
            <a:r>
              <a:rPr lang="en-US" dirty="0" smtClean="0">
                <a:latin typeface="Times New Roman" panose="02020603050405020304" pitchFamily="18" charset="0"/>
              </a:rPr>
              <a:t>Objective</a:t>
            </a:r>
          </a:p>
          <a:p>
            <a:pPr marL="285750" indent="-285750">
              <a:lnSpc>
                <a:spcPct val="150000"/>
              </a:lnSpc>
              <a:buFont typeface="Courier New" panose="02070309020205020404" pitchFamily="49" charset="0"/>
              <a:buChar char="o"/>
            </a:pPr>
            <a:r>
              <a:rPr lang="en-US" dirty="0" smtClean="0">
                <a:latin typeface="Times New Roman" panose="02020603050405020304" pitchFamily="18" charset="0"/>
              </a:rPr>
              <a:t>Flow Chart/ Architecture</a:t>
            </a:r>
          </a:p>
          <a:p>
            <a:pPr marL="285750" indent="-285750">
              <a:lnSpc>
                <a:spcPct val="150000"/>
              </a:lnSpc>
              <a:buFont typeface="Courier New" panose="02070309020205020404" pitchFamily="49" charset="0"/>
              <a:buChar char="o"/>
            </a:pPr>
            <a:r>
              <a:rPr lang="en-US" dirty="0" smtClean="0">
                <a:latin typeface="Times New Roman" panose="02020603050405020304" pitchFamily="18" charset="0"/>
              </a:rPr>
              <a:t>Challenges</a:t>
            </a:r>
          </a:p>
          <a:p>
            <a:pPr marL="285750" indent="-285750">
              <a:lnSpc>
                <a:spcPct val="150000"/>
              </a:lnSpc>
              <a:buFont typeface="Courier New" panose="02070309020205020404" pitchFamily="49" charset="0"/>
              <a:buChar char="o"/>
            </a:pPr>
            <a:r>
              <a:rPr lang="en-US" dirty="0">
                <a:latin typeface="Times New Roman" panose="02020603050405020304" pitchFamily="18" charset="0"/>
              </a:rPr>
              <a:t>Maximizing Online Tools and Resources for a Successful Internship Experience</a:t>
            </a:r>
            <a:endParaRPr lang="en-US" dirty="0" smtClean="0">
              <a:latin typeface="Times New Roman" panose="02020603050405020304" pitchFamily="18" charset="0"/>
            </a:endParaRPr>
          </a:p>
          <a:p>
            <a:pPr marL="285750" indent="-285750">
              <a:lnSpc>
                <a:spcPct val="15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How Lip To Speech Synthesis Works</a:t>
            </a:r>
          </a:p>
          <a:p>
            <a:pPr marL="285750" indent="-285750">
              <a:lnSpc>
                <a:spcPct val="150000"/>
              </a:lnSpc>
              <a:buFont typeface="Courier New" panose="02070309020205020404" pitchFamily="49" charset="0"/>
              <a:buChar char="o"/>
            </a:pPr>
            <a:r>
              <a:rPr lang="en-US" dirty="0" smtClean="0">
                <a:latin typeface="Times New Roman" panose="02020603050405020304" pitchFamily="18" charset="0"/>
              </a:rPr>
              <a:t>Software and Hardware requirements</a:t>
            </a:r>
          </a:p>
          <a:p>
            <a:pPr marL="285750" indent="-285750">
              <a:lnSpc>
                <a:spcPct val="150000"/>
              </a:lnSpc>
              <a:buFont typeface="Courier New" panose="02070309020205020404" pitchFamily="49" charset="0"/>
              <a:buChar char="o"/>
            </a:pPr>
            <a:r>
              <a:rPr lang="en-US" dirty="0" smtClean="0">
                <a:latin typeface="Times New Roman" panose="02020603050405020304" pitchFamily="18" charset="0"/>
              </a:rPr>
              <a:t>References</a:t>
            </a:r>
            <a:endParaRPr lang="en-US" dirty="0">
              <a:latin typeface="Times New Roman" panose="02020603050405020304" pitchFamily="18" charset="0"/>
            </a:endParaRPr>
          </a:p>
        </p:txBody>
      </p:sp>
      <p:cxnSp>
        <p:nvCxnSpPr>
          <p:cNvPr id="5" name="Straight Connector 4"/>
          <p:cNvCxnSpPr/>
          <p:nvPr/>
        </p:nvCxnSpPr>
        <p:spPr>
          <a:xfrm>
            <a:off x="1239715" y="972356"/>
            <a:ext cx="46106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8651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latin typeface="Times New Roman" panose="02020603050405020304" pitchFamily="18" charset="0"/>
                <a:cs typeface="Times New Roman" panose="02020603050405020304" pitchFamily="18" charset="0"/>
              </a:rPr>
              <a:t>User Interface</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787" y="1690688"/>
            <a:ext cx="7210425" cy="4067175"/>
          </a:xfrm>
          <a:prstGeom prst="rect">
            <a:avLst/>
          </a:prstGeom>
        </p:spPr>
      </p:pic>
    </p:spTree>
    <p:extLst>
      <p:ext uri="{BB962C8B-B14F-4D97-AF65-F5344CB8AC3E}">
        <p14:creationId xmlns:p14="http://schemas.microsoft.com/office/powerpoint/2010/main" val="2468020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7877" y="365125"/>
            <a:ext cx="10755923" cy="1325563"/>
          </a:xfrm>
        </p:spPr>
        <p:txBody>
          <a:bodyPr>
            <a:normAutofit/>
          </a:bodyPr>
          <a:lstStyle/>
          <a:p>
            <a:r>
              <a:rPr lang="en-US" sz="2800" b="1" dirty="0">
                <a:latin typeface="Times New Roman" panose="02020603050405020304" pitchFamily="18" charset="0"/>
                <a:cs typeface="Times New Roman" panose="02020603050405020304" pitchFamily="18" charset="0"/>
              </a:rPr>
              <a:t>Future Developments in </a:t>
            </a:r>
            <a:r>
              <a:rPr lang="en-US" sz="2800" b="1" dirty="0" smtClean="0">
                <a:latin typeface="Times New Roman" panose="02020603050405020304" pitchFamily="18" charset="0"/>
                <a:cs typeface="Times New Roman" panose="02020603050405020304" pitchFamily="18" charset="0"/>
              </a:rPr>
              <a:t>Lip To </a:t>
            </a:r>
            <a:r>
              <a:rPr lang="en-US" sz="2800" b="1" dirty="0">
                <a:latin typeface="Times New Roman" panose="02020603050405020304" pitchFamily="18" charset="0"/>
                <a:cs typeface="Times New Roman" panose="02020603050405020304" pitchFamily="18" charset="0"/>
              </a:rPr>
              <a:t>Speech Synthesis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5351585" cy="4351338"/>
          </a:xfrm>
        </p:spPr>
        <p:txBody>
          <a:bodyPr/>
          <a:lstStyle/>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Despite its current limitations, </a:t>
            </a:r>
            <a:r>
              <a:rPr lang="en-US" sz="2000" dirty="0" err="1">
                <a:latin typeface="Times New Roman" panose="02020603050405020304" pitchFamily="18" charset="0"/>
                <a:cs typeface="Times New Roman" panose="02020603050405020304" pitchFamily="18" charset="0"/>
              </a:rPr>
              <a:t>LipTo</a:t>
            </a:r>
            <a:r>
              <a:rPr lang="en-US" sz="2000" dirty="0">
                <a:latin typeface="Times New Roman" panose="02020603050405020304" pitchFamily="18" charset="0"/>
                <a:cs typeface="Times New Roman" panose="02020603050405020304" pitchFamily="18" charset="0"/>
              </a:rPr>
              <a:t> speech synthesis has significant potential for future development. One area of focus is improving the accuracy of the technology. Researchers are working to develop more advanced algorithms that can better analyze and interpret lip movements.</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Another area of development is expanding the capabilities of the technology to work with other languages and dialects. As the technology continues to improve, it has the potential to revolutionize the way we communicate with computers and other devices.</a:t>
            </a:r>
          </a:p>
          <a:p>
            <a:endParaRPr lang="en-IN" dirty="0"/>
          </a:p>
        </p:txBody>
      </p:sp>
      <p:cxnSp>
        <p:nvCxnSpPr>
          <p:cNvPr id="4" name="Straight Connector 3"/>
          <p:cNvCxnSpPr/>
          <p:nvPr/>
        </p:nvCxnSpPr>
        <p:spPr>
          <a:xfrm>
            <a:off x="1252175" y="1301263"/>
            <a:ext cx="7443417" cy="3516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970" y="1565032"/>
            <a:ext cx="5213839" cy="4611932"/>
          </a:xfrm>
          <a:prstGeom prst="rect">
            <a:avLst/>
          </a:prstGeom>
        </p:spPr>
      </p:pic>
    </p:spTree>
    <p:extLst>
      <p:ext uri="{BB962C8B-B14F-4D97-AF65-F5344CB8AC3E}">
        <p14:creationId xmlns:p14="http://schemas.microsoft.com/office/powerpoint/2010/main" val="42108256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5652"/>
          </a:xfrm>
        </p:spPr>
        <p:txBody>
          <a:bodyPr>
            <a:normAutofit/>
          </a:bodyPr>
          <a:lstStyle/>
          <a:p>
            <a:r>
              <a:rPr lang="en-IN" sz="2800" b="1" dirty="0">
                <a:latin typeface="Times New Roman" panose="02020603050405020304" pitchFamily="18" charset="0"/>
                <a:cs typeface="Times New Roman" panose="02020603050405020304" pitchFamily="18" charset="0"/>
              </a:rPr>
              <a:t>Skills Learnt During Internship</a:t>
            </a:r>
          </a:p>
        </p:txBody>
      </p:sp>
      <p:sp>
        <p:nvSpPr>
          <p:cNvPr id="3" name="Content Placeholder 2"/>
          <p:cNvSpPr>
            <a:spLocks noGrp="1"/>
          </p:cNvSpPr>
          <p:nvPr>
            <p:ph idx="1"/>
          </p:nvPr>
        </p:nvSpPr>
        <p:spPr>
          <a:xfrm>
            <a:off x="1055077" y="1371600"/>
            <a:ext cx="10369062" cy="4691063"/>
          </a:xfrm>
        </p:spPr>
        <p:txBody>
          <a:bodyPr>
            <a:normAutofit/>
          </a:bodyPr>
          <a:lstStyle/>
          <a:p>
            <a:r>
              <a:rPr lang="en-US" sz="2000" dirty="0">
                <a:latin typeface="Times New Roman" panose="02020603050405020304" pitchFamily="18" charset="0"/>
                <a:cs typeface="Times New Roman" panose="02020603050405020304" pitchFamily="18" charset="0"/>
              </a:rPr>
              <a:t>Supervised learning: The computer is presented with example inputs and their desired outputs, given by a "teacher", and the goal is to learn a general rule that maps inputs to outputs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Unsupervised </a:t>
            </a:r>
            <a:r>
              <a:rPr lang="en-US" sz="2000" dirty="0">
                <a:latin typeface="Times New Roman" panose="02020603050405020304" pitchFamily="18" charset="0"/>
                <a:cs typeface="Times New Roman" panose="02020603050405020304" pitchFamily="18" charset="0"/>
              </a:rPr>
              <a:t>learning: No labels are given to the learning algorithm, leaving it on its own to find structure in its input. Unsupervised learning can be a goal in itself (discovering hidden patterns in data) or a means towards an end (feature learning</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Reinforcement </a:t>
            </a:r>
            <a:r>
              <a:rPr lang="en-US" sz="2000" dirty="0">
                <a:latin typeface="Times New Roman" panose="02020603050405020304" pitchFamily="18" charset="0"/>
                <a:cs typeface="Times New Roman" panose="02020603050405020304" pitchFamily="18" charset="0"/>
              </a:rPr>
              <a:t>learning: A computer program interacts with a dynamic environment in which it must perform a certain goal (such as driving a vehicle or playing a game against an opponent). As it navigates its problem space, the program is provided feedback that's analogous to rewards, which it </a:t>
            </a:r>
            <a:r>
              <a:rPr lang="en-US" sz="2000" dirty="0" smtClean="0">
                <a:latin typeface="Times New Roman" panose="02020603050405020304" pitchFamily="18" charset="0"/>
                <a:cs typeface="Times New Roman" panose="02020603050405020304" pitchFamily="18" charset="0"/>
              </a:rPr>
              <a:t>tries </a:t>
            </a:r>
            <a:r>
              <a:rPr lang="en-US" sz="2000" dirty="0">
                <a:latin typeface="Times New Roman" panose="02020603050405020304" pitchFamily="18" charset="0"/>
                <a:cs typeface="Times New Roman" panose="02020603050405020304" pitchFamily="18" charset="0"/>
              </a:rPr>
              <a:t>to maximize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Data Modeling and Evaluation: Data modeling involves understanding the underlying structure of the data and then finding patterns that are not obvious to the naked eye. The data needs to be evaluated using an algorithm that is suitable for the data. For example, the type of machine learning algorithms to use such as regression, classification, clustering, dimension reduction, etc. depends on the data</a:t>
            </a:r>
            <a:endParaRPr lang="en-IN" sz="2000"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1159096" y="1005535"/>
            <a:ext cx="5716489" cy="143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542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69" y="365125"/>
            <a:ext cx="10861431" cy="1325563"/>
          </a:xfrm>
        </p:spPr>
        <p:txBody>
          <a:bodyPr>
            <a:normAutofit/>
          </a:bodyPr>
          <a:lstStyle/>
          <a:p>
            <a:r>
              <a:rPr lang="en-US" sz="2800" b="1" dirty="0">
                <a:latin typeface="Times New Roman" panose="02020603050405020304" pitchFamily="18" charset="0"/>
                <a:cs typeface="Times New Roman" panose="02020603050405020304" pitchFamily="18" charset="0"/>
              </a:rPr>
              <a:t>There are several Soft Skills as well. Few of them are: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9909" y="1690688"/>
            <a:ext cx="10483360" cy="4351338"/>
          </a:xfrm>
        </p:spPr>
        <p:txBody>
          <a:bodyPr>
            <a:normAutofit/>
          </a:bodyPr>
          <a:lstStyle/>
          <a:p>
            <a:pPr>
              <a:buFont typeface="Courier New" panose="02070309020205020404" pitchFamily="49" charset="0"/>
              <a:buChar char="o"/>
            </a:pPr>
            <a:r>
              <a:rPr lang="en-US" sz="2000" dirty="0" smtClean="0"/>
              <a:t> </a:t>
            </a:r>
            <a:r>
              <a:rPr lang="en-US" sz="2000" dirty="0"/>
              <a:t>Teamwork </a:t>
            </a:r>
            <a:endParaRPr lang="en-US" sz="2000" dirty="0" smtClean="0"/>
          </a:p>
          <a:p>
            <a:pPr>
              <a:buFont typeface="Courier New" panose="02070309020205020404" pitchFamily="49" charset="0"/>
              <a:buChar char="o"/>
            </a:pPr>
            <a:r>
              <a:rPr lang="en-US" sz="2000" dirty="0" smtClean="0"/>
              <a:t> </a:t>
            </a:r>
            <a:r>
              <a:rPr lang="en-US" sz="2000" dirty="0"/>
              <a:t>Problem Solving Skills </a:t>
            </a:r>
            <a:endParaRPr lang="en-US" sz="2000" dirty="0" smtClean="0"/>
          </a:p>
          <a:p>
            <a:pPr>
              <a:buFont typeface="Courier New" panose="02070309020205020404" pitchFamily="49" charset="0"/>
              <a:buChar char="o"/>
            </a:pPr>
            <a:r>
              <a:rPr lang="en-US" sz="2000" dirty="0" smtClean="0"/>
              <a:t> </a:t>
            </a:r>
            <a:r>
              <a:rPr lang="en-US" sz="2000" dirty="0"/>
              <a:t>Work Ethics </a:t>
            </a:r>
            <a:endParaRPr lang="en-US" sz="2000" dirty="0" smtClean="0"/>
          </a:p>
          <a:p>
            <a:pPr>
              <a:buFont typeface="Courier New" panose="02070309020205020404" pitchFamily="49" charset="0"/>
              <a:buChar char="o"/>
            </a:pPr>
            <a:r>
              <a:rPr lang="en-US" sz="2000" dirty="0" smtClean="0"/>
              <a:t> </a:t>
            </a:r>
            <a:r>
              <a:rPr lang="en-US" sz="2000" dirty="0"/>
              <a:t>Adaptability Skills </a:t>
            </a:r>
            <a:endParaRPr lang="en-US" sz="2000" dirty="0" smtClean="0"/>
          </a:p>
          <a:p>
            <a:pPr>
              <a:buFont typeface="Courier New" panose="02070309020205020404" pitchFamily="49" charset="0"/>
              <a:buChar char="o"/>
            </a:pPr>
            <a:r>
              <a:rPr lang="en-US" sz="2000" dirty="0" smtClean="0"/>
              <a:t> </a:t>
            </a:r>
            <a:r>
              <a:rPr lang="en-US" sz="2000" dirty="0"/>
              <a:t>Communication skills </a:t>
            </a:r>
            <a:endParaRPr lang="en-US" sz="2000" dirty="0" smtClean="0"/>
          </a:p>
          <a:p>
            <a:pPr>
              <a:buFont typeface="Courier New" panose="02070309020205020404" pitchFamily="49" charset="0"/>
              <a:buChar char="o"/>
            </a:pPr>
            <a:r>
              <a:rPr lang="en-US" sz="2000" dirty="0" smtClean="0"/>
              <a:t> </a:t>
            </a:r>
            <a:r>
              <a:rPr lang="en-US" sz="2000" dirty="0"/>
              <a:t>Responsibility </a:t>
            </a:r>
            <a:endParaRPr lang="en-US" sz="2000" dirty="0" smtClean="0"/>
          </a:p>
          <a:p>
            <a:pPr>
              <a:buFont typeface="Courier New" panose="02070309020205020404" pitchFamily="49" charset="0"/>
              <a:buChar char="o"/>
            </a:pPr>
            <a:r>
              <a:rPr lang="en-US" sz="2000" dirty="0" smtClean="0"/>
              <a:t> </a:t>
            </a:r>
            <a:r>
              <a:rPr lang="en-US" sz="2000" dirty="0"/>
              <a:t>Time Management</a:t>
            </a:r>
            <a:endParaRPr lang="en-IN" sz="2000" dirty="0"/>
          </a:p>
        </p:txBody>
      </p:sp>
      <p:cxnSp>
        <p:nvCxnSpPr>
          <p:cNvPr id="4" name="Straight Connector 3"/>
          <p:cNvCxnSpPr/>
          <p:nvPr/>
        </p:nvCxnSpPr>
        <p:spPr>
          <a:xfrm>
            <a:off x="1111499" y="1362809"/>
            <a:ext cx="7443417" cy="3516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5259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7831" y="1808040"/>
            <a:ext cx="5257800" cy="4351338"/>
          </a:xfrm>
        </p:spPr>
        <p:txBody>
          <a:bodyPr>
            <a:normAutofit/>
          </a:bodyPr>
          <a:lstStyle/>
          <a:p>
            <a:pPr>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conclusion, </a:t>
            </a:r>
            <a:r>
              <a:rPr lang="en-US" sz="2000" dirty="0" err="1">
                <a:latin typeface="Times New Roman" panose="02020603050405020304" pitchFamily="18" charset="0"/>
                <a:cs typeface="Times New Roman" panose="02020603050405020304" pitchFamily="18" charset="0"/>
              </a:rPr>
              <a:t>LipTo</a:t>
            </a:r>
            <a:r>
              <a:rPr lang="en-US" sz="2000" dirty="0">
                <a:latin typeface="Times New Roman" panose="02020603050405020304" pitchFamily="18" charset="0"/>
                <a:cs typeface="Times New Roman" panose="02020603050405020304" pitchFamily="18" charset="0"/>
              </a:rPr>
              <a:t> Speech is a groundbreaking technology that has the potential to greatly improve the quality of life for individuals with speech impairments. The technology is highly effective, portable, and easy to use, making it accessible to a wide range of individuals.</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While there are some challenges and limitations associated with the technology, ongoing research and development efforts are likely to address these issues and further enhance the usability and effectiveness of </a:t>
            </a:r>
            <a:r>
              <a:rPr lang="en-US" sz="2000" dirty="0" err="1">
                <a:latin typeface="Times New Roman" panose="02020603050405020304" pitchFamily="18" charset="0"/>
                <a:cs typeface="Times New Roman" panose="02020603050405020304" pitchFamily="18" charset="0"/>
              </a:rPr>
              <a:t>LipTo</a:t>
            </a:r>
            <a:r>
              <a:rPr lang="en-US" sz="2000" dirty="0">
                <a:latin typeface="Times New Roman" panose="02020603050405020304" pitchFamily="18" charset="0"/>
                <a:cs typeface="Times New Roman" panose="02020603050405020304" pitchFamily="18" charset="0"/>
              </a:rPr>
              <a:t> Speech in the future.</a:t>
            </a:r>
          </a:p>
          <a:p>
            <a:endParaRPr lang="en-IN" dirty="0"/>
          </a:p>
        </p:txBody>
      </p:sp>
      <p:cxnSp>
        <p:nvCxnSpPr>
          <p:cNvPr id="4" name="Straight Connector 3"/>
          <p:cNvCxnSpPr/>
          <p:nvPr/>
        </p:nvCxnSpPr>
        <p:spPr>
          <a:xfrm>
            <a:off x="1203058" y="1348435"/>
            <a:ext cx="5048273" cy="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3051" y="1027906"/>
            <a:ext cx="4715607" cy="5249007"/>
          </a:xfrm>
          <a:prstGeom prst="rect">
            <a:avLst/>
          </a:prstGeom>
        </p:spPr>
      </p:pic>
    </p:spTree>
    <p:extLst>
      <p:ext uri="{BB962C8B-B14F-4D97-AF65-F5344CB8AC3E}">
        <p14:creationId xmlns:p14="http://schemas.microsoft.com/office/powerpoint/2010/main" val="10778756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982" y="482315"/>
            <a:ext cx="4785144"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References</a:t>
            </a:r>
            <a:endParaRPr lang="en-US" sz="2800" b="1"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159096" y="1005535"/>
            <a:ext cx="6272012" cy="128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14400" y="1326525"/>
            <a:ext cx="10663707" cy="5078313"/>
          </a:xfrm>
          <a:prstGeom prst="rect">
            <a:avLst/>
          </a:prstGeom>
          <a:noFill/>
        </p:spPr>
        <p:txBody>
          <a:bodyPr wrap="square" rtlCol="0">
            <a:spAutoFit/>
          </a:bodyPr>
          <a:lstStyle/>
          <a:p>
            <a:pPr marL="342900" indent="-342900">
              <a:lnSpc>
                <a:spcPct val="150000"/>
              </a:lnSpc>
              <a:buFont typeface="+mj-lt"/>
              <a:buAutoNum type="arabicPeriod"/>
            </a:pPr>
            <a:r>
              <a:rPr lang="en-US" dirty="0" err="1" smtClean="0">
                <a:latin typeface="Times New Roman" panose="02020603050405020304" pitchFamily="18" charset="0"/>
                <a:cs typeface="Times New Roman" panose="02020603050405020304" pitchFamily="18" charset="0"/>
              </a:rPr>
              <a:t>Triantafyllos</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Afouras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Joon</a:t>
            </a:r>
            <a:r>
              <a:rPr lang="en-US" dirty="0">
                <a:latin typeface="Times New Roman" panose="02020603050405020304" pitchFamily="18" charset="0"/>
                <a:cs typeface="Times New Roman" panose="02020603050405020304" pitchFamily="18" charset="0"/>
              </a:rPr>
              <a:t> Son Chung, and Andrew </a:t>
            </a:r>
            <a:r>
              <a:rPr lang="en-US" dirty="0" err="1" smtClean="0">
                <a:latin typeface="Times New Roman" panose="02020603050405020304" pitchFamily="18" charset="0"/>
                <a:cs typeface="Times New Roman" panose="02020603050405020304" pitchFamily="18" charset="0"/>
              </a:rPr>
              <a:t>Zisserman.The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conversation: Deep audio-visual speech </a:t>
            </a:r>
            <a:r>
              <a:rPr lang="en-US" dirty="0" smtClean="0">
                <a:latin typeface="Times New Roman" panose="02020603050405020304" pitchFamily="18" charset="0"/>
                <a:cs typeface="Times New Roman" panose="02020603050405020304" pitchFamily="18" charset="0"/>
              </a:rPr>
              <a:t>enhancement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arXiv</a:t>
            </a:r>
            <a:r>
              <a:rPr lang="en-US" dirty="0">
                <a:latin typeface="Times New Roman" panose="02020603050405020304" pitchFamily="18" charset="0"/>
                <a:cs typeface="Times New Roman" panose="02020603050405020304" pitchFamily="18" charset="0"/>
              </a:rPr>
              <a:t> preprint arXiv:1804.04121, 2018</a:t>
            </a:r>
            <a:r>
              <a:rPr lang="en-US" dirty="0" smtClean="0">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Ariel </a:t>
            </a:r>
            <a:r>
              <a:rPr lang="en-US" dirty="0" err="1">
                <a:latin typeface="Times New Roman" panose="02020603050405020304" pitchFamily="18" charset="0"/>
                <a:cs typeface="Times New Roman" panose="02020603050405020304" pitchFamily="18" charset="0"/>
              </a:rPr>
              <a:t>Ephrat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Shmuel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Peleg</a:t>
            </a:r>
            <a:r>
              <a:rPr lang="en-US" dirty="0">
                <a:latin typeface="Times New Roman" panose="02020603050405020304" pitchFamily="18" charset="0"/>
                <a:cs typeface="Times New Roman" panose="02020603050405020304" pitchFamily="18" charset="0"/>
              </a:rPr>
              <a:t>. Vid2speech: speech </a:t>
            </a:r>
            <a:r>
              <a:rPr lang="en-US" dirty="0" smtClean="0">
                <a:latin typeface="Times New Roman" panose="02020603050405020304" pitchFamily="18" charset="0"/>
                <a:cs typeface="Times New Roman" panose="02020603050405020304" pitchFamily="18" charset="0"/>
              </a:rPr>
              <a:t>reconstruction </a:t>
            </a:r>
            <a:r>
              <a:rPr lang="en-US" dirty="0">
                <a:latin typeface="Times New Roman" panose="02020603050405020304" pitchFamily="18" charset="0"/>
                <a:cs typeface="Times New Roman" panose="02020603050405020304" pitchFamily="18" charset="0"/>
              </a:rPr>
              <a:t>from silent video. In 2017 IEEE </a:t>
            </a:r>
            <a:r>
              <a:rPr lang="en-US" dirty="0" smtClean="0">
                <a:latin typeface="Times New Roman" panose="02020603050405020304" pitchFamily="18" charset="0"/>
                <a:cs typeface="Times New Roman" panose="02020603050405020304" pitchFamily="18" charset="0"/>
              </a:rPr>
              <a:t>International </a:t>
            </a:r>
            <a:r>
              <a:rPr lang="en-US" dirty="0">
                <a:latin typeface="Times New Roman" panose="02020603050405020304" pitchFamily="18" charset="0"/>
                <a:cs typeface="Times New Roman" panose="02020603050405020304" pitchFamily="18" charset="0"/>
              </a:rPr>
              <a:t>Conference on Acoustics, Speech and Signal </a:t>
            </a:r>
            <a:r>
              <a:rPr lang="en-US" dirty="0" smtClean="0">
                <a:latin typeface="Times New Roman" panose="02020603050405020304" pitchFamily="18" charset="0"/>
                <a:cs typeface="Times New Roman" panose="02020603050405020304" pitchFamily="18" charset="0"/>
              </a:rPr>
              <a:t>Processing </a:t>
            </a:r>
            <a:r>
              <a:rPr lang="en-US" dirty="0">
                <a:latin typeface="Times New Roman" panose="02020603050405020304" pitchFamily="18" charset="0"/>
                <a:cs typeface="Times New Roman" panose="02020603050405020304" pitchFamily="18" charset="0"/>
              </a:rPr>
              <a:t>(ICASSP), pages 5095–5099. IEEE, 2017</a:t>
            </a:r>
            <a:r>
              <a:rPr lang="en-US" dirty="0" smtClean="0">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Torfi</a:t>
            </a:r>
            <a:r>
              <a:rPr lang="en-US" dirty="0">
                <a:latin typeface="Times New Roman" panose="02020603050405020304" pitchFamily="18" charset="0"/>
                <a:cs typeface="Times New Roman" panose="02020603050405020304" pitchFamily="18" charset="0"/>
              </a:rPr>
              <a:t>, S. M. </a:t>
            </a:r>
            <a:r>
              <a:rPr lang="en-US" dirty="0" err="1">
                <a:latin typeface="Times New Roman" panose="02020603050405020304" pitchFamily="18" charset="0"/>
                <a:cs typeface="Times New Roman" panose="02020603050405020304" pitchFamily="18" charset="0"/>
              </a:rPr>
              <a:t>Iranmanesh</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Nasrabadi</a:t>
            </a:r>
            <a:r>
              <a:rPr lang="en-US" dirty="0">
                <a:latin typeface="Times New Roman" panose="02020603050405020304" pitchFamily="18" charset="0"/>
                <a:cs typeface="Times New Roman" panose="02020603050405020304" pitchFamily="18" charset="0"/>
              </a:rPr>
              <a:t> and J. Dawson, "3D Convolutional Neural Networks for Cross Audio-Visual Matching Recognition," in IEEE Access, vol. 5, pp. 22081-22091, 2017,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10.1109/ACCESS.2017.2761539.</a:t>
            </a:r>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Prajwal</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Mukhopadhyay</a:t>
            </a:r>
            <a:r>
              <a:rPr lang="en-US" dirty="0">
                <a:latin typeface="Times New Roman" panose="02020603050405020304" pitchFamily="18" charset="0"/>
                <a:cs typeface="Times New Roman" panose="02020603050405020304" pitchFamily="18" charset="0"/>
              </a:rPr>
              <a:t>, V. P. </a:t>
            </a:r>
            <a:r>
              <a:rPr lang="en-US" dirty="0" err="1">
                <a:latin typeface="Times New Roman" panose="02020603050405020304" pitchFamily="18" charset="0"/>
                <a:cs typeface="Times New Roman" panose="02020603050405020304" pitchFamily="18" charset="0"/>
              </a:rPr>
              <a:t>Namboodiri</a:t>
            </a:r>
            <a:r>
              <a:rPr lang="en-US" dirty="0">
                <a:latin typeface="Times New Roman" panose="02020603050405020304" pitchFamily="18" charset="0"/>
                <a:cs typeface="Times New Roman" panose="02020603050405020304" pitchFamily="18" charset="0"/>
              </a:rPr>
              <a:t> and C. V. </a:t>
            </a:r>
            <a:r>
              <a:rPr lang="en-US" dirty="0" err="1">
                <a:latin typeface="Times New Roman" panose="02020603050405020304" pitchFamily="18" charset="0"/>
                <a:cs typeface="Times New Roman" panose="02020603050405020304" pitchFamily="18" charset="0"/>
              </a:rPr>
              <a:t>Jawahar</a:t>
            </a:r>
            <a:r>
              <a:rPr lang="en-US" dirty="0">
                <a:latin typeface="Times New Roman" panose="02020603050405020304" pitchFamily="18" charset="0"/>
                <a:cs typeface="Times New Roman" panose="02020603050405020304" pitchFamily="18" charset="0"/>
              </a:rPr>
              <a:t>, "Learning Individual Speaking Styles for Accurate Lip to Speech Synthesis," 2020 IEEE/CVF Conference on Computer Vision and Pattern Recognition (CVPR), 2020, pp. 13793-13802,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10.1109/CVPR42600.2020.01381</a:t>
            </a:r>
            <a:r>
              <a:rPr lang="en-US" dirty="0"/>
              <a:t/>
            </a:r>
            <a:br>
              <a:rPr lang="en-US"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132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COMPANY PROFILE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408121"/>
          </a:xfrm>
        </p:spPr>
        <p:txBody>
          <a:bodyPr>
            <a:normAutofit lnSpcReduction="10000"/>
          </a:bodyPr>
          <a:lstStyle/>
          <a:p>
            <a:pPr marL="0" indent="0">
              <a:buNone/>
            </a:pPr>
            <a:r>
              <a:rPr lang="en-US" dirty="0" err="1"/>
              <a:t>Varcons</a:t>
            </a:r>
            <a:r>
              <a:rPr lang="en-US" dirty="0"/>
              <a:t> Technologies </a:t>
            </a:r>
            <a:r>
              <a:rPr lang="en-US" dirty="0" err="1"/>
              <a:t>Pvt</a:t>
            </a:r>
            <a:r>
              <a:rPr lang="en-US" dirty="0"/>
              <a:t> Ltd, was incorporated with a goal, </a:t>
            </a:r>
            <a:r>
              <a:rPr lang="en-US" dirty="0" smtClean="0"/>
              <a:t>“</a:t>
            </a:r>
            <a:r>
              <a:rPr lang="en-US" dirty="0"/>
              <a:t>To provide high quality and optimal Technological Solutions to business </a:t>
            </a:r>
            <a:r>
              <a:rPr lang="en-US" dirty="0" smtClean="0"/>
              <a:t>requirements </a:t>
            </a:r>
            <a:r>
              <a:rPr lang="en-US" dirty="0" smtClean="0"/>
              <a:t>to their clients</a:t>
            </a:r>
            <a:r>
              <a:rPr lang="en-US" dirty="0" smtClean="0"/>
              <a:t>”.</a:t>
            </a:r>
          </a:p>
          <a:p>
            <a:pPr marL="0" indent="0">
              <a:buNone/>
            </a:pPr>
            <a:endParaRPr lang="en-US" dirty="0" smtClean="0"/>
          </a:p>
          <a:p>
            <a:pPr marL="0" indent="0">
              <a:buNone/>
            </a:pPr>
            <a:r>
              <a:rPr lang="en-IN" dirty="0" err="1"/>
              <a:t>Varcons</a:t>
            </a:r>
            <a:r>
              <a:rPr lang="en-IN" dirty="0"/>
              <a:t> Technologies Pvt Ltd is a Technology Organization providing solutions for all web design and development, MYSQL, PYTHON Programming, HTML, CSS, ASP.NET and LINQ. Meeting the ever increasing automation requirements, </a:t>
            </a:r>
            <a:r>
              <a:rPr lang="en-IN" dirty="0" err="1"/>
              <a:t>Varcons</a:t>
            </a:r>
            <a:r>
              <a:rPr lang="en-IN" dirty="0"/>
              <a:t> Technologies Pvt Ltd specialize in ERP, Connectivity, SEO Services, Conference Management, effective web promotion and tailor-made software products, designing solutions best suiting clients requirements.</a:t>
            </a:r>
          </a:p>
        </p:txBody>
      </p:sp>
    </p:spTree>
    <p:extLst>
      <p:ext uri="{BB962C8B-B14F-4D97-AF65-F5344CB8AC3E}">
        <p14:creationId xmlns:p14="http://schemas.microsoft.com/office/powerpoint/2010/main" val="600631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Products of </a:t>
            </a:r>
            <a:r>
              <a:rPr lang="en-IN" sz="3600" b="1" dirty="0" err="1">
                <a:latin typeface="Times New Roman" panose="02020603050405020304" pitchFamily="18" charset="0"/>
                <a:cs typeface="Times New Roman" panose="02020603050405020304" pitchFamily="18" charset="0"/>
              </a:rPr>
              <a:t>Varcons</a:t>
            </a:r>
            <a:r>
              <a:rPr lang="en-IN" sz="3600" b="1" dirty="0">
                <a:latin typeface="Times New Roman" panose="02020603050405020304" pitchFamily="18" charset="0"/>
                <a:cs typeface="Times New Roman" panose="02020603050405020304" pitchFamily="18" charset="0"/>
              </a:rPr>
              <a:t> Technologies</a:t>
            </a:r>
          </a:p>
        </p:txBody>
      </p:sp>
      <p:sp>
        <p:nvSpPr>
          <p:cNvPr id="3" name="Content Placeholder 2"/>
          <p:cNvSpPr>
            <a:spLocks noGrp="1"/>
          </p:cNvSpPr>
          <p:nvPr>
            <p:ph idx="1"/>
          </p:nvPr>
        </p:nvSpPr>
        <p:spPr>
          <a:xfrm>
            <a:off x="838200" y="1793631"/>
            <a:ext cx="10515600" cy="4176346"/>
          </a:xfrm>
        </p:spPr>
        <p:txBody>
          <a:bodyPr>
            <a:normAutofit fontScale="85000" lnSpcReduction="20000"/>
          </a:bodyPr>
          <a:lstStyle/>
          <a:p>
            <a:pPr marL="0" indent="0">
              <a:buNone/>
            </a:pPr>
            <a:r>
              <a:rPr lang="en-US" b="1" dirty="0"/>
              <a:t>Android </a:t>
            </a:r>
            <a:r>
              <a:rPr lang="en-US" b="1" dirty="0" smtClean="0"/>
              <a:t>Apps </a:t>
            </a:r>
          </a:p>
          <a:p>
            <a:pPr marL="0" indent="0">
              <a:buNone/>
            </a:pPr>
            <a:r>
              <a:rPr lang="en-US" dirty="0"/>
              <a:t>	</a:t>
            </a:r>
            <a:r>
              <a:rPr lang="en-US" dirty="0" smtClean="0"/>
              <a:t>It </a:t>
            </a:r>
            <a:r>
              <a:rPr lang="en-US" dirty="0"/>
              <a:t>is the process by which new applications are created for devices running the Android operating system. Applications are usually developed in Java </a:t>
            </a:r>
            <a:r>
              <a:rPr lang="en-US" dirty="0" smtClean="0"/>
              <a:t>and/or </a:t>
            </a:r>
            <a:r>
              <a:rPr lang="en-US" dirty="0" err="1" smtClean="0"/>
              <a:t>Kotlin</a:t>
            </a:r>
            <a:r>
              <a:rPr lang="en-US" dirty="0" smtClean="0"/>
              <a:t>.</a:t>
            </a:r>
          </a:p>
          <a:p>
            <a:pPr marL="0" indent="0">
              <a:buNone/>
            </a:pPr>
            <a:endParaRPr lang="en-US" dirty="0"/>
          </a:p>
          <a:p>
            <a:pPr marL="0" indent="0">
              <a:buNone/>
            </a:pPr>
            <a:r>
              <a:rPr lang="en-US" b="1" dirty="0"/>
              <a:t>Web Application </a:t>
            </a:r>
            <a:endParaRPr lang="en-US" b="1" dirty="0" smtClean="0"/>
          </a:p>
          <a:p>
            <a:pPr marL="0" indent="0">
              <a:buNone/>
            </a:pPr>
            <a:r>
              <a:rPr lang="en-US" b="1" dirty="0"/>
              <a:t>	</a:t>
            </a:r>
            <a:r>
              <a:rPr lang="en-US" dirty="0" smtClean="0"/>
              <a:t>It </a:t>
            </a:r>
            <a:r>
              <a:rPr lang="en-US" dirty="0"/>
              <a:t>is a client–server computer program in which the client (including the user interface and client- side logic) runs in a web </a:t>
            </a:r>
            <a:r>
              <a:rPr lang="en-US" dirty="0" smtClean="0"/>
              <a:t>browser.</a:t>
            </a:r>
          </a:p>
          <a:p>
            <a:pPr marL="0" indent="0">
              <a:buNone/>
            </a:pPr>
            <a:endParaRPr lang="en-US" dirty="0"/>
          </a:p>
          <a:p>
            <a:pPr marL="0" indent="0">
              <a:buNone/>
            </a:pPr>
            <a:r>
              <a:rPr lang="en-US" b="1" dirty="0"/>
              <a:t>Web design </a:t>
            </a:r>
            <a:endParaRPr lang="en-US" b="1" dirty="0" smtClean="0"/>
          </a:p>
          <a:p>
            <a:pPr marL="0" indent="0">
              <a:buNone/>
            </a:pPr>
            <a:r>
              <a:rPr lang="en-US" dirty="0"/>
              <a:t>	</a:t>
            </a:r>
            <a:r>
              <a:rPr lang="en-US" dirty="0" smtClean="0"/>
              <a:t>It </a:t>
            </a:r>
            <a:r>
              <a:rPr lang="en-US" dirty="0"/>
              <a:t>is encompasses many different skills and disciplines in the production and maintenance of websites. </a:t>
            </a:r>
            <a:endParaRPr lang="en-IN" dirty="0"/>
          </a:p>
        </p:txBody>
      </p:sp>
    </p:spTree>
    <p:extLst>
      <p:ext uri="{BB962C8B-B14F-4D97-AF65-F5344CB8AC3E}">
        <p14:creationId xmlns:p14="http://schemas.microsoft.com/office/powerpoint/2010/main" val="1741821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Services provided by </a:t>
            </a:r>
            <a:r>
              <a:rPr lang="en-IN" sz="3600" b="1" dirty="0" err="1">
                <a:latin typeface="Times New Roman" panose="02020603050405020304" pitchFamily="18" charset="0"/>
                <a:cs typeface="Times New Roman" panose="02020603050405020304" pitchFamily="18" charset="0"/>
              </a:rPr>
              <a:t>Varcons</a:t>
            </a:r>
            <a:r>
              <a:rPr lang="en-IN" sz="3600" b="1" dirty="0">
                <a:latin typeface="Times New Roman" panose="02020603050405020304" pitchFamily="18" charset="0"/>
                <a:cs typeface="Times New Roman" panose="02020603050405020304" pitchFamily="18" charset="0"/>
              </a:rPr>
              <a:t> Technologies </a:t>
            </a:r>
          </a:p>
        </p:txBody>
      </p:sp>
      <p:sp>
        <p:nvSpPr>
          <p:cNvPr id="3" name="Content Placeholder 2"/>
          <p:cNvSpPr>
            <a:spLocks noGrp="1"/>
          </p:cNvSpPr>
          <p:nvPr>
            <p:ph idx="1"/>
          </p:nvPr>
        </p:nvSpPr>
        <p:spPr>
          <a:xfrm>
            <a:off x="838200" y="1811216"/>
            <a:ext cx="10515600" cy="4176346"/>
          </a:xfrm>
        </p:spPr>
        <p:txBody>
          <a:bodyPr>
            <a:normAutofit fontScale="92500" lnSpcReduction="10000"/>
          </a:bodyPr>
          <a:lstStyle/>
          <a:p>
            <a:pPr>
              <a:buFont typeface="Courier New" panose="02070309020205020404" pitchFamily="49" charset="0"/>
              <a:buChar char="o"/>
            </a:pPr>
            <a:r>
              <a:rPr lang="en-IN" dirty="0" smtClean="0"/>
              <a:t> </a:t>
            </a:r>
            <a:r>
              <a:rPr lang="en-IN" dirty="0"/>
              <a:t>Core Java and Advanced </a:t>
            </a:r>
            <a:r>
              <a:rPr lang="en-IN" dirty="0" smtClean="0"/>
              <a:t>Java</a:t>
            </a:r>
          </a:p>
          <a:p>
            <a:pPr>
              <a:buFont typeface="Courier New" panose="02070309020205020404" pitchFamily="49" charset="0"/>
              <a:buChar char="o"/>
            </a:pPr>
            <a:r>
              <a:rPr lang="en-IN" dirty="0" smtClean="0"/>
              <a:t> </a:t>
            </a:r>
            <a:r>
              <a:rPr lang="en-IN" dirty="0"/>
              <a:t>Web services and development </a:t>
            </a:r>
            <a:endParaRPr lang="en-IN" dirty="0" smtClean="0"/>
          </a:p>
          <a:p>
            <a:pPr>
              <a:buFont typeface="Courier New" panose="02070309020205020404" pitchFamily="49" charset="0"/>
              <a:buChar char="o"/>
            </a:pPr>
            <a:r>
              <a:rPr lang="en-IN" dirty="0" smtClean="0"/>
              <a:t> </a:t>
            </a:r>
            <a:r>
              <a:rPr lang="en-IN" dirty="0"/>
              <a:t>Dot Net Framework </a:t>
            </a:r>
            <a:endParaRPr lang="en-IN" dirty="0" smtClean="0"/>
          </a:p>
          <a:p>
            <a:pPr>
              <a:buFont typeface="Courier New" panose="02070309020205020404" pitchFamily="49" charset="0"/>
              <a:buChar char="o"/>
            </a:pPr>
            <a:r>
              <a:rPr lang="en-IN" dirty="0" smtClean="0"/>
              <a:t> Python </a:t>
            </a:r>
          </a:p>
          <a:p>
            <a:pPr>
              <a:buFont typeface="Courier New" panose="02070309020205020404" pitchFamily="49" charset="0"/>
              <a:buChar char="o"/>
            </a:pPr>
            <a:r>
              <a:rPr lang="en-IN" dirty="0" smtClean="0"/>
              <a:t> Selenium </a:t>
            </a:r>
            <a:r>
              <a:rPr lang="en-IN" dirty="0"/>
              <a:t>Testing </a:t>
            </a:r>
            <a:endParaRPr lang="en-IN" dirty="0" smtClean="0"/>
          </a:p>
          <a:p>
            <a:pPr>
              <a:buFont typeface="Courier New" panose="02070309020205020404" pitchFamily="49" charset="0"/>
              <a:buChar char="o"/>
            </a:pPr>
            <a:r>
              <a:rPr lang="en-IN" dirty="0" smtClean="0"/>
              <a:t> </a:t>
            </a:r>
            <a:r>
              <a:rPr lang="en-IN" dirty="0"/>
              <a:t>Conference / Event Management Service </a:t>
            </a:r>
            <a:endParaRPr lang="en-IN" dirty="0" smtClean="0"/>
          </a:p>
          <a:p>
            <a:pPr>
              <a:buFont typeface="Courier New" panose="02070309020205020404" pitchFamily="49" charset="0"/>
              <a:buChar char="o"/>
            </a:pPr>
            <a:r>
              <a:rPr lang="en-IN" dirty="0" smtClean="0"/>
              <a:t> </a:t>
            </a:r>
            <a:r>
              <a:rPr lang="en-IN" dirty="0"/>
              <a:t>Academic Project Guidance </a:t>
            </a:r>
            <a:endParaRPr lang="en-IN" dirty="0" smtClean="0"/>
          </a:p>
          <a:p>
            <a:pPr>
              <a:buFont typeface="Courier New" panose="02070309020205020404" pitchFamily="49" charset="0"/>
              <a:buChar char="o"/>
            </a:pPr>
            <a:r>
              <a:rPr lang="en-IN" dirty="0" smtClean="0"/>
              <a:t> </a:t>
            </a:r>
            <a:r>
              <a:rPr lang="en-IN" dirty="0" smtClean="0"/>
              <a:t>On </a:t>
            </a:r>
            <a:r>
              <a:rPr lang="en-IN" dirty="0"/>
              <a:t>Job Training </a:t>
            </a:r>
            <a:endParaRPr lang="en-IN" dirty="0" smtClean="0"/>
          </a:p>
          <a:p>
            <a:pPr>
              <a:buFont typeface="Courier New" panose="02070309020205020404" pitchFamily="49" charset="0"/>
              <a:buChar char="o"/>
            </a:pPr>
            <a:r>
              <a:rPr lang="en-IN" dirty="0" smtClean="0"/>
              <a:t> </a:t>
            </a:r>
            <a:r>
              <a:rPr lang="en-IN" dirty="0"/>
              <a:t>Software Train</a:t>
            </a:r>
          </a:p>
        </p:txBody>
      </p:sp>
    </p:spTree>
    <p:extLst>
      <p:ext uri="{BB962C8B-B14F-4D97-AF65-F5344CB8AC3E}">
        <p14:creationId xmlns:p14="http://schemas.microsoft.com/office/powerpoint/2010/main" val="1893524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Introduction </a:t>
            </a:r>
            <a:endParaRPr lang="en-US" sz="2800" b="1"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1455313" y="1352282"/>
            <a:ext cx="46621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55313" y="1828799"/>
            <a:ext cx="8577329" cy="2446824"/>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We as humans pay high attention to lip movements to “visually hear” the speech in highly noisy environments. Facial actions, specifically the lip movements, thus reveal a useful amount of speech information.</a:t>
            </a:r>
          </a:p>
          <a:p>
            <a:pPr marL="285750" indent="-285750">
              <a:lnSpc>
                <a:spcPct val="150000"/>
              </a:lnSpc>
              <a:buFont typeface="Courier New" panose="02070309020205020404" pitchFamily="49" charset="0"/>
              <a:buChar char="o"/>
            </a:pPr>
            <a:r>
              <a:rPr lang="en-US" dirty="0">
                <a:latin typeface="Times New Roman" panose="02020603050405020304" pitchFamily="18" charset="0"/>
              </a:rPr>
              <a:t>Our project motivation is to use the same thing as humans to create </a:t>
            </a:r>
            <a:r>
              <a:rPr lang="en-US" dirty="0" smtClean="0">
                <a:latin typeface="Times New Roman" panose="02020603050405020304" pitchFamily="18" charset="0"/>
              </a:rPr>
              <a:t>the speech </a:t>
            </a:r>
            <a:r>
              <a:rPr lang="en-US" dirty="0">
                <a:latin typeface="Times New Roman" panose="02020603050405020304" pitchFamily="18" charset="0"/>
              </a:rPr>
              <a:t>based on the lip movements of the speaker in the video.</a:t>
            </a:r>
          </a:p>
          <a:p>
            <a:endParaRPr lang="en-US" dirty="0"/>
          </a:p>
        </p:txBody>
      </p:sp>
    </p:spTree>
    <p:extLst>
      <p:ext uri="{BB962C8B-B14F-4D97-AF65-F5344CB8AC3E}">
        <p14:creationId xmlns:p14="http://schemas.microsoft.com/office/powerpoint/2010/main" val="561036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Problem Statement</a:t>
            </a:r>
            <a:endParaRPr lang="en-US" sz="2800" b="1"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1635617" y="1390918"/>
            <a:ext cx="5872766" cy="128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366233" y="2106424"/>
            <a:ext cx="5369417"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Learning the speech pattern of the speaker based on lip movement using CNN</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471" y="2149810"/>
            <a:ext cx="4341353" cy="3233559"/>
          </a:xfrm>
          <a:prstGeom prst="rect">
            <a:avLst/>
          </a:prstGeom>
        </p:spPr>
      </p:pic>
    </p:spTree>
    <p:extLst>
      <p:ext uri="{BB962C8B-B14F-4D97-AF65-F5344CB8AC3E}">
        <p14:creationId xmlns:p14="http://schemas.microsoft.com/office/powerpoint/2010/main" val="1061375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99563" y="352246"/>
            <a:ext cx="10515600" cy="1325563"/>
          </a:xfrm>
        </p:spPr>
        <p:txBody>
          <a:bodyPr>
            <a:normAutofit/>
          </a:bodyPr>
          <a:lstStyle/>
          <a:p>
            <a:r>
              <a:rPr lang="en-US" sz="2800" b="1" dirty="0" smtClean="0">
                <a:latin typeface="Times New Roman" panose="02020603050405020304" pitchFamily="18" charset="0"/>
                <a:cs typeface="Times New Roman" panose="02020603050405020304" pitchFamily="18" charset="0"/>
              </a:rPr>
              <a:t>Objectives</a:t>
            </a:r>
            <a:endParaRPr lang="en-US" sz="2800" b="1"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1429555" y="1339403"/>
            <a:ext cx="5125791" cy="128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94705" y="2075275"/>
            <a:ext cx="4790940" cy="3000821"/>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Learning </a:t>
            </a:r>
            <a:r>
              <a:rPr lang="en-US" dirty="0">
                <a:latin typeface="Times New Roman" panose="02020603050405020304" pitchFamily="18" charset="0"/>
                <a:cs typeface="Times New Roman" panose="02020603050405020304" pitchFamily="18" charset="0"/>
              </a:rPr>
              <a:t>to generate natural speech given only the lip movements of a speaker</a:t>
            </a:r>
            <a:r>
              <a:rPr lang="en-US" dirty="0" smtClean="0"/>
              <a:t>.</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project will contain an application where user  would be able to add the audio to an audio-less video based on the lip movement of the speaker</a:t>
            </a:r>
            <a:r>
              <a:rPr lang="en-US" dirty="0" smtClean="0">
                <a:latin typeface="Times New Roman" panose="02020603050405020304" pitchFamily="18" charset="0"/>
                <a:cs typeface="Times New Roman" panose="02020603050405020304" pitchFamily="18" charset="0"/>
              </a:rPr>
              <a:t>.</a:t>
            </a:r>
          </a:p>
          <a:p>
            <a:pPr marL="285750" indent="-285750">
              <a:lnSpc>
                <a:spcPct val="150000"/>
              </a:lnSpc>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363" y="2075275"/>
            <a:ext cx="5693633" cy="3795755"/>
          </a:xfrm>
          <a:prstGeom prst="rect">
            <a:avLst/>
          </a:prstGeom>
        </p:spPr>
      </p:pic>
    </p:spTree>
    <p:extLst>
      <p:ext uri="{BB962C8B-B14F-4D97-AF65-F5344CB8AC3E}">
        <p14:creationId xmlns:p14="http://schemas.microsoft.com/office/powerpoint/2010/main" val="33131126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lowchart: Data 15"/>
          <p:cNvSpPr/>
          <p:nvPr/>
        </p:nvSpPr>
        <p:spPr>
          <a:xfrm>
            <a:off x="3251913" y="1749930"/>
            <a:ext cx="3561010" cy="741236"/>
          </a:xfrm>
          <a:prstGeom prst="flowChartInputOut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320642" y="1668933"/>
            <a:ext cx="1495778" cy="646331"/>
          </a:xfrm>
          <a:prstGeom prst="rect">
            <a:avLst/>
          </a:prstGeom>
          <a:noFill/>
        </p:spPr>
        <p:txBody>
          <a:bodyPr wrap="square" rtlCol="0">
            <a:spAutoFit/>
          </a:bodyPr>
          <a:lstStyle/>
          <a:p>
            <a:endParaRPr lang="en-US" dirty="0" smtClean="0">
              <a:solidFill>
                <a:schemeClr val="bg1"/>
              </a:solidFill>
            </a:endParaRPr>
          </a:p>
          <a:p>
            <a:r>
              <a:rPr lang="en-US" dirty="0" smtClean="0">
                <a:solidFill>
                  <a:schemeClr val="bg1"/>
                </a:solidFill>
                <a:latin typeface="Times New Roman" panose="02020603050405020304" pitchFamily="18" charset="0"/>
                <a:cs typeface="Times New Roman" panose="02020603050405020304" pitchFamily="18" charset="0"/>
              </a:rPr>
              <a:t>Input video</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3" name="Oval 12"/>
          <p:cNvSpPr/>
          <p:nvPr/>
        </p:nvSpPr>
        <p:spPr>
          <a:xfrm>
            <a:off x="528032" y="1610054"/>
            <a:ext cx="2163650" cy="10045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92073" y="1935882"/>
            <a:ext cx="1525811" cy="369332"/>
          </a:xfrm>
          <a:prstGeom prst="rect">
            <a:avLst/>
          </a:prstGeom>
          <a:solidFill>
            <a:schemeClr val="tx1"/>
          </a:solid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       Start</a:t>
            </a:r>
          </a:p>
        </p:txBody>
      </p:sp>
      <p:sp>
        <p:nvSpPr>
          <p:cNvPr id="17" name="TextBox 16"/>
          <p:cNvSpPr txBox="1"/>
          <p:nvPr/>
        </p:nvSpPr>
        <p:spPr>
          <a:xfrm>
            <a:off x="7514820" y="1610054"/>
            <a:ext cx="2079938"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528032" y="651245"/>
            <a:ext cx="5331853"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Lip To Speech Flowchart</a:t>
            </a:r>
            <a:endParaRPr lang="en-US" sz="2800" b="1" dirty="0">
              <a:latin typeface="Times New Roman" panose="02020603050405020304" pitchFamily="18" charset="0"/>
              <a:cs typeface="Times New Roman" panose="02020603050405020304" pitchFamily="18" charset="0"/>
            </a:endParaRPr>
          </a:p>
        </p:txBody>
      </p:sp>
      <p:cxnSp>
        <p:nvCxnSpPr>
          <p:cNvPr id="20" name="Straight Connector 19"/>
          <p:cNvCxnSpPr/>
          <p:nvPr/>
        </p:nvCxnSpPr>
        <p:spPr>
          <a:xfrm>
            <a:off x="935650" y="1174465"/>
            <a:ext cx="5731098" cy="0"/>
          </a:xfrm>
          <a:prstGeom prst="line">
            <a:avLst/>
          </a:prstGeom>
          <a:ln w="38100">
            <a:solidFill>
              <a:schemeClr val="tx2">
                <a:lumMod val="50000"/>
              </a:schemeClr>
            </a:solidFill>
          </a:ln>
        </p:spPr>
        <p:style>
          <a:lnRef idx="1">
            <a:schemeClr val="dk1"/>
          </a:lnRef>
          <a:fillRef idx="0">
            <a:schemeClr val="dk1"/>
          </a:fillRef>
          <a:effectRef idx="0">
            <a:schemeClr val="dk1"/>
          </a:effectRef>
          <a:fontRef idx="minor">
            <a:schemeClr val="tx1"/>
          </a:fontRef>
        </p:style>
      </p:cxnSp>
      <p:sp>
        <p:nvSpPr>
          <p:cNvPr id="4" name="Flowchart: Process 3"/>
          <p:cNvSpPr/>
          <p:nvPr/>
        </p:nvSpPr>
        <p:spPr>
          <a:xfrm>
            <a:off x="7881652" y="1461946"/>
            <a:ext cx="3032975" cy="1300767"/>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anose="02020603050405020304" pitchFamily="18" charset="0"/>
              </a:rPr>
              <a:t>Face Detection</a:t>
            </a:r>
            <a:endParaRPr lang="en-US" dirty="0">
              <a:solidFill>
                <a:schemeClr val="bg1"/>
              </a:solidFill>
              <a:latin typeface="Times New Roman" panose="02020603050405020304" pitchFamily="18" charset="0"/>
            </a:endParaRPr>
          </a:p>
        </p:txBody>
      </p:sp>
      <p:cxnSp>
        <p:nvCxnSpPr>
          <p:cNvPr id="28" name="Straight Arrow Connector 27"/>
          <p:cNvCxnSpPr>
            <a:endCxn id="16" idx="2"/>
          </p:cNvCxnSpPr>
          <p:nvPr/>
        </p:nvCxnSpPr>
        <p:spPr>
          <a:xfrm>
            <a:off x="2691682" y="2120548"/>
            <a:ext cx="9163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6" idx="5"/>
            <a:endCxn id="4" idx="1"/>
          </p:cNvCxnSpPr>
          <p:nvPr/>
        </p:nvCxnSpPr>
        <p:spPr>
          <a:xfrm flipV="1">
            <a:off x="6456822" y="2112330"/>
            <a:ext cx="1424830" cy="821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Flowchart: Process 28"/>
          <p:cNvSpPr/>
          <p:nvPr/>
        </p:nvSpPr>
        <p:spPr>
          <a:xfrm>
            <a:off x="7881652" y="3238140"/>
            <a:ext cx="3032975" cy="1300767"/>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anose="02020603050405020304" pitchFamily="18" charset="0"/>
              </a:rPr>
              <a:t>Lip Extraction</a:t>
            </a:r>
            <a:endParaRPr lang="en-US" dirty="0">
              <a:solidFill>
                <a:schemeClr val="bg1"/>
              </a:solidFill>
              <a:latin typeface="Times New Roman" panose="02020603050405020304" pitchFamily="18" charset="0"/>
            </a:endParaRPr>
          </a:p>
        </p:txBody>
      </p:sp>
      <p:sp>
        <p:nvSpPr>
          <p:cNvPr id="30" name="Flowchart: Process 29"/>
          <p:cNvSpPr/>
          <p:nvPr/>
        </p:nvSpPr>
        <p:spPr>
          <a:xfrm>
            <a:off x="7881651" y="5014334"/>
            <a:ext cx="3032975" cy="1300767"/>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anose="02020603050405020304" pitchFamily="18" charset="0"/>
              </a:rPr>
              <a:t>Speech recognition</a:t>
            </a:r>
            <a:endParaRPr lang="en-US" dirty="0">
              <a:solidFill>
                <a:schemeClr val="bg1"/>
              </a:solidFill>
              <a:latin typeface="Times New Roman" panose="02020603050405020304" pitchFamily="18" charset="0"/>
            </a:endParaRPr>
          </a:p>
        </p:txBody>
      </p:sp>
      <p:sp>
        <p:nvSpPr>
          <p:cNvPr id="31" name="Flowchart: Data 30"/>
          <p:cNvSpPr/>
          <p:nvPr/>
        </p:nvSpPr>
        <p:spPr>
          <a:xfrm>
            <a:off x="3288026" y="5294099"/>
            <a:ext cx="3561010" cy="741236"/>
          </a:xfrm>
          <a:prstGeom prst="flowChartInputOutpu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Output video with AI generated speech</a:t>
            </a:r>
            <a:endParaRPr lang="en-US" dirty="0">
              <a:latin typeface="Times New Roman" panose="02020603050405020304" pitchFamily="18" charset="0"/>
              <a:cs typeface="Times New Roman" panose="02020603050405020304" pitchFamily="18" charset="0"/>
            </a:endParaRPr>
          </a:p>
        </p:txBody>
      </p:sp>
      <p:sp>
        <p:nvSpPr>
          <p:cNvPr id="33" name="Oval 32"/>
          <p:cNvSpPr/>
          <p:nvPr/>
        </p:nvSpPr>
        <p:spPr>
          <a:xfrm>
            <a:off x="782032" y="5162440"/>
            <a:ext cx="2163650" cy="100455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End</a:t>
            </a:r>
            <a:endParaRPr lang="en-US" dirty="0">
              <a:latin typeface="Times New Roman" panose="02020603050405020304" pitchFamily="18" charset="0"/>
              <a:cs typeface="Times New Roman" panose="02020603050405020304" pitchFamily="18" charset="0"/>
            </a:endParaRPr>
          </a:p>
        </p:txBody>
      </p:sp>
      <p:cxnSp>
        <p:nvCxnSpPr>
          <p:cNvPr id="27" name="Straight Arrow Connector 26"/>
          <p:cNvCxnSpPr>
            <a:stCxn id="4" idx="2"/>
            <a:endCxn id="29" idx="0"/>
          </p:cNvCxnSpPr>
          <p:nvPr/>
        </p:nvCxnSpPr>
        <p:spPr>
          <a:xfrm>
            <a:off x="9398140" y="2762713"/>
            <a:ext cx="0" cy="47542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29" idx="2"/>
            <a:endCxn id="30" idx="0"/>
          </p:cNvCxnSpPr>
          <p:nvPr/>
        </p:nvCxnSpPr>
        <p:spPr>
          <a:xfrm flipH="1">
            <a:off x="9398139" y="4538907"/>
            <a:ext cx="1" cy="47542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30" idx="1"/>
            <a:endCxn id="31" idx="5"/>
          </p:cNvCxnSpPr>
          <p:nvPr/>
        </p:nvCxnSpPr>
        <p:spPr>
          <a:xfrm flipH="1" flipV="1">
            <a:off x="6492935" y="5664717"/>
            <a:ext cx="1388716"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31" idx="2"/>
            <a:endCxn id="33" idx="6"/>
          </p:cNvCxnSpPr>
          <p:nvPr/>
        </p:nvCxnSpPr>
        <p:spPr>
          <a:xfrm flipH="1">
            <a:off x="2945682" y="5664717"/>
            <a:ext cx="69844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655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docProps/app.xml><?xml version="1.0" encoding="utf-8"?>
<Properties xmlns="http://schemas.openxmlformats.org/officeDocument/2006/extended-properties" xmlns:vt="http://schemas.openxmlformats.org/officeDocument/2006/docPropsVTypes">
  <TotalTime>572</TotalTime>
  <Words>1590</Words>
  <Application>Microsoft Office PowerPoint</Application>
  <PresentationFormat>Widescreen</PresentationFormat>
  <Paragraphs>153</Paragraphs>
  <Slides>25</Slides>
  <Notes>0</Notes>
  <HiddenSlides>6</HiddenSlides>
  <MMClips>2</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Calibri</vt:lpstr>
      <vt:lpstr>Calibri Light</vt:lpstr>
      <vt:lpstr>Candara</vt:lpstr>
      <vt:lpstr>Consolas</vt:lpstr>
      <vt:lpstr>Courier New</vt:lpstr>
      <vt:lpstr>Liberation Sans</vt:lpstr>
      <vt:lpstr>Times New Roman</vt:lpstr>
      <vt:lpstr>Wingdings</vt:lpstr>
      <vt:lpstr>Office Theme</vt:lpstr>
      <vt:lpstr>Tech Computer 16x9</vt:lpstr>
      <vt:lpstr>  Lip To Speech…  </vt:lpstr>
      <vt:lpstr>Content</vt:lpstr>
      <vt:lpstr>COMPANY PROFILE</vt:lpstr>
      <vt:lpstr>Products of Varcons Technologies</vt:lpstr>
      <vt:lpstr>Services provided by Varcons Technologies </vt:lpstr>
      <vt:lpstr>Introduction </vt:lpstr>
      <vt:lpstr>Problem Statement</vt:lpstr>
      <vt:lpstr>Objectives</vt:lpstr>
      <vt:lpstr>PowerPoint Presentation</vt:lpstr>
      <vt:lpstr>PowerPoint Presentation</vt:lpstr>
      <vt:lpstr>Challenges </vt:lpstr>
      <vt:lpstr>Making the Most of Online Resources: Our Journey to Completing a Challenging Task</vt:lpstr>
      <vt:lpstr>How Lip To Speech Synthesis works</vt:lpstr>
      <vt:lpstr>Applications of Lip To Speech Synthesis</vt:lpstr>
      <vt:lpstr>Challenges and Limitations of Lip To Speech Synthesis</vt:lpstr>
      <vt:lpstr>PowerPoint Presentation</vt:lpstr>
      <vt:lpstr>PowerPoint Presentation</vt:lpstr>
      <vt:lpstr>PowerPoint Presentation</vt:lpstr>
      <vt:lpstr>Front End</vt:lpstr>
      <vt:lpstr> User Interface</vt:lpstr>
      <vt:lpstr>Future Developments in Lip To Speech Synthesis</vt:lpstr>
      <vt:lpstr>Skills Learnt During Internship</vt:lpstr>
      <vt:lpstr>There are several Soft Skills as well. Few of them are: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Areeb</dc:creator>
  <cp:lastModifiedBy>Nayil S.Nayil</cp:lastModifiedBy>
  <cp:revision>65</cp:revision>
  <dcterms:created xsi:type="dcterms:W3CDTF">2022-11-08T13:25:33Z</dcterms:created>
  <dcterms:modified xsi:type="dcterms:W3CDTF">2023-05-22T02:52:37Z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3741122</vt:lpwstr>
  </property>
  <property fmtid="{D5CDD505-2E9C-101B-9397-08002B2CF9AE}" name="NXPowerLiteSettings" pid="3">
    <vt:lpwstr>F7000400038000</vt:lpwstr>
  </property>
  <property fmtid="{D5CDD505-2E9C-101B-9397-08002B2CF9AE}" name="NXPowerLiteVersion" pid="4">
    <vt:lpwstr>S10.3.1</vt:lpwstr>
  </property>
</Properties>
</file>