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4"/>
  </p:notesMasterIdLst>
  <p:sldIdLst>
    <p:sldId id="268" r:id="rId2"/>
    <p:sldId id="256" r:id="rId3"/>
    <p:sldId id="267" r:id="rId4"/>
    <p:sldId id="257" r:id="rId5"/>
    <p:sldId id="258" r:id="rId6"/>
    <p:sldId id="259" r:id="rId7"/>
    <p:sldId id="269" r:id="rId8"/>
    <p:sldId id="260" r:id="rId9"/>
    <p:sldId id="262" r:id="rId10"/>
    <p:sldId id="265" r:id="rId11"/>
    <p:sldId id="266" r:id="rId12"/>
    <p:sldId id="270"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napToObjects="1">
      <p:cViewPr varScale="1">
        <p:scale>
          <a:sx n="116" d="100"/>
          <a:sy n="116" d="100"/>
        </p:scale>
        <p:origin x="490" y="86"/>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1A7571DE-DDF0-2C41-9EAD-55A0DF987B03}" type="datetimeFigureOut">
              <a:rPr lang="en-US" smtClean="0"/>
              <a:t>2/16/2025</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933750D6-F676-154F-B4BB-10A8D984288D}" type="slidenum">
              <a:rPr lang="en-US" smtClean="0"/>
              <a:t>‹#›</a:t>
            </a:fld>
            <a:endParaRPr lang="en-US"/>
          </a:p>
        </p:txBody>
      </p:sp>
    </p:spTree>
    <p:extLst>
      <p:ext uri="{BB962C8B-B14F-4D97-AF65-F5344CB8AC3E}">
        <p14:creationId xmlns:p14="http://schemas.microsoft.com/office/powerpoint/2010/main" val="348258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60393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https://www.slidemake.com</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https://www.teambonding.com</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https://fourweekmba.com</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https://www.slidemake.com</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https://idreamcareer.com</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https://socialpros.co</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https://newsroom.smumn.edu</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8924"/>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131404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51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23145" y="113206"/>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5290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
        <p:nvSpPr>
          <p:cNvPr id="5" name="Rectangle 4"/>
          <p:cNvSpPr/>
          <p:nvPr userDrawn="1"/>
        </p:nvSpPr>
        <p:spPr>
          <a:xfrm>
            <a:off x="0" y="0"/>
            <a:ext cx="8173995" cy="1050324"/>
          </a:xfrm>
          <a:prstGeom prst="rect">
            <a:avLst/>
          </a:prstGeom>
          <a:blipFill>
            <a:blip r:embed="rId2">
              <a:duotone>
                <a:prstClr val="black"/>
                <a:schemeClr val="accent6">
                  <a:lumMod val="60000"/>
                  <a:lumOff val="40000"/>
                  <a:tint val="45000"/>
                  <a:satMod val="400000"/>
                </a:schemeClr>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210765" y="4467828"/>
            <a:ext cx="4653022" cy="675672"/>
          </a:xfrm>
          <a:prstGeom prst="rect">
            <a:avLst/>
          </a:prstGeom>
          <a:blipFill>
            <a:blip r:embed="rId3">
              <a:alphaModFix amt="48000"/>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Project for EDGE Program</a:t>
            </a:r>
            <a:endParaRPr lang="en-US" sz="1800" b="1" dirty="0">
              <a:solidFill>
                <a:schemeClr val="tx1"/>
              </a:solidFill>
            </a:endParaRPr>
          </a:p>
        </p:txBody>
      </p:sp>
    </p:spTree>
    <p:extLst>
      <p:ext uri="{BB962C8B-B14F-4D97-AF65-F5344CB8AC3E}">
        <p14:creationId xmlns:p14="http://schemas.microsoft.com/office/powerpoint/2010/main" val="37743384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624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70208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227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532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066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166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Tree>
    <p:extLst>
      <p:ext uri="{BB962C8B-B14F-4D97-AF65-F5344CB8AC3E}">
        <p14:creationId xmlns:p14="http://schemas.microsoft.com/office/powerpoint/2010/main" val="295971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Tree>
    <p:extLst>
      <p:ext uri="{BB962C8B-B14F-4D97-AF65-F5344CB8AC3E}">
        <p14:creationId xmlns:p14="http://schemas.microsoft.com/office/powerpoint/2010/main" val="221717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mt="48000"/>
          </a:blip>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566508"/>
            <a:ext cx="7886700" cy="236888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1803"/>
            <a:ext cx="9143999" cy="4466968"/>
          </a:xfrm>
          <a:prstGeom prst="rect">
            <a:avLst/>
          </a:prstGeom>
        </p:spPr>
      </p:pic>
      <p:sp>
        <p:nvSpPr>
          <p:cNvPr id="9" name="Rectangle 8"/>
          <p:cNvSpPr/>
          <p:nvPr userDrawn="1"/>
        </p:nvSpPr>
        <p:spPr>
          <a:xfrm>
            <a:off x="8192531" y="1803"/>
            <a:ext cx="951469" cy="976183"/>
          </a:xfrm>
          <a:prstGeom prst="rect">
            <a:avLst/>
          </a:prstGeom>
          <a:blipFill dpi="0" rotWithShape="1">
            <a:blip r:embed="rId1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1294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5501" y="0"/>
            <a:ext cx="6865128" cy="923330"/>
          </a:xfrm>
          <a:prstGeom prst="rect">
            <a:avLst/>
          </a:prstGeom>
          <a:noFill/>
        </p:spPr>
        <p:txBody>
          <a:bodyPr wrap="square" rtlCol="0">
            <a:spAutoFit/>
          </a:bodyPr>
          <a:lstStyle/>
          <a:p>
            <a:pPr algn="ctr"/>
            <a:r>
              <a:rPr lang="en-US" sz="5400" dirty="0" smtClean="0">
                <a:latin typeface="Bahnschrift Condensed" panose="020B0502040204020203" pitchFamily="34" charset="0"/>
              </a:rPr>
              <a:t>Welcome to my Presentation</a:t>
            </a:r>
            <a:endParaRPr lang="en-US" sz="5400" dirty="0">
              <a:latin typeface="Bahnschrift Condensed" panose="020B0502040204020203" pitchFamily="34" charset="0"/>
            </a:endParaRPr>
          </a:p>
        </p:txBody>
      </p:sp>
      <p:sp>
        <p:nvSpPr>
          <p:cNvPr id="5" name="TextBox 4"/>
          <p:cNvSpPr txBox="1"/>
          <p:nvPr/>
        </p:nvSpPr>
        <p:spPr>
          <a:xfrm>
            <a:off x="915501" y="1949429"/>
            <a:ext cx="2649894" cy="1569660"/>
          </a:xfrm>
          <a:prstGeom prst="rect">
            <a:avLst/>
          </a:prstGeom>
          <a:noFill/>
        </p:spPr>
        <p:txBody>
          <a:bodyPr wrap="square" rtlCol="0">
            <a:spAutoFit/>
          </a:bodyPr>
          <a:lstStyle/>
          <a:p>
            <a:r>
              <a:rPr lang="en-US" sz="1600" dirty="0">
                <a:latin typeface="Arial Black" panose="020B0A04020102020204" pitchFamily="34" charset="0"/>
              </a:rPr>
              <a:t>Submitted To:</a:t>
            </a:r>
          </a:p>
          <a:p>
            <a:endParaRPr lang="en-US" sz="1600" dirty="0">
              <a:latin typeface="Arial Black" panose="020B0A04020102020204" pitchFamily="34" charset="0"/>
            </a:endParaRPr>
          </a:p>
          <a:p>
            <a:r>
              <a:rPr lang="en-US" sz="1600" b="1" dirty="0">
                <a:latin typeface="Arial Black" panose="020B0A04020102020204" pitchFamily="34" charset="0"/>
              </a:rPr>
              <a:t>Md.Mahbub-E-Noor</a:t>
            </a:r>
          </a:p>
          <a:p>
            <a:r>
              <a:rPr lang="en-US" sz="1600" dirty="0" smtClean="0">
                <a:latin typeface="Arial Black" panose="020B0A04020102020204" pitchFamily="34" charset="0"/>
              </a:rPr>
              <a:t>Lecturer</a:t>
            </a:r>
            <a:endParaRPr lang="en-US" sz="1600" dirty="0">
              <a:latin typeface="Arial Black" panose="020B0A04020102020204" pitchFamily="34" charset="0"/>
            </a:endParaRPr>
          </a:p>
          <a:p>
            <a:r>
              <a:rPr lang="en-US" sz="1600" dirty="0">
                <a:latin typeface="Arial Black" panose="020B0A04020102020204" pitchFamily="34" charset="0"/>
              </a:rPr>
              <a:t>Department of CSE</a:t>
            </a:r>
          </a:p>
          <a:p>
            <a:r>
              <a:rPr lang="en-US" sz="1600" dirty="0">
                <a:latin typeface="Arial Black" panose="020B0A04020102020204" pitchFamily="34" charset="0"/>
              </a:rPr>
              <a:t>University of </a:t>
            </a:r>
            <a:r>
              <a:rPr lang="en-US" sz="1600" dirty="0" smtClean="0">
                <a:latin typeface="Arial Black" panose="020B0A04020102020204" pitchFamily="34" charset="0"/>
              </a:rPr>
              <a:t>Barishal</a:t>
            </a:r>
            <a:endParaRPr lang="en-US" sz="1600" dirty="0">
              <a:latin typeface="Arial Black" panose="020B0A04020102020204" pitchFamily="34" charset="0"/>
            </a:endParaRPr>
          </a:p>
        </p:txBody>
      </p:sp>
      <p:sp>
        <p:nvSpPr>
          <p:cNvPr id="6" name="TextBox 5"/>
          <p:cNvSpPr txBox="1"/>
          <p:nvPr/>
        </p:nvSpPr>
        <p:spPr>
          <a:xfrm>
            <a:off x="5547503" y="1946988"/>
            <a:ext cx="2233126" cy="1661993"/>
          </a:xfrm>
          <a:prstGeom prst="rect">
            <a:avLst/>
          </a:prstGeom>
          <a:noFill/>
        </p:spPr>
        <p:txBody>
          <a:bodyPr wrap="square" rtlCol="0">
            <a:spAutoFit/>
          </a:bodyPr>
          <a:lstStyle/>
          <a:p>
            <a:pPr algn="just"/>
            <a:r>
              <a:rPr lang="en-US" sz="1600" dirty="0">
                <a:latin typeface="Arial Black" panose="020B0A04020102020204" pitchFamily="34" charset="0"/>
              </a:rPr>
              <a:t>Submitted By:</a:t>
            </a:r>
          </a:p>
          <a:p>
            <a:pPr algn="just"/>
            <a:endParaRPr lang="en-US" sz="1600" dirty="0">
              <a:latin typeface="Arial Black" panose="020B0A04020102020204" pitchFamily="34" charset="0"/>
            </a:endParaRPr>
          </a:p>
          <a:p>
            <a:pPr algn="just"/>
            <a:r>
              <a:rPr lang="en-US" sz="1600" dirty="0">
                <a:latin typeface="Arial Black" panose="020B0A04020102020204" pitchFamily="34" charset="0"/>
              </a:rPr>
              <a:t>Naymur Rahman</a:t>
            </a:r>
          </a:p>
          <a:p>
            <a:pPr algn="just"/>
            <a:r>
              <a:rPr lang="en-US" sz="1600" dirty="0">
                <a:latin typeface="Arial Black" panose="020B0A04020102020204" pitchFamily="34" charset="0"/>
              </a:rPr>
              <a:t>Roll: 13</a:t>
            </a:r>
          </a:p>
          <a:p>
            <a:pPr algn="just"/>
            <a:r>
              <a:rPr lang="en-US" sz="1600" dirty="0">
                <a:latin typeface="Arial Black" panose="020B0A04020102020204" pitchFamily="34" charset="0"/>
              </a:rPr>
              <a:t>Batch: 68</a:t>
            </a:r>
          </a:p>
          <a:p>
            <a:endParaRPr lang="en-US" dirty="0"/>
          </a:p>
        </p:txBody>
      </p:sp>
    </p:spTree>
    <p:extLst>
      <p:ext uri="{BB962C8B-B14F-4D97-AF65-F5344CB8AC3E}">
        <p14:creationId xmlns:p14="http://schemas.microsoft.com/office/powerpoint/2010/main" val="123910918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https://search-letsfade-com.herokuapp.com/proxy?url=https://socialpros.co/wp-content/uploads/2019/10/word-image.jpeg"/>
          <p:cNvPicPr>
            <a:picLocks noChangeAspect="1"/>
          </p:cNvPicPr>
          <p:nvPr/>
        </p:nvPicPr>
        <p:blipFill>
          <a:blip r:embed="rId3"/>
          <a:stretch>
            <a:fillRect/>
          </a:stretch>
        </p:blipFill>
        <p:spPr>
          <a:xfrm>
            <a:off x="4631206" y="1407780"/>
            <a:ext cx="3572080" cy="2730043"/>
          </a:xfrm>
          <a:prstGeom prst="rect">
            <a:avLst/>
          </a:prstGeom>
        </p:spPr>
      </p:pic>
      <p:sp>
        <p:nvSpPr>
          <p:cNvPr id="4" name="Text 0"/>
          <p:cNvSpPr/>
          <p:nvPr/>
        </p:nvSpPr>
        <p:spPr>
          <a:xfrm>
            <a:off x="457200" y="-1"/>
            <a:ext cx="8229600" cy="1059125"/>
          </a:xfrm>
          <a:prstGeom prst="rect">
            <a:avLst/>
          </a:prstGeom>
          <a:noFill/>
          <a:ln/>
        </p:spPr>
        <p:txBody>
          <a:bodyPr wrap="square" rtlCol="0" anchor="ctr"/>
          <a:lstStyle/>
          <a:p>
            <a:r>
              <a:rPr lang="en-US" sz="2000" b="1" dirty="0">
                <a:solidFill>
                  <a:srgbClr val="000000"/>
                </a:solidFill>
                <a:latin typeface="Arial Black" panose="020B0A04020102020204" pitchFamily="34" charset="0"/>
                <a:ea typeface="Optima" pitchFamily="34" charset="-122"/>
                <a:cs typeface="Optima" pitchFamily="34" charset="-120"/>
              </a:rPr>
              <a:t>Future Trends in Online Entrepreneurship</a:t>
            </a:r>
            <a:endParaRPr lang="en-US" sz="2000" dirty="0">
              <a:latin typeface="Arial Black" panose="020B0A04020102020204" pitchFamily="34" charset="0"/>
            </a:endParaRPr>
          </a:p>
        </p:txBody>
      </p:sp>
      <p:sp>
        <p:nvSpPr>
          <p:cNvPr id="5" name="Text 1"/>
          <p:cNvSpPr/>
          <p:nvPr/>
        </p:nvSpPr>
        <p:spPr>
          <a:xfrm>
            <a:off x="457200" y="1407780"/>
            <a:ext cx="4114800" cy="2730043"/>
          </a:xfrm>
          <a:prstGeom prst="rect">
            <a:avLst/>
          </a:prstGeom>
          <a:noFill/>
          <a:ln/>
        </p:spPr>
        <p:txBody>
          <a:bodyPr wrap="square" rtlCol="0" anchor="t"/>
          <a:lstStyle/>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The rise of social commerce suggests a growing integration of social media and online shopping.</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Sustainable practices are becoming more important as consumers seek eco-friendly options.</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Technological advancements, such as AI and AR, are expected to reshape the online shopping experience.</a:t>
            </a:r>
            <a:endParaRPr lang="en-US" sz="1400" dirty="0">
              <a:latin typeface="Arial Black" panose="020B0A040201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4" name="Text 0"/>
          <p:cNvSpPr/>
          <p:nvPr/>
        </p:nvSpPr>
        <p:spPr>
          <a:xfrm>
            <a:off x="457200" y="-1"/>
            <a:ext cx="8229600" cy="1059125"/>
          </a:xfrm>
          <a:prstGeom prst="rect">
            <a:avLst/>
          </a:prstGeom>
          <a:noFill/>
          <a:ln/>
        </p:spPr>
        <p:txBody>
          <a:bodyPr wrap="square" rtlCol="0" anchor="ctr"/>
          <a:lstStyle/>
          <a:p>
            <a:r>
              <a:rPr lang="en-US" sz="2000" b="1" dirty="0">
                <a:solidFill>
                  <a:srgbClr val="000000"/>
                </a:solidFill>
                <a:latin typeface="Arial Black" panose="020B0A04020102020204" pitchFamily="34" charset="0"/>
                <a:ea typeface="Optima" pitchFamily="34" charset="-122"/>
                <a:cs typeface="Optima" pitchFamily="34" charset="-120"/>
              </a:rPr>
              <a:t>Conclusion and Call to Action</a:t>
            </a:r>
            <a:endParaRPr lang="en-US" sz="2000" dirty="0">
              <a:latin typeface="Arial Black" panose="020B0A04020102020204" pitchFamily="34" charset="0"/>
            </a:endParaRPr>
          </a:p>
        </p:txBody>
      </p:sp>
      <p:sp>
        <p:nvSpPr>
          <p:cNvPr id="5" name="Text 1"/>
          <p:cNvSpPr/>
          <p:nvPr/>
        </p:nvSpPr>
        <p:spPr>
          <a:xfrm>
            <a:off x="457199" y="1414360"/>
            <a:ext cx="7719773" cy="2026152"/>
          </a:xfrm>
          <a:prstGeom prst="rect">
            <a:avLst/>
          </a:prstGeom>
          <a:noFill/>
          <a:ln/>
        </p:spPr>
        <p:txBody>
          <a:bodyPr wrap="square" rtlCol="0" anchor="t"/>
          <a:lstStyle/>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Online shop entrepreneurship offers a valuable opportunity for students to gain real-world experience.</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By leveraging available resources, students can navigate the challenges and thrive.</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Encouraging a culture of entrepreneurship can lead to innovation and economic growth within the student community.</a:t>
            </a:r>
            <a:endParaRPr lang="en-US" sz="1400" dirty="0">
              <a:latin typeface="Arial Black" panose="020B0A04020102020204" pitchFamily="34" charset="0"/>
            </a:endParaRPr>
          </a:p>
          <a:p>
            <a:endParaRPr lang="en-US" sz="1600" dirty="0"/>
          </a:p>
          <a:p>
            <a:r>
              <a:rPr lang="en-US" sz="1600" dirty="0">
                <a:solidFill>
                  <a:srgbClr val="000000"/>
                </a:solidFill>
                <a:latin typeface="Optima" pitchFamily="34" charset="0"/>
                <a:ea typeface="Optima" pitchFamily="34" charset="-122"/>
                <a:cs typeface="Optima" pitchFamily="34" charset="-120"/>
              </a:rPr>
              <a:t> </a:t>
            </a:r>
            <a:endParaRPr lang="en-US" sz="1600" dirty="0"/>
          </a:p>
          <a:p>
            <a:endParaRPr lang="en-US"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0898" y="1157801"/>
            <a:ext cx="4611470" cy="1938992"/>
          </a:xfrm>
          <a:prstGeom prst="rect">
            <a:avLst/>
          </a:prstGeom>
          <a:noFill/>
        </p:spPr>
        <p:txBody>
          <a:bodyPr wrap="square" rtlCol="0">
            <a:spAutoFit/>
          </a:bodyPr>
          <a:lstStyle/>
          <a:p>
            <a:pPr algn="ctr"/>
            <a:r>
              <a:rPr lang="en-US" sz="6000" dirty="0" smtClean="0">
                <a:latin typeface="Arial Black" panose="020B0A04020102020204" pitchFamily="34" charset="0"/>
              </a:rPr>
              <a:t>Thank you Everyone</a:t>
            </a:r>
            <a:endParaRPr lang="en-US" sz="6000" dirty="0">
              <a:latin typeface="Arial Black" panose="020B0A04020102020204" pitchFamily="34" charset="0"/>
            </a:endParaRPr>
          </a:p>
        </p:txBody>
      </p:sp>
    </p:spTree>
    <p:extLst>
      <p:ext uri="{BB962C8B-B14F-4D97-AF65-F5344CB8AC3E}">
        <p14:creationId xmlns:p14="http://schemas.microsoft.com/office/powerpoint/2010/main" val="3790092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504709"/>
            <a:ext cx="8229600" cy="1770926"/>
          </a:xfrm>
          <a:prstGeom prst="rect">
            <a:avLst/>
          </a:prstGeom>
          <a:noFill/>
          <a:ln/>
        </p:spPr>
        <p:txBody>
          <a:bodyPr wrap="square" rtlCol="0" anchor="ctr"/>
          <a:lstStyle/>
          <a:p>
            <a:pPr algn="ctr"/>
            <a:r>
              <a:rPr lang="en-US" sz="3000" b="1" dirty="0">
                <a:solidFill>
                  <a:srgbClr val="000000"/>
                </a:solidFill>
                <a:latin typeface="Arial Black" panose="020B0A04020102020204" pitchFamily="34" charset="0"/>
                <a:ea typeface="Optima" pitchFamily="34" charset="-122"/>
                <a:cs typeface="Optima" pitchFamily="34" charset="-120"/>
              </a:rPr>
              <a:t>Online Shop Entrepreneurship Among Students</a:t>
            </a:r>
            <a:endParaRPr lang="en-US" sz="3000" dirty="0">
              <a:latin typeface="Arial Black" panose="020B0A04020102020204" pitchFamily="34" charset="0"/>
            </a:endParaRPr>
          </a:p>
        </p:txBody>
      </p:sp>
      <p:sp>
        <p:nvSpPr>
          <p:cNvPr id="3" name="TextBox 2"/>
          <p:cNvSpPr txBox="1"/>
          <p:nvPr/>
        </p:nvSpPr>
        <p:spPr>
          <a:xfrm>
            <a:off x="2613935" y="116428"/>
            <a:ext cx="2600446" cy="769441"/>
          </a:xfrm>
          <a:prstGeom prst="rect">
            <a:avLst/>
          </a:prstGeom>
          <a:noFill/>
        </p:spPr>
        <p:txBody>
          <a:bodyPr wrap="square" rtlCol="0">
            <a:spAutoFit/>
          </a:bodyPr>
          <a:lstStyle/>
          <a:p>
            <a:pPr algn="ctr"/>
            <a:r>
              <a:rPr lang="en-US" sz="4400" b="1" dirty="0" smtClean="0"/>
              <a:t>Topic</a:t>
            </a:r>
            <a:endParaRPr lang="en-US" sz="4400" b="1" dirty="0"/>
          </a:p>
        </p:txBody>
      </p:sp>
    </p:spTree>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17523" y="3618129"/>
            <a:ext cx="7308954" cy="2296534"/>
          </a:xfrm>
          <a:prstGeom prst="rect">
            <a:avLst/>
          </a:prstGeom>
          <a:noFill/>
          <a:ln/>
        </p:spPr>
        <p:txBody>
          <a:bodyPr wrap="square" rtlCol="0" anchor="ctr"/>
          <a:lstStyle/>
          <a:p>
            <a:pPr marL="342900" indent="-342900">
              <a:lnSpc>
                <a:spcPct val="150000"/>
              </a:lnSpc>
              <a:buFont typeface="+mj-lt"/>
              <a:buAutoNum type="arabicPeriod"/>
            </a:pPr>
            <a:r>
              <a:rPr lang="en-US" sz="1600" b="1" dirty="0">
                <a:latin typeface="Arial Black" panose="020B0A04020102020204" pitchFamily="34" charset="0"/>
                <a:ea typeface="Optima" pitchFamily="34" charset="-122"/>
                <a:cs typeface="Times New Roman" panose="02020603050405020304" pitchFamily="18" charset="0"/>
              </a:rPr>
              <a:t>Introduction to Online Shop </a:t>
            </a:r>
            <a:r>
              <a:rPr lang="en-US" sz="1600" b="1" dirty="0" smtClean="0">
                <a:latin typeface="Arial Black" panose="020B0A04020102020204" pitchFamily="34" charset="0"/>
                <a:ea typeface="Optima" pitchFamily="34" charset="-122"/>
                <a:cs typeface="Times New Roman" panose="02020603050405020304" pitchFamily="18" charset="0"/>
              </a:rPr>
              <a:t>Entrepreneurship</a:t>
            </a:r>
          </a:p>
          <a:p>
            <a:pPr marL="342900" indent="-342900">
              <a:lnSpc>
                <a:spcPct val="150000"/>
              </a:lnSpc>
              <a:buFont typeface="+mj-lt"/>
              <a:buAutoNum type="arabicPeriod"/>
            </a:pPr>
            <a:r>
              <a:rPr lang="en-US" sz="1600" b="1" dirty="0" smtClean="0">
                <a:latin typeface="Arial Black" panose="020B0A04020102020204" pitchFamily="34" charset="0"/>
                <a:cs typeface="Times New Roman" panose="02020603050405020304" pitchFamily="18" charset="0"/>
              </a:rPr>
              <a:t>The Impact Of University Support On The Creation Of Student Entrepreneurs</a:t>
            </a:r>
          </a:p>
          <a:p>
            <a:pPr marL="342900" indent="-342900">
              <a:lnSpc>
                <a:spcPct val="150000"/>
              </a:lnSpc>
              <a:buFont typeface="+mj-lt"/>
              <a:buAutoNum type="arabicPeriod"/>
            </a:pPr>
            <a:r>
              <a:rPr lang="en-US" sz="1600" dirty="0">
                <a:latin typeface="Arial Black" panose="020B0A04020102020204" pitchFamily="34" charset="0"/>
                <a:cs typeface="Times New Roman" panose="02020603050405020304" pitchFamily="18" charset="0"/>
              </a:rPr>
              <a:t> </a:t>
            </a:r>
            <a:r>
              <a:rPr lang="en-US" sz="1600" b="1" dirty="0" smtClean="0">
                <a:latin typeface="Arial Black" panose="020B0A04020102020204" pitchFamily="34" charset="0"/>
                <a:cs typeface="Times New Roman" panose="02020603050405020304" pitchFamily="18" charset="0"/>
              </a:rPr>
              <a:t>Motivation </a:t>
            </a:r>
            <a:r>
              <a:rPr lang="en-US" sz="1600" b="1" dirty="0">
                <a:latin typeface="Arial Black" panose="020B0A04020102020204" pitchFamily="34" charset="0"/>
                <a:cs typeface="Times New Roman" panose="02020603050405020304" pitchFamily="18" charset="0"/>
              </a:rPr>
              <a:t>for students to become online shop </a:t>
            </a:r>
            <a:r>
              <a:rPr lang="en-US" sz="1600" b="1" dirty="0" smtClean="0">
                <a:latin typeface="Arial Black" panose="020B0A04020102020204" pitchFamily="34" charset="0"/>
                <a:cs typeface="Times New Roman" panose="02020603050405020304" pitchFamily="18" charset="0"/>
              </a:rPr>
              <a:t>traders</a:t>
            </a:r>
          </a:p>
          <a:p>
            <a:pPr marL="342900" indent="-342900">
              <a:lnSpc>
                <a:spcPct val="150000"/>
              </a:lnSpc>
              <a:buFont typeface="+mj-lt"/>
              <a:buAutoNum type="arabicPeriod"/>
            </a:pPr>
            <a:r>
              <a:rPr lang="en-US" sz="1600" b="1" dirty="0">
                <a:latin typeface="Arial Black" panose="020B0A04020102020204" pitchFamily="34" charset="0"/>
                <a:cs typeface="Times New Roman" panose="02020603050405020304" pitchFamily="18" charset="0"/>
              </a:rPr>
              <a:t>The impact felt by online shop selling </a:t>
            </a:r>
            <a:r>
              <a:rPr lang="en-US" sz="1600" b="1" dirty="0" smtClean="0">
                <a:latin typeface="Arial Black" panose="020B0A04020102020204" pitchFamily="34" charset="0"/>
                <a:cs typeface="Times New Roman" panose="02020603050405020304" pitchFamily="18" charset="0"/>
              </a:rPr>
              <a:t>students</a:t>
            </a:r>
          </a:p>
          <a:p>
            <a:pPr marL="342900" indent="-342900">
              <a:lnSpc>
                <a:spcPct val="150000"/>
              </a:lnSpc>
              <a:buFont typeface="+mj-lt"/>
              <a:buAutoNum type="arabicPeriod"/>
            </a:pPr>
            <a:r>
              <a:rPr lang="en-US" sz="1600" b="1" dirty="0">
                <a:solidFill>
                  <a:srgbClr val="000000"/>
                </a:solidFill>
                <a:latin typeface="Arial Black" panose="020B0A04020102020204" pitchFamily="34" charset="0"/>
                <a:ea typeface="Optima" pitchFamily="34" charset="-122"/>
                <a:cs typeface="Optima" pitchFamily="34" charset="-120"/>
              </a:rPr>
              <a:t>Digital Marketing </a:t>
            </a:r>
            <a:r>
              <a:rPr lang="en-US" sz="1600" b="1" dirty="0" smtClean="0">
                <a:solidFill>
                  <a:srgbClr val="000000"/>
                </a:solidFill>
                <a:latin typeface="Arial Black" panose="020B0A04020102020204" pitchFamily="34" charset="0"/>
                <a:ea typeface="Optima" pitchFamily="34" charset="-122"/>
                <a:cs typeface="Optima" pitchFamily="34" charset="-120"/>
              </a:rPr>
              <a:t>Strategies</a:t>
            </a:r>
          </a:p>
          <a:p>
            <a:pPr marL="342900" indent="-342900">
              <a:lnSpc>
                <a:spcPct val="150000"/>
              </a:lnSpc>
              <a:buFont typeface="+mj-lt"/>
              <a:buAutoNum type="arabicPeriod"/>
            </a:pPr>
            <a:r>
              <a:rPr lang="en-US" sz="1600" b="1" dirty="0">
                <a:solidFill>
                  <a:srgbClr val="000000"/>
                </a:solidFill>
                <a:latin typeface="Arial Black" panose="020B0A04020102020204" pitchFamily="34" charset="0"/>
                <a:ea typeface="Optima" pitchFamily="34" charset="-122"/>
                <a:cs typeface="Optima" pitchFamily="34" charset="-120"/>
              </a:rPr>
              <a:t>Skills Developed Through Online </a:t>
            </a:r>
            <a:r>
              <a:rPr lang="en-US" sz="1600" b="1" dirty="0" smtClean="0">
                <a:solidFill>
                  <a:srgbClr val="000000"/>
                </a:solidFill>
                <a:latin typeface="Arial Black" panose="020B0A04020102020204" pitchFamily="34" charset="0"/>
                <a:ea typeface="Optima" pitchFamily="34" charset="-122"/>
                <a:cs typeface="Optima" pitchFamily="34" charset="-120"/>
              </a:rPr>
              <a:t>Entrepreneurship</a:t>
            </a:r>
          </a:p>
          <a:p>
            <a:pPr marL="342900" indent="-342900">
              <a:lnSpc>
                <a:spcPct val="150000"/>
              </a:lnSpc>
              <a:buFont typeface="+mj-lt"/>
              <a:buAutoNum type="arabicPeriod"/>
            </a:pPr>
            <a:r>
              <a:rPr lang="en-US" sz="1600" b="1" dirty="0">
                <a:solidFill>
                  <a:srgbClr val="000000"/>
                </a:solidFill>
                <a:latin typeface="Arial Black" panose="020B0A04020102020204" pitchFamily="34" charset="0"/>
                <a:ea typeface="Optima" pitchFamily="34" charset="-122"/>
                <a:cs typeface="Optima" pitchFamily="34" charset="-120"/>
              </a:rPr>
              <a:t>Future Trends in Online </a:t>
            </a:r>
            <a:r>
              <a:rPr lang="en-US" sz="1600" b="1" dirty="0" smtClean="0">
                <a:solidFill>
                  <a:srgbClr val="000000"/>
                </a:solidFill>
                <a:latin typeface="Arial Black" panose="020B0A04020102020204" pitchFamily="34" charset="0"/>
                <a:ea typeface="Optima" pitchFamily="34" charset="-122"/>
                <a:cs typeface="Optima" pitchFamily="34" charset="-120"/>
              </a:rPr>
              <a:t>Entrepreneurship</a:t>
            </a:r>
          </a:p>
          <a:p>
            <a:pPr marL="342900" indent="-342900">
              <a:lnSpc>
                <a:spcPct val="150000"/>
              </a:lnSpc>
              <a:buFont typeface="+mj-lt"/>
              <a:buAutoNum type="arabicPeriod"/>
            </a:pPr>
            <a:r>
              <a:rPr lang="en-US" sz="1600" b="1" dirty="0">
                <a:solidFill>
                  <a:srgbClr val="000000"/>
                </a:solidFill>
                <a:latin typeface="Arial Black" panose="020B0A04020102020204" pitchFamily="34" charset="0"/>
                <a:ea typeface="Optima" pitchFamily="34" charset="-122"/>
                <a:cs typeface="Optima" pitchFamily="34" charset="-120"/>
              </a:rPr>
              <a:t>Conclusion and Call to Action</a:t>
            </a:r>
            <a:endParaRPr lang="en-US" sz="1600" dirty="0">
              <a:latin typeface="Arial Black" panose="020B0A04020102020204" pitchFamily="34" charset="0"/>
            </a:endParaRPr>
          </a:p>
          <a:p>
            <a:pPr marL="342900" indent="-342900">
              <a:lnSpc>
                <a:spcPct val="150000"/>
              </a:lnSpc>
              <a:buFont typeface="+mj-lt"/>
              <a:buAutoNum type="arabicPeriod"/>
            </a:pPr>
            <a:endParaRPr lang="en-US" sz="1600" dirty="0">
              <a:latin typeface="Arial Black" panose="020B0A04020102020204" pitchFamily="34" charset="0"/>
            </a:endParaRPr>
          </a:p>
          <a:p>
            <a:pPr marL="342900" indent="-342900">
              <a:lnSpc>
                <a:spcPct val="150000"/>
              </a:lnSpc>
              <a:buFont typeface="+mj-lt"/>
              <a:buAutoNum type="arabicPeriod"/>
            </a:pPr>
            <a:endParaRPr lang="en-US" sz="1600" dirty="0">
              <a:latin typeface="Arial Black" panose="020B0A04020102020204" pitchFamily="34" charset="0"/>
            </a:endParaRPr>
          </a:p>
          <a:p>
            <a:pPr marL="342900" indent="-342900">
              <a:lnSpc>
                <a:spcPct val="150000"/>
              </a:lnSpc>
              <a:buFont typeface="+mj-lt"/>
              <a:buAutoNum type="arabicPeriod"/>
            </a:pPr>
            <a:endParaRPr lang="en-US" sz="1600" dirty="0">
              <a:latin typeface="Arial Black" panose="020B0A04020102020204" pitchFamily="34" charset="0"/>
            </a:endParaRPr>
          </a:p>
          <a:p>
            <a:pPr marL="342900" indent="-342900">
              <a:lnSpc>
                <a:spcPct val="150000"/>
              </a:lnSpc>
              <a:buFont typeface="+mj-lt"/>
              <a:buAutoNum type="arabicPeriod"/>
            </a:pPr>
            <a:endParaRPr lang="en-US" sz="1600" b="1" dirty="0" smtClean="0">
              <a:latin typeface="Arial Black" panose="020B0A04020102020204" pitchFamily="34" charset="0"/>
              <a:cs typeface="Times New Roman" panose="02020603050405020304" pitchFamily="18" charset="0"/>
            </a:endParaRPr>
          </a:p>
          <a:p>
            <a:pPr marL="342900" indent="-342900">
              <a:lnSpc>
                <a:spcPct val="150000"/>
              </a:lnSpc>
              <a:buFont typeface="+mj-lt"/>
              <a:buAutoNum type="arabicPeriod"/>
            </a:pPr>
            <a:endParaRPr lang="en-US" sz="1600" b="1" dirty="0" smtClean="0">
              <a:latin typeface="Arial Black" panose="020B0A04020102020204" pitchFamily="34" charset="0"/>
              <a:cs typeface="Times New Roman" panose="02020603050405020304" pitchFamily="18" charset="0"/>
            </a:endParaRPr>
          </a:p>
          <a:p>
            <a:pPr marL="342900" indent="-342900">
              <a:lnSpc>
                <a:spcPct val="150000"/>
              </a:lnSpc>
              <a:buFont typeface="+mj-lt"/>
              <a:buAutoNum type="arabicPeriod"/>
            </a:pPr>
            <a:endParaRPr lang="en-US" sz="1600" b="1" dirty="0">
              <a:latin typeface="Times New Roman" panose="02020603050405020304" pitchFamily="18" charset="0"/>
              <a:cs typeface="Times New Roman" panose="02020603050405020304" pitchFamily="18" charset="0"/>
            </a:endParaRPr>
          </a:p>
          <a:p>
            <a:endParaRPr lang="en-US" b="1" dirty="0"/>
          </a:p>
          <a:p>
            <a:pPr marL="514350" indent="-514350">
              <a:buFont typeface="+mj-lt"/>
              <a:buAutoNum type="arabicPeriod"/>
            </a:pPr>
            <a:endParaRPr lang="en-US" b="1" dirty="0" smtClean="0"/>
          </a:p>
          <a:p>
            <a:pPr marL="514350" indent="-514350">
              <a:buFont typeface="+mj-lt"/>
              <a:buAutoNum type="arabicPeriod"/>
            </a:pPr>
            <a:endParaRPr lang="en-US" b="1" dirty="0" smtClean="0"/>
          </a:p>
          <a:p>
            <a:pPr marL="514350" indent="-514350">
              <a:buFont typeface="+mj-lt"/>
              <a:buAutoNum type="arabicPeriod"/>
            </a:pPr>
            <a:endParaRPr lang="en-US" b="1" dirty="0" smtClean="0"/>
          </a:p>
          <a:p>
            <a:endParaRPr lang="en-US" b="1" dirty="0" smtClean="0"/>
          </a:p>
          <a:p>
            <a:endParaRPr lang="en-US" b="1" dirty="0" smtClean="0"/>
          </a:p>
          <a:p>
            <a:pPr marL="514350" indent="-514350">
              <a:buFont typeface="+mj-lt"/>
              <a:buAutoNum type="arabicPeriod"/>
            </a:pPr>
            <a:endParaRPr lang="en-US" dirty="0"/>
          </a:p>
        </p:txBody>
      </p:sp>
      <p:sp>
        <p:nvSpPr>
          <p:cNvPr id="3" name="TextBox 2"/>
          <p:cNvSpPr txBox="1"/>
          <p:nvPr/>
        </p:nvSpPr>
        <p:spPr>
          <a:xfrm>
            <a:off x="0" y="215861"/>
            <a:ext cx="9144000" cy="646331"/>
          </a:xfrm>
          <a:prstGeom prst="rect">
            <a:avLst/>
          </a:prstGeom>
          <a:noFill/>
        </p:spPr>
        <p:txBody>
          <a:bodyPr wrap="square" rtlCol="0">
            <a:spAutoFit/>
          </a:bodyPr>
          <a:lstStyle/>
          <a:p>
            <a:r>
              <a:rPr lang="en-US" sz="3600" dirty="0"/>
              <a:t>	</a:t>
            </a:r>
            <a:r>
              <a:rPr lang="en-US" sz="3600" dirty="0" smtClean="0"/>
              <a:t>Table of Contents</a:t>
            </a:r>
            <a:endParaRPr lang="en-US" sz="3600" dirty="0"/>
          </a:p>
        </p:txBody>
      </p:sp>
    </p:spTree>
    <p:extLst>
      <p:ext uri="{BB962C8B-B14F-4D97-AF65-F5344CB8AC3E}">
        <p14:creationId xmlns:p14="http://schemas.microsoft.com/office/powerpoint/2010/main" val="415492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0"/>
          <p:cNvSpPr/>
          <p:nvPr/>
        </p:nvSpPr>
        <p:spPr>
          <a:xfrm>
            <a:off x="457200" y="1"/>
            <a:ext cx="7729029" cy="1064870"/>
          </a:xfrm>
          <a:prstGeom prst="rect">
            <a:avLst/>
          </a:prstGeom>
          <a:noFill/>
          <a:ln/>
        </p:spPr>
        <p:txBody>
          <a:bodyPr wrap="square" rtlCol="0" anchor="ctr"/>
          <a:lstStyle/>
          <a:p>
            <a:r>
              <a:rPr lang="en-US" sz="2000" b="1" dirty="0">
                <a:solidFill>
                  <a:srgbClr val="000000"/>
                </a:solidFill>
                <a:latin typeface="Arial Black" panose="020B0A04020102020204" pitchFamily="34" charset="0"/>
                <a:ea typeface="Optima" pitchFamily="34" charset="-122"/>
                <a:cs typeface="Optima" pitchFamily="34" charset="-120"/>
              </a:rPr>
              <a:t>Introduction to Online Shop Entrepreneurship</a:t>
            </a:r>
            <a:endParaRPr lang="en-US" sz="2000" dirty="0">
              <a:latin typeface="Arial Black" panose="020B0A04020102020204" pitchFamily="34" charset="0"/>
            </a:endParaRPr>
          </a:p>
        </p:txBody>
      </p:sp>
      <p:sp>
        <p:nvSpPr>
          <p:cNvPr id="5" name="Text 1"/>
          <p:cNvSpPr/>
          <p:nvPr/>
        </p:nvSpPr>
        <p:spPr>
          <a:xfrm>
            <a:off x="457200" y="1315683"/>
            <a:ext cx="7729029" cy="3152145"/>
          </a:xfrm>
          <a:prstGeom prst="rect">
            <a:avLst/>
          </a:prstGeom>
          <a:noFill/>
          <a:ln/>
        </p:spPr>
        <p:txBody>
          <a:bodyPr wrap="square" rtlCol="0" anchor="t"/>
          <a:lstStyle/>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Online shop entrepreneurship has become increasingly popular among students.</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This trend allows students to balance their academic commitments while exploring business opportunities.</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smtClean="0">
              <a:solidFill>
                <a:srgbClr val="000000"/>
              </a:solidFill>
              <a:latin typeface="Arial Black" panose="020B0A04020102020204" pitchFamily="34" charset="0"/>
              <a:ea typeface="Optima" pitchFamily="34" charset="-122"/>
              <a:cs typeface="Optima" pitchFamily="34" charset="-120"/>
            </a:endParaRPr>
          </a:p>
          <a:p>
            <a:pPr marL="285750" indent="-285750" algn="just">
              <a:buFont typeface="Wingdings" panose="05000000000000000000" pitchFamily="2" charset="2"/>
              <a:buChar char="v"/>
            </a:pPr>
            <a:r>
              <a:rPr lang="en-US" sz="1400" dirty="0">
                <a:latin typeface="Arial Black" panose="020B0A04020102020204" pitchFamily="34" charset="0"/>
              </a:rPr>
              <a:t>Online shop entrepreneurship, also known as e-commerce entrepreneurship, involves starting and running a business that sells products or services directly to customers through an online platform</a:t>
            </a:r>
            <a:r>
              <a:rPr lang="en-US" sz="1400" dirty="0" smtClean="0">
                <a:latin typeface="Arial Black" panose="020B0A04020102020204" pitchFamily="34" charset="0"/>
              </a:rPr>
              <a:t>,  </a:t>
            </a:r>
            <a:r>
              <a:rPr lang="en-US" sz="1400" dirty="0">
                <a:latin typeface="Arial Black" panose="020B0A04020102020204" pitchFamily="34" charset="0"/>
              </a:rPr>
              <a:t>allowing them to browse, select, and purchase items conveniently via the </a:t>
            </a:r>
            <a:r>
              <a:rPr lang="en-US" sz="1400" dirty="0" smtClean="0">
                <a:latin typeface="Arial Black" panose="020B0A04020102020204" pitchFamily="34" charset="0"/>
              </a:rPr>
              <a:t>internet, </a:t>
            </a:r>
            <a:r>
              <a:rPr lang="en-US" sz="1400" dirty="0">
                <a:latin typeface="Arial Black" panose="020B0A04020102020204" pitchFamily="34" charset="0"/>
              </a:rPr>
              <a:t>essentially creating a virtual storefront accessible 24/7 from anywhere with an internet connection.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0"/>
          <p:cNvSpPr/>
          <p:nvPr/>
        </p:nvSpPr>
        <p:spPr>
          <a:xfrm>
            <a:off x="457200" y="0"/>
            <a:ext cx="8229600" cy="1053296"/>
          </a:xfrm>
          <a:prstGeom prst="rect">
            <a:avLst/>
          </a:prstGeom>
          <a:noFill/>
          <a:ln/>
        </p:spPr>
        <p:txBody>
          <a:bodyPr wrap="square" rtlCol="0" anchor="ctr"/>
          <a:lstStyle/>
          <a:p>
            <a:pPr>
              <a:lnSpc>
                <a:spcPct val="150000"/>
              </a:lnSpc>
            </a:pPr>
            <a:r>
              <a:rPr lang="en-US" sz="2000" b="1" dirty="0">
                <a:latin typeface="Arial Black" panose="020B0A04020102020204" pitchFamily="34" charset="0"/>
                <a:cs typeface="Times New Roman" panose="02020603050405020304" pitchFamily="18" charset="0"/>
              </a:rPr>
              <a:t>The Impact Of University Support On The Creation Of Student Entrepreneurs</a:t>
            </a:r>
          </a:p>
        </p:txBody>
      </p:sp>
      <p:sp>
        <p:nvSpPr>
          <p:cNvPr id="5" name="Text 1"/>
          <p:cNvSpPr/>
          <p:nvPr/>
        </p:nvSpPr>
        <p:spPr>
          <a:xfrm>
            <a:off x="457200" y="1516284"/>
            <a:ext cx="4114800" cy="2395959"/>
          </a:xfrm>
          <a:prstGeom prst="rect">
            <a:avLst/>
          </a:prstGeom>
          <a:noFill/>
          <a:ln/>
        </p:spPr>
        <p:txBody>
          <a:bodyPr wrap="square" rtlCol="0" anchor="t"/>
          <a:lstStyle/>
          <a:p>
            <a:pPr algn="just"/>
            <a:r>
              <a:rPr lang="en-US" sz="1400" dirty="0">
                <a:latin typeface="Arial Black" panose="020B0A04020102020204" pitchFamily="34" charset="0"/>
              </a:rPr>
              <a:t>Concept Development Support (CDS)</a:t>
            </a:r>
            <a:r>
              <a:rPr lang="en-US" sz="1400" dirty="0" smtClean="0">
                <a:latin typeface="Arial Black" panose="020B0A04020102020204" pitchFamily="34" charset="0"/>
              </a:rPr>
              <a:t> </a:t>
            </a:r>
            <a:r>
              <a:rPr lang="en-US" sz="1400" dirty="0">
                <a:latin typeface="Arial Black" panose="020B0A04020102020204" pitchFamily="34" charset="0"/>
              </a:rPr>
              <a:t>pertains to the guidance and assistance provided by universities to students in the early stages of their entrepreneurial journey. This support includes motivation, awareness, and knowledge of business concepts to help students bring their innovative ideas to fruition.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509" y="1167628"/>
            <a:ext cx="3387885" cy="2395959"/>
          </a:xfrm>
          <a:prstGeom prst="rect">
            <a:avLst/>
          </a:prstGeom>
          <a:noFill/>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0"/>
          <p:cNvSpPr/>
          <p:nvPr/>
        </p:nvSpPr>
        <p:spPr>
          <a:xfrm>
            <a:off x="457200" y="-1"/>
            <a:ext cx="7746086" cy="1059125"/>
          </a:xfrm>
          <a:prstGeom prst="rect">
            <a:avLst/>
          </a:prstGeom>
          <a:noFill/>
          <a:ln/>
        </p:spPr>
        <p:txBody>
          <a:bodyPr wrap="square" rtlCol="0" anchor="ctr"/>
          <a:lstStyle/>
          <a:p>
            <a:pPr>
              <a:lnSpc>
                <a:spcPct val="150000"/>
              </a:lnSpc>
            </a:pPr>
            <a:r>
              <a:rPr lang="en-US" sz="2000" b="1" dirty="0">
                <a:latin typeface="Arial Black" panose="020B0A04020102020204" pitchFamily="34" charset="0"/>
                <a:cs typeface="Times New Roman" panose="02020603050405020304" pitchFamily="18" charset="0"/>
              </a:rPr>
              <a:t>Motivation for students to become online shop traders</a:t>
            </a:r>
          </a:p>
        </p:txBody>
      </p:sp>
      <p:sp>
        <p:nvSpPr>
          <p:cNvPr id="5" name="Text 1"/>
          <p:cNvSpPr/>
          <p:nvPr/>
        </p:nvSpPr>
        <p:spPr>
          <a:xfrm>
            <a:off x="457200" y="1465342"/>
            <a:ext cx="4114800" cy="2396188"/>
          </a:xfrm>
          <a:prstGeom prst="rect">
            <a:avLst/>
          </a:prstGeom>
          <a:noFill/>
          <a:ln/>
        </p:spPr>
        <p:txBody>
          <a:bodyPr wrap="square" rtlCol="0" anchor="t"/>
          <a:lstStyle/>
          <a:p>
            <a:pPr algn="just"/>
            <a:r>
              <a:rPr lang="en-US" sz="1400" dirty="0">
                <a:latin typeface="Arial Black" panose="020B0A04020102020204" pitchFamily="34" charset="0"/>
              </a:rPr>
              <a:t>Students might be motivated to become online shop traders due to factors like flexibility in work hours, potential for high earning potential, the ability to pursue personal interests through product selection, minimal startup costs, entrepreneurial freedom, and the chance to learn valuable business skills while still studying or working part-time.</a:t>
            </a:r>
            <a:r>
              <a:rPr lang="en-US" dirty="0"/>
              <a:t> </a:t>
            </a: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785" y="1465342"/>
            <a:ext cx="3565502" cy="23961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891" y="1184115"/>
            <a:ext cx="3835217" cy="3098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7842" y="1302171"/>
            <a:ext cx="4282550" cy="2246769"/>
          </a:xfrm>
          <a:prstGeom prst="rect">
            <a:avLst/>
          </a:prstGeom>
          <a:noFill/>
        </p:spPr>
        <p:txBody>
          <a:bodyPr wrap="square" rtlCol="0">
            <a:spAutoFit/>
          </a:bodyPr>
          <a:lstStyle/>
          <a:p>
            <a:pPr algn="just"/>
            <a:r>
              <a:rPr lang="en-US" sz="1400" dirty="0">
                <a:latin typeface="Arial Black" panose="020B0A04020102020204" pitchFamily="34" charset="0"/>
              </a:rPr>
              <a:t>Online shops catering to students have seen significant growth due to the convenience of shopping, wide product selection, and competitive prices. Students benefit from easy access to textbooks, tech gadgets, and everyday essentials. However, challenges include fierce competition, pricing pressures, and the need for effective digital marketing strategies.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441" y="1184114"/>
            <a:ext cx="3190532" cy="2364825"/>
          </a:xfrm>
          <a:prstGeom prst="rect">
            <a:avLst/>
          </a:prstGeom>
        </p:spPr>
      </p:pic>
      <p:sp>
        <p:nvSpPr>
          <p:cNvPr id="6" name="TextBox 5"/>
          <p:cNvSpPr txBox="1"/>
          <p:nvPr/>
        </p:nvSpPr>
        <p:spPr>
          <a:xfrm>
            <a:off x="703891" y="302607"/>
            <a:ext cx="7348092" cy="677108"/>
          </a:xfrm>
          <a:prstGeom prst="rect">
            <a:avLst/>
          </a:prstGeom>
          <a:noFill/>
        </p:spPr>
        <p:txBody>
          <a:bodyPr wrap="square" rtlCol="0">
            <a:spAutoFit/>
          </a:bodyPr>
          <a:lstStyle/>
          <a:p>
            <a:r>
              <a:rPr lang="en-US" sz="2000" b="1" dirty="0">
                <a:latin typeface="Arial Black" panose="020B0A04020102020204" pitchFamily="34" charset="0"/>
                <a:cs typeface="Times New Roman" panose="02020603050405020304" pitchFamily="18" charset="0"/>
              </a:rPr>
              <a:t>The impact felt by online shop selling students</a:t>
            </a:r>
          </a:p>
          <a:p>
            <a:endParaRPr lang="en-US" dirty="0"/>
          </a:p>
        </p:txBody>
      </p:sp>
    </p:spTree>
    <p:extLst>
      <p:ext uri="{BB962C8B-B14F-4D97-AF65-F5344CB8AC3E}">
        <p14:creationId xmlns:p14="http://schemas.microsoft.com/office/powerpoint/2010/main" val="28198344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0"/>
          <p:cNvSpPr/>
          <p:nvPr/>
        </p:nvSpPr>
        <p:spPr>
          <a:xfrm>
            <a:off x="675861" y="7259"/>
            <a:ext cx="7507690" cy="1051866"/>
          </a:xfrm>
          <a:prstGeom prst="rect">
            <a:avLst/>
          </a:prstGeom>
          <a:noFill/>
          <a:ln/>
        </p:spPr>
        <p:txBody>
          <a:bodyPr wrap="square" rtlCol="0" anchor="ctr"/>
          <a:lstStyle/>
          <a:p>
            <a:r>
              <a:rPr lang="en-US" sz="2000" b="1" dirty="0">
                <a:solidFill>
                  <a:srgbClr val="000000"/>
                </a:solidFill>
                <a:latin typeface="Arial Black" panose="020B0A04020102020204" pitchFamily="34" charset="0"/>
                <a:ea typeface="Optima" pitchFamily="34" charset="-122"/>
                <a:cs typeface="Optima" pitchFamily="34" charset="-120"/>
              </a:rPr>
              <a:t>Digital Marketing Strategies</a:t>
            </a:r>
            <a:endParaRPr lang="en-US" sz="2000" dirty="0">
              <a:latin typeface="Arial Black" panose="020B0A04020102020204" pitchFamily="34" charset="0"/>
            </a:endParaRPr>
          </a:p>
        </p:txBody>
      </p:sp>
      <p:sp>
        <p:nvSpPr>
          <p:cNvPr id="5" name="Text 1"/>
          <p:cNvSpPr/>
          <p:nvPr/>
        </p:nvSpPr>
        <p:spPr>
          <a:xfrm>
            <a:off x="675861" y="1460410"/>
            <a:ext cx="3988237" cy="2795826"/>
          </a:xfrm>
          <a:prstGeom prst="rect">
            <a:avLst/>
          </a:prstGeom>
          <a:noFill/>
          <a:ln/>
        </p:spPr>
        <p:txBody>
          <a:bodyPr wrap="square" rtlCol="0" anchor="t"/>
          <a:lstStyle/>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Social media marketing plays a crucial role in reaching potential customers effectively.</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Search engine optimization (SEO) can enhance a shop's visibility on search engines.</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Email marketing is an effective way to retain customers and promote new products.</a:t>
            </a:r>
            <a:endParaRPr lang="en-US" sz="1400" dirty="0">
              <a:latin typeface="Arial Black" panose="020B0A040201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460" y="1460410"/>
            <a:ext cx="3447091" cy="2434013"/>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0"/>
          <p:cNvSpPr/>
          <p:nvPr/>
        </p:nvSpPr>
        <p:spPr>
          <a:xfrm>
            <a:off x="457200" y="0"/>
            <a:ext cx="8229600" cy="1065704"/>
          </a:xfrm>
          <a:prstGeom prst="rect">
            <a:avLst/>
          </a:prstGeom>
          <a:noFill/>
          <a:ln/>
        </p:spPr>
        <p:txBody>
          <a:bodyPr wrap="square" rtlCol="0" anchor="ctr"/>
          <a:lstStyle/>
          <a:p>
            <a:r>
              <a:rPr lang="en-US" sz="2000" b="1" dirty="0">
                <a:solidFill>
                  <a:srgbClr val="000000"/>
                </a:solidFill>
                <a:latin typeface="Arial Black" panose="020B0A04020102020204" pitchFamily="34" charset="0"/>
                <a:ea typeface="Optima" pitchFamily="34" charset="-122"/>
                <a:cs typeface="Optima" pitchFamily="34" charset="-120"/>
              </a:rPr>
              <a:t>Skills Developed Through Online Entrepreneurship</a:t>
            </a:r>
            <a:endParaRPr lang="en-US" sz="2000" dirty="0">
              <a:latin typeface="Arial Black" panose="020B0A04020102020204" pitchFamily="34" charset="0"/>
            </a:endParaRPr>
          </a:p>
        </p:txBody>
      </p:sp>
      <p:sp>
        <p:nvSpPr>
          <p:cNvPr id="5" name="Text 1"/>
          <p:cNvSpPr/>
          <p:nvPr/>
        </p:nvSpPr>
        <p:spPr>
          <a:xfrm>
            <a:off x="457200" y="1360087"/>
            <a:ext cx="4009545" cy="2646168"/>
          </a:xfrm>
          <a:prstGeom prst="rect">
            <a:avLst/>
          </a:prstGeom>
          <a:noFill/>
          <a:ln/>
        </p:spPr>
        <p:txBody>
          <a:bodyPr wrap="square" rtlCol="0" anchor="t"/>
          <a:lstStyle/>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Students can develop essential entrepreneurial skills, including critical thinking and creativity.</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Managing an online shop fosters financial literacy as students track income and expenses.</a:t>
            </a:r>
            <a:endParaRPr lang="en-US" sz="1400" dirty="0">
              <a:latin typeface="Arial Black" panose="020B0A04020102020204" pitchFamily="34" charset="0"/>
            </a:endParaRPr>
          </a:p>
          <a:p>
            <a:pPr marL="285750" indent="-285750" algn="just">
              <a:buFont typeface="Wingdings" panose="05000000000000000000" pitchFamily="2" charset="2"/>
              <a:buChar char="v"/>
            </a:pPr>
            <a:endParaRPr lang="en-US" sz="1400" dirty="0">
              <a:latin typeface="Arial Black" panose="020B0A04020102020204" pitchFamily="34" charset="0"/>
            </a:endParaRPr>
          </a:p>
          <a:p>
            <a:pPr marL="285750" indent="-285750" algn="just">
              <a:buFont typeface="Wingdings" panose="05000000000000000000" pitchFamily="2" charset="2"/>
              <a:buChar char="v"/>
            </a:pPr>
            <a:r>
              <a:rPr lang="en-US" sz="1400" dirty="0">
                <a:solidFill>
                  <a:srgbClr val="000000"/>
                </a:solidFill>
                <a:latin typeface="Arial Black" panose="020B0A04020102020204" pitchFamily="34" charset="0"/>
                <a:ea typeface="Optima" pitchFamily="34" charset="-122"/>
                <a:cs typeface="Optima" pitchFamily="34" charset="-120"/>
              </a:rPr>
              <a:t>Communication skills are enhanced through customer interactions and marketing efforts.</a:t>
            </a:r>
            <a:endParaRPr lang="en-US" sz="1400" dirty="0">
              <a:latin typeface="Arial Black" panose="020B0A04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360086"/>
            <a:ext cx="3604974" cy="26461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273</TotalTime>
  <Words>476</Words>
  <Application>Microsoft Office PowerPoint</Application>
  <PresentationFormat>On-screen Show (16:9)</PresentationFormat>
  <Paragraphs>89</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Black</vt:lpstr>
      <vt:lpstr>Bahnschrift Condensed</vt:lpstr>
      <vt:lpstr>Optima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 Entrepreneurship Among Students</dc:title>
  <dc:subject>Online Shop Entrepreneurship Among Students</dc:subject>
  <dc:creator>SlideMake.com</dc:creator>
  <cp:lastModifiedBy>BROTHERS GADGET</cp:lastModifiedBy>
  <cp:revision>36</cp:revision>
  <dcterms:created xsi:type="dcterms:W3CDTF">2025-01-26T18:16:21Z</dcterms:created>
  <dcterms:modified xsi:type="dcterms:W3CDTF">2025-02-15T19:19:45Z</dcterms:modified>
</cp:coreProperties>
</file>