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7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96" y="54"/>
      </p:cViewPr>
      <p:guideLst>
        <p:guide orient="horz" pos="22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 febri" userId="596823b404213bac" providerId="LiveId" clId="{C942036E-59C0-421C-88CB-59152FDBD0EB}"/>
    <pc:docChg chg="modSld modMainMaster">
      <pc:chgData name="muh febri" userId="596823b404213bac" providerId="LiveId" clId="{C942036E-59C0-421C-88CB-59152FDBD0EB}" dt="2022-09-14T07:49:14.070" v="78"/>
      <pc:docMkLst>
        <pc:docMk/>
      </pc:docMkLst>
      <pc:sldChg chg="modTransition">
        <pc:chgData name="muh febri" userId="596823b404213bac" providerId="LiveId" clId="{C942036E-59C0-421C-88CB-59152FDBD0EB}" dt="2022-09-14T07:49:14.070" v="78"/>
        <pc:sldMkLst>
          <pc:docMk/>
          <pc:sldMk cId="1442568493" sldId="256"/>
        </pc:sldMkLst>
      </pc:sldChg>
      <pc:sldChg chg="modTransition">
        <pc:chgData name="muh febri" userId="596823b404213bac" providerId="LiveId" clId="{C942036E-59C0-421C-88CB-59152FDBD0EB}" dt="2022-09-14T07:49:14.070" v="78"/>
        <pc:sldMkLst>
          <pc:docMk/>
          <pc:sldMk cId="3468850315" sldId="257"/>
        </pc:sldMkLst>
      </pc:sldChg>
      <pc:sldChg chg="modTransition">
        <pc:chgData name="muh febri" userId="596823b404213bac" providerId="LiveId" clId="{C942036E-59C0-421C-88CB-59152FDBD0EB}" dt="2022-09-14T07:49:14.070" v="78"/>
        <pc:sldMkLst>
          <pc:docMk/>
          <pc:sldMk cId="4253882623" sldId="258"/>
        </pc:sldMkLst>
      </pc:sldChg>
      <pc:sldChg chg="modTransition">
        <pc:chgData name="muh febri" userId="596823b404213bac" providerId="LiveId" clId="{C942036E-59C0-421C-88CB-59152FDBD0EB}" dt="2022-09-14T07:49:14.070" v="78"/>
        <pc:sldMkLst>
          <pc:docMk/>
          <pc:sldMk cId="1606502157" sldId="259"/>
        </pc:sldMkLst>
      </pc:sldChg>
      <pc:sldChg chg="addSp modSp mod modTransition">
        <pc:chgData name="muh febri" userId="596823b404213bac" providerId="LiveId" clId="{C942036E-59C0-421C-88CB-59152FDBD0EB}" dt="2022-09-14T07:49:14.070" v="78"/>
        <pc:sldMkLst>
          <pc:docMk/>
          <pc:sldMk cId="2320216158" sldId="261"/>
        </pc:sldMkLst>
        <pc:picChg chg="mod">
          <ac:chgData name="muh febri" userId="596823b404213bac" providerId="LiveId" clId="{C942036E-59C0-421C-88CB-59152FDBD0EB}" dt="2022-09-14T07:39:13.944" v="22" actId="14100"/>
          <ac:picMkLst>
            <pc:docMk/>
            <pc:sldMk cId="2320216158" sldId="261"/>
            <ac:picMk id="6" creationId="{BC1AB59F-20EF-4B18-9ED3-D09E9386D22B}"/>
          </ac:picMkLst>
        </pc:picChg>
        <pc:picChg chg="add mod">
          <ac:chgData name="muh febri" userId="596823b404213bac" providerId="LiveId" clId="{C942036E-59C0-421C-88CB-59152FDBD0EB}" dt="2022-09-14T07:39:20.676" v="23" actId="1076"/>
          <ac:picMkLst>
            <pc:docMk/>
            <pc:sldMk cId="2320216158" sldId="261"/>
            <ac:picMk id="8" creationId="{A0E775D7-E53E-448A-8A55-24D0B82127AA}"/>
          </ac:picMkLst>
        </pc:picChg>
      </pc:sldChg>
      <pc:sldChg chg="modTransition">
        <pc:chgData name="muh febri" userId="596823b404213bac" providerId="LiveId" clId="{C942036E-59C0-421C-88CB-59152FDBD0EB}" dt="2022-09-14T07:49:14.070" v="78"/>
        <pc:sldMkLst>
          <pc:docMk/>
          <pc:sldMk cId="429068481" sldId="262"/>
        </pc:sldMkLst>
      </pc:sldChg>
      <pc:sldChg chg="modTransition">
        <pc:chgData name="muh febri" userId="596823b404213bac" providerId="LiveId" clId="{C942036E-59C0-421C-88CB-59152FDBD0EB}" dt="2022-09-14T07:49:14.070" v="78"/>
        <pc:sldMkLst>
          <pc:docMk/>
          <pc:sldMk cId="4204150707" sldId="263"/>
        </pc:sldMkLst>
      </pc:sldChg>
      <pc:sldChg chg="modTransition">
        <pc:chgData name="muh febri" userId="596823b404213bac" providerId="LiveId" clId="{C942036E-59C0-421C-88CB-59152FDBD0EB}" dt="2022-09-14T07:49:14.070" v="78"/>
        <pc:sldMkLst>
          <pc:docMk/>
          <pc:sldMk cId="365487917" sldId="264"/>
        </pc:sldMkLst>
      </pc:sldChg>
      <pc:sldChg chg="modTransition">
        <pc:chgData name="muh febri" userId="596823b404213bac" providerId="LiveId" clId="{C942036E-59C0-421C-88CB-59152FDBD0EB}" dt="2022-09-14T07:49:14.070" v="78"/>
        <pc:sldMkLst>
          <pc:docMk/>
          <pc:sldMk cId="3989400184" sldId="266"/>
        </pc:sldMkLst>
      </pc:sldChg>
      <pc:sldChg chg="modTransition">
        <pc:chgData name="muh febri" userId="596823b404213bac" providerId="LiveId" clId="{C942036E-59C0-421C-88CB-59152FDBD0EB}" dt="2022-09-14T07:49:14.070" v="78"/>
        <pc:sldMkLst>
          <pc:docMk/>
          <pc:sldMk cId="0" sldId="267"/>
        </pc:sldMkLst>
      </pc:sldChg>
      <pc:sldMasterChg chg="modTransition modSldLayout">
        <pc:chgData name="muh febri" userId="596823b404213bac" providerId="LiveId" clId="{C942036E-59C0-421C-88CB-59152FDBD0EB}" dt="2022-09-14T07:49:14.070" v="78"/>
        <pc:sldMasterMkLst>
          <pc:docMk/>
          <pc:sldMasterMk cId="2218998705" sldId="2147483828"/>
        </pc:sldMasterMkLst>
        <pc:sldLayoutChg chg="modTransition">
          <pc:chgData name="muh febri" userId="596823b404213bac" providerId="LiveId" clId="{C942036E-59C0-421C-88CB-59152FDBD0EB}" dt="2022-09-14T07:49:14.070" v="78"/>
          <pc:sldLayoutMkLst>
            <pc:docMk/>
            <pc:sldMasterMk cId="2218998705" sldId="2147483828"/>
            <pc:sldLayoutMk cId="1229904925" sldId="2147483829"/>
          </pc:sldLayoutMkLst>
        </pc:sldLayoutChg>
        <pc:sldLayoutChg chg="modTransition">
          <pc:chgData name="muh febri" userId="596823b404213bac" providerId="LiveId" clId="{C942036E-59C0-421C-88CB-59152FDBD0EB}" dt="2022-09-14T07:49:14.070" v="78"/>
          <pc:sldLayoutMkLst>
            <pc:docMk/>
            <pc:sldMasterMk cId="2218998705" sldId="2147483828"/>
            <pc:sldLayoutMk cId="781720026" sldId="2147483830"/>
          </pc:sldLayoutMkLst>
        </pc:sldLayoutChg>
        <pc:sldLayoutChg chg="modTransition">
          <pc:chgData name="muh febri" userId="596823b404213bac" providerId="LiveId" clId="{C942036E-59C0-421C-88CB-59152FDBD0EB}" dt="2022-09-14T07:49:14.070" v="78"/>
          <pc:sldLayoutMkLst>
            <pc:docMk/>
            <pc:sldMasterMk cId="2218998705" sldId="2147483828"/>
            <pc:sldLayoutMk cId="428917817" sldId="2147483831"/>
          </pc:sldLayoutMkLst>
        </pc:sldLayoutChg>
        <pc:sldLayoutChg chg="modTransition">
          <pc:chgData name="muh febri" userId="596823b404213bac" providerId="LiveId" clId="{C942036E-59C0-421C-88CB-59152FDBD0EB}" dt="2022-09-14T07:49:14.070" v="78"/>
          <pc:sldLayoutMkLst>
            <pc:docMk/>
            <pc:sldMasterMk cId="2218998705" sldId="2147483828"/>
            <pc:sldLayoutMk cId="1161906229" sldId="2147483832"/>
          </pc:sldLayoutMkLst>
        </pc:sldLayoutChg>
        <pc:sldLayoutChg chg="modTransition">
          <pc:chgData name="muh febri" userId="596823b404213bac" providerId="LiveId" clId="{C942036E-59C0-421C-88CB-59152FDBD0EB}" dt="2022-09-14T07:49:14.070" v="78"/>
          <pc:sldLayoutMkLst>
            <pc:docMk/>
            <pc:sldMasterMk cId="2218998705" sldId="2147483828"/>
            <pc:sldLayoutMk cId="2866507403" sldId="2147483833"/>
          </pc:sldLayoutMkLst>
        </pc:sldLayoutChg>
        <pc:sldLayoutChg chg="modTransition">
          <pc:chgData name="muh febri" userId="596823b404213bac" providerId="LiveId" clId="{C942036E-59C0-421C-88CB-59152FDBD0EB}" dt="2022-09-14T07:49:14.070" v="78"/>
          <pc:sldLayoutMkLst>
            <pc:docMk/>
            <pc:sldMasterMk cId="2218998705" sldId="2147483828"/>
            <pc:sldLayoutMk cId="2953926594" sldId="2147483834"/>
          </pc:sldLayoutMkLst>
        </pc:sldLayoutChg>
        <pc:sldLayoutChg chg="modTransition">
          <pc:chgData name="muh febri" userId="596823b404213bac" providerId="LiveId" clId="{C942036E-59C0-421C-88CB-59152FDBD0EB}" dt="2022-09-14T07:49:14.070" v="78"/>
          <pc:sldLayoutMkLst>
            <pc:docMk/>
            <pc:sldMasterMk cId="2218998705" sldId="2147483828"/>
            <pc:sldLayoutMk cId="2241879209" sldId="2147483835"/>
          </pc:sldLayoutMkLst>
        </pc:sldLayoutChg>
        <pc:sldLayoutChg chg="modTransition">
          <pc:chgData name="muh febri" userId="596823b404213bac" providerId="LiveId" clId="{C942036E-59C0-421C-88CB-59152FDBD0EB}" dt="2022-09-14T07:49:14.070" v="78"/>
          <pc:sldLayoutMkLst>
            <pc:docMk/>
            <pc:sldMasterMk cId="2218998705" sldId="2147483828"/>
            <pc:sldLayoutMk cId="1553650074" sldId="2147483836"/>
          </pc:sldLayoutMkLst>
        </pc:sldLayoutChg>
        <pc:sldLayoutChg chg="modTransition">
          <pc:chgData name="muh febri" userId="596823b404213bac" providerId="LiveId" clId="{C942036E-59C0-421C-88CB-59152FDBD0EB}" dt="2022-09-14T07:49:14.070" v="78"/>
          <pc:sldLayoutMkLst>
            <pc:docMk/>
            <pc:sldMasterMk cId="2218998705" sldId="2147483828"/>
            <pc:sldLayoutMk cId="3959239612" sldId="2147483837"/>
          </pc:sldLayoutMkLst>
        </pc:sldLayoutChg>
        <pc:sldLayoutChg chg="modTransition">
          <pc:chgData name="muh febri" userId="596823b404213bac" providerId="LiveId" clId="{C942036E-59C0-421C-88CB-59152FDBD0EB}" dt="2022-09-14T07:49:14.070" v="78"/>
          <pc:sldLayoutMkLst>
            <pc:docMk/>
            <pc:sldMasterMk cId="2218998705" sldId="2147483828"/>
            <pc:sldLayoutMk cId="3636849633" sldId="2147483838"/>
          </pc:sldLayoutMkLst>
        </pc:sldLayoutChg>
        <pc:sldLayoutChg chg="modTransition">
          <pc:chgData name="muh febri" userId="596823b404213bac" providerId="LiveId" clId="{C942036E-59C0-421C-88CB-59152FDBD0EB}" dt="2022-09-14T07:49:14.070" v="78"/>
          <pc:sldLayoutMkLst>
            <pc:docMk/>
            <pc:sldMasterMk cId="2218998705" sldId="2147483828"/>
            <pc:sldLayoutMk cId="2596797736" sldId="2147483839"/>
          </pc:sldLayoutMkLst>
        </pc:sldLayoutChg>
        <pc:sldLayoutChg chg="modTransition">
          <pc:chgData name="muh febri" userId="596823b404213bac" providerId="LiveId" clId="{C942036E-59C0-421C-88CB-59152FDBD0EB}" dt="2022-09-14T07:49:14.070" v="78"/>
          <pc:sldLayoutMkLst>
            <pc:docMk/>
            <pc:sldMasterMk cId="2218998705" sldId="2147483828"/>
            <pc:sldLayoutMk cId="735392075" sldId="2147483840"/>
          </pc:sldLayoutMkLst>
        </pc:sldLayoutChg>
        <pc:sldLayoutChg chg="modTransition">
          <pc:chgData name="muh febri" userId="596823b404213bac" providerId="LiveId" clId="{C942036E-59C0-421C-88CB-59152FDBD0EB}" dt="2022-09-14T07:49:14.070" v="78"/>
          <pc:sldLayoutMkLst>
            <pc:docMk/>
            <pc:sldMasterMk cId="2218998705" sldId="2147483828"/>
            <pc:sldLayoutMk cId="2296133372" sldId="2147483841"/>
          </pc:sldLayoutMkLst>
        </pc:sldLayoutChg>
        <pc:sldLayoutChg chg="modTransition">
          <pc:chgData name="muh febri" userId="596823b404213bac" providerId="LiveId" clId="{C942036E-59C0-421C-88CB-59152FDBD0EB}" dt="2022-09-14T07:49:14.070" v="78"/>
          <pc:sldLayoutMkLst>
            <pc:docMk/>
            <pc:sldMasterMk cId="2218998705" sldId="2147483828"/>
            <pc:sldLayoutMk cId="3149312526" sldId="2147483842"/>
          </pc:sldLayoutMkLst>
        </pc:sldLayoutChg>
        <pc:sldLayoutChg chg="modTransition">
          <pc:chgData name="muh febri" userId="596823b404213bac" providerId="LiveId" clId="{C942036E-59C0-421C-88CB-59152FDBD0EB}" dt="2022-09-14T07:49:14.070" v="78"/>
          <pc:sldLayoutMkLst>
            <pc:docMk/>
            <pc:sldMasterMk cId="2218998705" sldId="2147483828"/>
            <pc:sldLayoutMk cId="4158636774" sldId="2147483843"/>
          </pc:sldLayoutMkLst>
        </pc:sldLayoutChg>
        <pc:sldLayoutChg chg="modTransition">
          <pc:chgData name="muh febri" userId="596823b404213bac" providerId="LiveId" clId="{C942036E-59C0-421C-88CB-59152FDBD0EB}" dt="2022-09-14T07:49:14.070" v="78"/>
          <pc:sldLayoutMkLst>
            <pc:docMk/>
            <pc:sldMasterMk cId="2218998705" sldId="2147483828"/>
            <pc:sldLayoutMk cId="1279744895" sldId="214748384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DD7E-65A3-4D19-A3B1-2C66B65571B2}" type="datetimeFigureOut">
              <a:rPr lang="en-ID" smtClean="0"/>
              <a:pPr/>
              <a:t>14/09/2022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A55C-BA4D-4AE2-B0EA-E819D8E06BA7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99049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airplane"/>
      </p:transition>
    </mc:Choice>
    <mc:Fallback>
      <p:transition spd="slow" advTm="2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DD7E-65A3-4D19-A3B1-2C66B65571B2}" type="datetimeFigureOut">
              <a:rPr lang="en-ID" smtClean="0"/>
              <a:pPr/>
              <a:t>14/09/2022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A55C-BA4D-4AE2-B0EA-E819D8E06BA7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68496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airplane"/>
      </p:transition>
    </mc:Choice>
    <mc:Fallback>
      <p:transition spd="slow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DD7E-65A3-4D19-A3B1-2C66B65571B2}" type="datetimeFigureOut">
              <a:rPr lang="en-ID" smtClean="0"/>
              <a:pPr/>
              <a:t>14/09/2022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A55C-BA4D-4AE2-B0EA-E819D8E06BA7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67977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airplane"/>
      </p:transition>
    </mc:Choice>
    <mc:Fallback>
      <p:transition spd="slow" advTm="2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DD7E-65A3-4D19-A3B1-2C66B65571B2}" type="datetimeFigureOut">
              <a:rPr lang="en-ID" smtClean="0"/>
              <a:pPr/>
              <a:t>14/09/2022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A55C-BA4D-4AE2-B0EA-E819D8E06BA7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53920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airplane"/>
      </p:transition>
    </mc:Choice>
    <mc:Fallback>
      <p:transition spd="slow" advTm="2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DD7E-65A3-4D19-A3B1-2C66B65571B2}" type="datetimeFigureOut">
              <a:rPr lang="en-ID" smtClean="0"/>
              <a:pPr/>
              <a:t>14/09/2022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A55C-BA4D-4AE2-B0EA-E819D8E06BA7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61333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airplane"/>
      </p:transition>
    </mc:Choice>
    <mc:Fallback>
      <p:transition spd="slow" advTm="2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DD7E-65A3-4D19-A3B1-2C66B65571B2}" type="datetimeFigureOut">
              <a:rPr lang="en-ID" smtClean="0"/>
              <a:pPr/>
              <a:t>14/09/2022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A55C-BA4D-4AE2-B0EA-E819D8E06BA7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93125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airplane"/>
      </p:transition>
    </mc:Choice>
    <mc:Fallback>
      <p:transition spd="slow" advTm="2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DD7E-65A3-4D19-A3B1-2C66B65571B2}" type="datetimeFigureOut">
              <a:rPr lang="en-ID" smtClean="0"/>
              <a:pPr/>
              <a:t>14/09/2022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A55C-BA4D-4AE2-B0EA-E819D8E06BA7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86367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airplane"/>
      </p:transition>
    </mc:Choice>
    <mc:Fallback>
      <p:transition spd="slow" advTm="2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DD7E-65A3-4D19-A3B1-2C66B65571B2}" type="datetimeFigureOut">
              <a:rPr lang="en-ID" smtClean="0"/>
              <a:pPr/>
              <a:t>14/09/2022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A55C-BA4D-4AE2-B0EA-E819D8E06BA7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97448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airplane"/>
      </p:transition>
    </mc:Choice>
    <mc:Fallback>
      <p:transition spd="slow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DD7E-65A3-4D19-A3B1-2C66B65571B2}" type="datetimeFigureOut">
              <a:rPr lang="en-ID" smtClean="0"/>
              <a:pPr/>
              <a:t>14/09/2022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A55C-BA4D-4AE2-B0EA-E819D8E06BA7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17200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airplane"/>
      </p:transition>
    </mc:Choice>
    <mc:Fallback>
      <p:transition spd="slow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DD7E-65A3-4D19-A3B1-2C66B65571B2}" type="datetimeFigureOut">
              <a:rPr lang="en-ID" smtClean="0"/>
              <a:pPr/>
              <a:t>14/09/2022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A55C-BA4D-4AE2-B0EA-E819D8E06BA7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9178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airplane"/>
      </p:transition>
    </mc:Choice>
    <mc:Fallback>
      <p:transition spd="slow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DD7E-65A3-4D19-A3B1-2C66B65571B2}" type="datetimeFigureOut">
              <a:rPr lang="en-ID" smtClean="0"/>
              <a:pPr/>
              <a:t>14/09/2022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A55C-BA4D-4AE2-B0EA-E819D8E06BA7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19062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airplane"/>
      </p:transition>
    </mc:Choice>
    <mc:Fallback>
      <p:transition spd="slow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DD7E-65A3-4D19-A3B1-2C66B65571B2}" type="datetimeFigureOut">
              <a:rPr lang="en-ID" smtClean="0"/>
              <a:pPr/>
              <a:t>14/09/2022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A55C-BA4D-4AE2-B0EA-E819D8E06BA7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65074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airplane"/>
      </p:transition>
    </mc:Choice>
    <mc:Fallback>
      <p:transition spd="slow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DD7E-65A3-4D19-A3B1-2C66B65571B2}" type="datetimeFigureOut">
              <a:rPr lang="en-ID" smtClean="0"/>
              <a:pPr/>
              <a:t>14/09/2022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A55C-BA4D-4AE2-B0EA-E819D8E06BA7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39265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airplane"/>
      </p:transition>
    </mc:Choice>
    <mc:Fallback>
      <p:transition spd="slow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DD7E-65A3-4D19-A3B1-2C66B65571B2}" type="datetimeFigureOut">
              <a:rPr lang="en-ID" smtClean="0"/>
              <a:pPr/>
              <a:t>14/09/2022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A55C-BA4D-4AE2-B0EA-E819D8E06BA7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18792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airplane"/>
      </p:transition>
    </mc:Choice>
    <mc:Fallback>
      <p:transition spd="slow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DD7E-65A3-4D19-A3B1-2C66B65571B2}" type="datetimeFigureOut">
              <a:rPr lang="en-ID" smtClean="0"/>
              <a:pPr/>
              <a:t>14/09/2022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A55C-BA4D-4AE2-B0EA-E819D8E06BA7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36500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airplane"/>
      </p:transition>
    </mc:Choice>
    <mc:Fallback>
      <p:transition spd="slow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DD7E-65A3-4D19-A3B1-2C66B65571B2}" type="datetimeFigureOut">
              <a:rPr lang="en-ID" smtClean="0"/>
              <a:pPr/>
              <a:t>14/09/2022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A55C-BA4D-4AE2-B0EA-E819D8E06BA7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92396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airplane"/>
      </p:transition>
    </mc:Choice>
    <mc:Fallback>
      <p:transition spd="slow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5DD7E-65A3-4D19-A3B1-2C66B65571B2}" type="datetimeFigureOut">
              <a:rPr lang="en-ID" smtClean="0"/>
              <a:pPr/>
              <a:t>14/09/2022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35A55C-BA4D-4AE2-B0EA-E819D8E06BA7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899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airplane"/>
      </p:transition>
    </mc:Choice>
    <mc:Fallback>
      <p:transition spd="slow" advTm="2000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218112CE-F843-4815-9680-3187B58AFE3F}"/>
              </a:ext>
            </a:extLst>
          </p:cNvPr>
          <p:cNvSpPr txBox="1"/>
          <p:nvPr/>
        </p:nvSpPr>
        <p:spPr>
          <a:xfrm>
            <a:off x="2372591" y="2959162"/>
            <a:ext cx="61029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b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D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20D727-E08E-4425-A07F-356A492E39AB}"/>
              </a:ext>
            </a:extLst>
          </p:cNvPr>
          <p:cNvSpPr txBox="1"/>
          <p:nvPr/>
        </p:nvSpPr>
        <p:spPr>
          <a:xfrm>
            <a:off x="3186545" y="3644900"/>
            <a:ext cx="7883237" cy="1051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lambang smk 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71257" y="2158442"/>
            <a:ext cx="2209800" cy="2163187"/>
          </a:xfrm>
          <a:prstGeom prst="rect">
            <a:avLst/>
          </a:prstGeom>
        </p:spPr>
      </p:pic>
      <p:sp>
        <p:nvSpPr>
          <p:cNvPr id="6" name="Parallelogram 5"/>
          <p:cNvSpPr/>
          <p:nvPr/>
        </p:nvSpPr>
        <p:spPr>
          <a:xfrm>
            <a:off x="925284" y="4561113"/>
            <a:ext cx="9122229" cy="1480458"/>
          </a:xfrm>
          <a:prstGeom prst="parallelogram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id-ID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NAMA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</a:t>
            </a:r>
            <a:r>
              <a:rPr lang="id-ID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D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MUH. FEBRI INDRAWAN</a:t>
            </a:r>
            <a:endParaRPr lang="en-ID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id-ID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 KEAHLIAN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id-ID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:TEKNIK</a:t>
            </a:r>
            <a:r>
              <a:rPr lang="en-ID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KOMPUTER DAN JARINGAN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PEMBIMBING			: YUNARNI ABAS, SE</a:t>
            </a:r>
            <a:endParaRPr lang="en-ID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Parallelogram 7"/>
          <p:cNvSpPr/>
          <p:nvPr/>
        </p:nvSpPr>
        <p:spPr>
          <a:xfrm>
            <a:off x="1730829" y="315685"/>
            <a:ext cx="7184571" cy="1621972"/>
          </a:xfrm>
          <a:prstGeom prst="parallelogram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id-ID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br>
              <a:rPr lang="en-I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d-ID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PRAKTEK KERJA INDUSTRI ( PRAKERIN)</a:t>
            </a:r>
            <a:br>
              <a:rPr lang="en-I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d-ID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PENDIDIKAN SISTEM GANDA (PSG)</a:t>
            </a:r>
            <a:br>
              <a:rPr lang="en-I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d-ID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 PT. </a:t>
            </a:r>
            <a:r>
              <a:rPr lang="en-ID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TIARA ABADI SENTOSA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684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airplane"/>
      </p:transition>
    </mc:Choice>
    <mc:Fallback>
      <p:transition spd="slow" advTm="2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-Right Arrow 1"/>
          <p:cNvSpPr/>
          <p:nvPr/>
        </p:nvSpPr>
        <p:spPr>
          <a:xfrm>
            <a:off x="2070265" y="225631"/>
            <a:ext cx="8051471" cy="1116281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2800" b="1" dirty="0">
                <a:solidFill>
                  <a:schemeClr val="tx1"/>
                </a:solidFill>
              </a:rPr>
              <a:t>FOTO KEGIATAN SELAMA PKL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2051" name="Picture 6" descr="IMG-20220827-WA00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2053" y="1454728"/>
            <a:ext cx="3510721" cy="2321626"/>
          </a:xfrm>
          <a:prstGeom prst="rect">
            <a:avLst/>
          </a:prstGeom>
          <a:noFill/>
        </p:spPr>
      </p:pic>
      <p:pic>
        <p:nvPicPr>
          <p:cNvPr id="2050" name="Picture 7" descr="IMG-20220802-WA0011"/>
          <p:cNvPicPr>
            <a:picLocks noChangeAspect="1" noChangeArrowheads="1"/>
          </p:cNvPicPr>
          <p:nvPr/>
        </p:nvPicPr>
        <p:blipFill>
          <a:blip r:embed="rId3"/>
          <a:srcRect t="34254" b="13702"/>
          <a:stretch>
            <a:fillRect/>
          </a:stretch>
        </p:blipFill>
        <p:spPr bwMode="auto">
          <a:xfrm>
            <a:off x="1258783" y="1426151"/>
            <a:ext cx="3750049" cy="2290825"/>
          </a:xfrm>
          <a:prstGeom prst="rect">
            <a:avLst/>
          </a:prstGeom>
          <a:noFill/>
        </p:spPr>
      </p:pic>
      <p:pic>
        <p:nvPicPr>
          <p:cNvPr id="2049" name="Picture 8" descr="IMG-20220705-WA004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1989" y="4017447"/>
            <a:ext cx="3538847" cy="2324019"/>
          </a:xfrm>
          <a:prstGeom prst="rect">
            <a:avLst/>
          </a:prstGeom>
          <a:noFill/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88868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Membuat permintaan dana untuk pengeluaran kas PT. TAS</a:t>
            </a: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4001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airplane"/>
      </p:transition>
    </mc:Choice>
    <mc:Fallback>
      <p:transition spd="slow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7B514-5651-48F1-8479-9AC657FF3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85455"/>
            <a:ext cx="11389975" cy="486294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Praktek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Lapangan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(PKL)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salah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penyelenggaraan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pendidikan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mengawinkan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utuh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terintegrasi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belajar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sekolah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penguasaan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keahlian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kejuruan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bekerja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dilapangan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dilksanakan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rangka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peningatan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mutu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Sekolah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Menengah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Kejuruan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(SMK)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mencapai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relevansi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pendidikan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tenaga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D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Harapan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prakerin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disamping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profesiona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siswa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tuntutan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tenaga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siswa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etos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meliputi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kemampuan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bekerja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motivasi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inisiatif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kreatif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pekerjaan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berkualitas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disiplin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rajin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bekerja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Rounded Rectangle 3"/>
          <p:cNvSpPr/>
          <p:nvPr/>
        </p:nvSpPr>
        <p:spPr>
          <a:xfrm>
            <a:off x="3287486" y="403761"/>
            <a:ext cx="5617029" cy="866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LATAR BELAKANG</a:t>
            </a:r>
          </a:p>
        </p:txBody>
      </p:sp>
    </p:spTree>
    <p:extLst>
      <p:ext uri="{BB962C8B-B14F-4D97-AF65-F5344CB8AC3E}">
        <p14:creationId xmlns:p14="http://schemas.microsoft.com/office/powerpoint/2010/main" val="34688503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airplane"/>
      </p:transition>
    </mc:Choice>
    <mc:Fallback>
      <p:transition spd="slow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B1DB0-5A9F-4B79-BFF3-A477998B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84" y="1590573"/>
            <a:ext cx="9286063" cy="388077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pelaksanaan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Praktek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Kerja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Lapangan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(PKL)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id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endParaRPr lang="en-ID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AutoNum type="arabicPeriod"/>
            </a:pPr>
            <a:r>
              <a:rPr lang="id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enghasilkan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tenaga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kerja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kemampuan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profesional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tingkat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pengetahuan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keterampilan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sikap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kerja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tuntutan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lapangan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kerja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50000"/>
              </a:lnSpc>
              <a:buAutoNum type="arabicPeriod"/>
            </a:pPr>
            <a:r>
              <a:rPr lang="id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emperkuat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“Link And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Macth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sekolah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dunia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kerja</a:t>
            </a:r>
            <a:endParaRPr lang="en-ID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d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eningkatkan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efisiensi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pendidikan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pelatihan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tenaga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kerja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professional</a:t>
            </a:r>
            <a:endParaRPr lang="en-ID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id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emberikan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pengakuan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penghargaan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pengalaman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kerja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bagian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pendidikan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Down Arrow 3"/>
          <p:cNvSpPr/>
          <p:nvPr/>
        </p:nvSpPr>
        <p:spPr>
          <a:xfrm>
            <a:off x="2529444" y="475014"/>
            <a:ext cx="5985164" cy="890649"/>
          </a:xfrm>
          <a:prstGeom prst="downArrow">
            <a:avLst>
              <a:gd name="adj1" fmla="val 50000"/>
              <a:gd name="adj2" fmla="val 38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 U J U A N</a:t>
            </a:r>
          </a:p>
        </p:txBody>
      </p:sp>
    </p:spTree>
    <p:extLst>
      <p:ext uri="{BB962C8B-B14F-4D97-AF65-F5344CB8AC3E}">
        <p14:creationId xmlns:p14="http://schemas.microsoft.com/office/powerpoint/2010/main" val="42538826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airplane"/>
      </p:transition>
    </mc:Choice>
    <mc:Fallback>
      <p:transition spd="slow" advTm="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4988-4E8E-463F-AC49-8723E9C21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330" y="609600"/>
            <a:ext cx="10307341" cy="762000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PERUSAHAAN PT. TIARA ABADI SENTOSA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C7616-8930-4892-B3F9-C870A19F4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540" y="1496291"/>
            <a:ext cx="10918921" cy="4987636"/>
          </a:xfrm>
        </p:spPr>
        <p:txBody>
          <a:bodyPr>
            <a:normAutofit fontScale="85000" lnSpcReduction="20000"/>
          </a:bodyPr>
          <a:lstStyle/>
          <a:p>
            <a:pPr marL="238125" indent="0" algn="just">
              <a:lnSpc>
                <a:spcPct val="150000"/>
              </a:lnSpc>
              <a:buNone/>
            </a:pPr>
            <a:r>
              <a:rPr lang="id-ID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PT. 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Tiara Abadi Sentosa </a:t>
            </a:r>
            <a:r>
              <a:rPr lang="id-ID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 sebuah perusahaan yang bergerak di  bidang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perdagangan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jasa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didirikan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Akte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Notaris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Hidayat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SH</a:t>
            </a:r>
            <a:r>
              <a:rPr lang="id-ID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Nomor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36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tanggal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12 April 2013 yang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disahkan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oleh Kementerian Hukum dan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Hak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Asasi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Manusia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Republik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Indonesia AHU-34784.AH.01.01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Tanggal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29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Januari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2014. </a:t>
            </a:r>
            <a:r>
              <a:rPr lang="id-ID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Perusahaan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dipimpin oleh bapak LM. Sumarlin,B.SE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2100" dirty="0">
              <a:solidFill>
                <a:schemeClr val="tx1"/>
              </a:solidFill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8125" indent="0" algn="just">
              <a:lnSpc>
                <a:spcPct val="150000"/>
              </a:lnSpc>
              <a:buNone/>
            </a:pP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PT. Tiara Abadi Sentosa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kegiatannya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didasarkan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Surat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Kepala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Badan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penyelenggaraan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Pelayanan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Perizinan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Surat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Izin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Tempat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Usaha (SITU)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Nomor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01/IZN/INV/IV/2013/031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Tanggal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10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Juni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2013 dan Surat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Izin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prinsip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Wali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kota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Kendari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Nomor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645/3569/2013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Tanggal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27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Agustus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2013.</a:t>
            </a:r>
            <a:endParaRPr lang="en-ID" sz="2100" dirty="0">
              <a:solidFill>
                <a:schemeClr val="tx1"/>
              </a:solidFill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8125"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menyelenggrakan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Usaha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pokoknya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PT. Tiara  Abadi Sentosa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membutuhkan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fasilitas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logisticterminal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pada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disebut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dermaga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/Jetty.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PT.Tiara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Abadi</a:t>
            </a:r>
            <a:r>
              <a:rPr lang="id-ID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Sentosa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membangun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mengelola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dermaga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disebu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tdengan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Terminal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Kepentingan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Sendiri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(TUKS) pada 2014 yang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pembangunannya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disetujui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DIrektur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Jenderal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Perhubungan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Laut</a:t>
            </a:r>
            <a:r>
              <a:rPr lang="en-US" sz="21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2100" dirty="0">
              <a:solidFill>
                <a:schemeClr val="tx1"/>
              </a:solidFill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5021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airplane"/>
      </p:transition>
    </mc:Choice>
    <mc:Fallback>
      <p:transition spd="slow" advTm="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ABE73-8009-490D-AFCF-5E834AF2B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030739" cy="103909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LOKASI PERUSAHAAN</a:t>
            </a: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PT. TIARA ABADI SENTOSA</a:t>
            </a:r>
            <a:endParaRPr lang="en-ID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7D336-1465-427B-920A-7939ABCDA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710286"/>
            <a:ext cx="5030739" cy="2066067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Lokasi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tempat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kegiatan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usaha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PT Tiara Abadi Sentosa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terletak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Nol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Kilometer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Kota Kendari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yakni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Desa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Tondonggeu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Kec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Nambo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Kota Kendari. dan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Head Office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Perusahaan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terletak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Jalan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Malaka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Komplek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Ruko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Spazia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Citraland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Blok. I. No.29 , Kota Kendari.</a:t>
            </a:r>
          </a:p>
          <a:p>
            <a:pPr marL="0" indent="0">
              <a:buNone/>
            </a:pP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912C4-1A3D-40BF-A75C-5A08D86AF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5425" y="1648691"/>
            <a:ext cx="5039241" cy="2745179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rangka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pengelolaan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Terminal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Kepentingan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Sendari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(TUKS) dan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seluruh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Fasilitas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pendukungnya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PT. Tiara Abadi Sentosa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membebaskan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sekitar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15.286 m2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lahan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daratan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Pada area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dibangun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fasilitas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utama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Dermaga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fasilitas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standar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Disamping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fasilitas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utama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juga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dilengkapi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fasilitas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pendukung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Kantor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Administrasi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Gudang, Workshop,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Tangki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Timbun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Musholla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Jembatan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Timbang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Jalan dan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Keamanan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ID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A8884E5-1CAF-42BB-977A-7263773F0265}"/>
              </a:ext>
            </a:extLst>
          </p:cNvPr>
          <p:cNvSpPr txBox="1">
            <a:spLocks/>
          </p:cNvSpPr>
          <p:nvPr/>
        </p:nvSpPr>
        <p:spPr>
          <a:xfrm>
            <a:off x="6704061" y="657341"/>
            <a:ext cx="5039241" cy="10390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D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FASILITAS PELABUHAN/DERMAGA PT. TIARA ABADI SENTOSA</a:t>
            </a:r>
            <a:endParaRPr lang="en-ID" sz="20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1AB59F-20EF-4B18-9ED3-D09E9386D22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45382" y="4385714"/>
            <a:ext cx="4308763" cy="2499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E775D7-E53E-448A-8A55-24D0B8212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15" y="3456709"/>
            <a:ext cx="532014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161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airplane"/>
      </p:transition>
    </mc:Choice>
    <mc:Fallback>
      <p:transition spd="slow" advTm="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C35A-C3F6-470E-9597-DC68B63C6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485" y="609600"/>
            <a:ext cx="10337031" cy="90054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KEGIATAN PERUSAHAAN PT. TIARA ABADI SENTOSA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B8C84-4F47-46AE-B2C5-8150DE922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2337" y="1483695"/>
            <a:ext cx="10924858" cy="4833978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id-ID" dirty="0">
                <a:solidFill>
                  <a:schemeClr val="tx1"/>
                </a:solidFill>
              </a:rPr>
              <a:t>Berikut Penjelasan tentang sistem kerja operasional (SOP) pada PT. Tiara Abadi Sentosa (TAS):</a:t>
            </a:r>
            <a:endParaRPr lang="en-US" dirty="0">
              <a:solidFill>
                <a:schemeClr val="tx1"/>
              </a:solidFill>
            </a:endParaRPr>
          </a:p>
          <a:p>
            <a:pPr lvl="0" algn="just">
              <a:buFont typeface="Wingdings" pitchFamily="2" charset="2"/>
              <a:buChar char="ü"/>
            </a:pPr>
            <a:r>
              <a:rPr lang="id-ID" dirty="0">
                <a:solidFill>
                  <a:schemeClr val="tx1"/>
                </a:solidFill>
              </a:rPr>
              <a:t>Mempersiapakan laporan kedatangan kapal oleh pihak agen dengan memakai jasa kepihak PT. TAS dan kantor Syahbandar Bungkutoko Kendari untuk melakukan rencana kegiatan bongkar muat baik pasir </a:t>
            </a:r>
            <a:r>
              <a:rPr lang="id-ID" i="1" dirty="0">
                <a:solidFill>
                  <a:schemeClr val="tx1"/>
                </a:solidFill>
              </a:rPr>
              <a:t>ore, suplit </a:t>
            </a:r>
            <a:r>
              <a:rPr lang="id-ID" dirty="0">
                <a:solidFill>
                  <a:schemeClr val="tx1"/>
                </a:solidFill>
              </a:rPr>
              <a:t>dan lain-lain di </a:t>
            </a:r>
            <a:r>
              <a:rPr lang="id-ID" i="1" dirty="0">
                <a:solidFill>
                  <a:schemeClr val="tx1"/>
                </a:solidFill>
              </a:rPr>
              <a:t>Jetty </a:t>
            </a:r>
            <a:r>
              <a:rPr lang="id-ID" dirty="0">
                <a:solidFill>
                  <a:schemeClr val="tx1"/>
                </a:solidFill>
              </a:rPr>
              <a:t>PT. TAS.</a:t>
            </a:r>
            <a:endParaRPr lang="en-US" dirty="0">
              <a:solidFill>
                <a:schemeClr val="tx1"/>
              </a:solidFill>
            </a:endParaRPr>
          </a:p>
          <a:p>
            <a:pPr lvl="0" algn="just">
              <a:buFont typeface="Wingdings" pitchFamily="2" charset="2"/>
              <a:buChar char="ü"/>
            </a:pPr>
            <a:r>
              <a:rPr lang="id-ID" dirty="0">
                <a:solidFill>
                  <a:schemeClr val="tx1"/>
                </a:solidFill>
              </a:rPr>
              <a:t>Kemudian setelah pihak agen melakukan penginputan laporan kegiatan kapal sistem </a:t>
            </a:r>
            <a:r>
              <a:rPr lang="id-ID" i="1" dirty="0">
                <a:solidFill>
                  <a:schemeClr val="tx1"/>
                </a:solidFill>
              </a:rPr>
              <a:t>inapornet </a:t>
            </a:r>
            <a:r>
              <a:rPr lang="id-ID" dirty="0">
                <a:solidFill>
                  <a:schemeClr val="tx1"/>
                </a:solidFill>
              </a:rPr>
              <a:t>maka kapal akan siap disandarkan di Jetty</a:t>
            </a:r>
            <a:r>
              <a:rPr lang="id-ID" i="1" dirty="0">
                <a:solidFill>
                  <a:schemeClr val="tx1"/>
                </a:solidFill>
              </a:rPr>
              <a:t> </a:t>
            </a:r>
            <a:r>
              <a:rPr lang="id-ID" dirty="0">
                <a:solidFill>
                  <a:schemeClr val="tx1"/>
                </a:solidFill>
              </a:rPr>
              <a:t> PT. TAS atas izin pihak Jetty</a:t>
            </a:r>
            <a:r>
              <a:rPr lang="id-ID" i="1" dirty="0">
                <a:solidFill>
                  <a:schemeClr val="tx1"/>
                </a:solidFill>
              </a:rPr>
              <a:t> </a:t>
            </a:r>
            <a:r>
              <a:rPr lang="id-ID" dirty="0">
                <a:solidFill>
                  <a:schemeClr val="tx1"/>
                </a:solidFill>
              </a:rPr>
              <a:t>PT TAS.</a:t>
            </a:r>
            <a:endParaRPr lang="en-US" dirty="0">
              <a:solidFill>
                <a:schemeClr val="tx1"/>
              </a:solidFill>
            </a:endParaRPr>
          </a:p>
          <a:p>
            <a:pPr lvl="0" algn="just">
              <a:buFont typeface="Wingdings" pitchFamily="2" charset="2"/>
              <a:buChar char="ü"/>
            </a:pPr>
            <a:r>
              <a:rPr lang="id-ID" dirty="0">
                <a:solidFill>
                  <a:schemeClr val="tx1"/>
                </a:solidFill>
              </a:rPr>
              <a:t>Setelah proses administrasi dengan sistem online baik di Syahbandar dan Pelindo telah diselesaikan selanjutnya perusahaan bongkar muat (PBM) siap untuk melakukan proses bongkar muat di kapal.</a:t>
            </a:r>
            <a:endParaRPr lang="en-US" dirty="0">
              <a:solidFill>
                <a:schemeClr val="tx1"/>
              </a:solidFill>
            </a:endParaRPr>
          </a:p>
          <a:p>
            <a:pPr lvl="0" algn="just">
              <a:buFont typeface="Wingdings" pitchFamily="2" charset="2"/>
              <a:buChar char="ü"/>
            </a:pPr>
            <a:r>
              <a:rPr lang="id-ID" dirty="0">
                <a:solidFill>
                  <a:schemeClr val="tx1"/>
                </a:solidFill>
              </a:rPr>
              <a:t>Pihak Jetty</a:t>
            </a:r>
            <a:r>
              <a:rPr lang="id-ID" i="1" dirty="0">
                <a:solidFill>
                  <a:schemeClr val="tx1"/>
                </a:solidFill>
              </a:rPr>
              <a:t> </a:t>
            </a:r>
            <a:r>
              <a:rPr lang="id-ID" dirty="0">
                <a:solidFill>
                  <a:schemeClr val="tx1"/>
                </a:solidFill>
              </a:rPr>
              <a:t>PT. TAS dan (PBM) bersama-sama mengawasi proses bongkar muat tetap agar tetap berjalan sesuai prosedur dan ketentuan keselamatan pelayaran.</a:t>
            </a:r>
            <a:endParaRPr lang="en-US" dirty="0">
              <a:solidFill>
                <a:schemeClr val="tx1"/>
              </a:solidFill>
            </a:endParaRPr>
          </a:p>
          <a:p>
            <a:pPr lvl="0" algn="just">
              <a:buFont typeface="Wingdings" pitchFamily="2" charset="2"/>
              <a:buChar char="ü"/>
            </a:pPr>
            <a:r>
              <a:rPr lang="id-ID" dirty="0">
                <a:solidFill>
                  <a:schemeClr val="tx1"/>
                </a:solidFill>
              </a:rPr>
              <a:t>Setelah melakukan proses bongkar muat sesuai dengan  jadwal yang telah ditentukan maka pihak Jetty</a:t>
            </a:r>
            <a:r>
              <a:rPr lang="id-ID" i="1" dirty="0">
                <a:solidFill>
                  <a:schemeClr val="tx1"/>
                </a:solidFill>
              </a:rPr>
              <a:t> </a:t>
            </a:r>
            <a:r>
              <a:rPr lang="id-ID" dirty="0">
                <a:solidFill>
                  <a:schemeClr val="tx1"/>
                </a:solidFill>
              </a:rPr>
              <a:t>dan </a:t>
            </a:r>
            <a:r>
              <a:rPr lang="id-ID" i="1" dirty="0">
                <a:solidFill>
                  <a:schemeClr val="tx1"/>
                </a:solidFill>
              </a:rPr>
              <a:t>customer </a:t>
            </a:r>
            <a:r>
              <a:rPr lang="id-ID" dirty="0">
                <a:solidFill>
                  <a:schemeClr val="tx1"/>
                </a:solidFill>
              </a:rPr>
              <a:t>melakukan pengukuran muatan yang dilakukan oleh </a:t>
            </a:r>
            <a:r>
              <a:rPr lang="id-ID" i="1" dirty="0">
                <a:solidFill>
                  <a:schemeClr val="tx1"/>
                </a:solidFill>
              </a:rPr>
              <a:t>surveyor </a:t>
            </a:r>
            <a:r>
              <a:rPr lang="id-ID" dirty="0">
                <a:solidFill>
                  <a:schemeClr val="tx1"/>
                </a:solidFill>
              </a:rPr>
              <a:t>yang ditunjuk oleh pihak </a:t>
            </a:r>
            <a:r>
              <a:rPr lang="id-ID" i="1" dirty="0">
                <a:solidFill>
                  <a:schemeClr val="tx1"/>
                </a:solidFill>
              </a:rPr>
              <a:t>customer</a:t>
            </a:r>
            <a:r>
              <a:rPr lang="id-ID" dirty="0">
                <a:solidFill>
                  <a:schemeClr val="tx1"/>
                </a:solidFill>
              </a:rPr>
              <a:t> untuk mendaptakan hasil </a:t>
            </a:r>
            <a:r>
              <a:rPr lang="id-ID" i="1" dirty="0">
                <a:solidFill>
                  <a:schemeClr val="tx1"/>
                </a:solidFill>
              </a:rPr>
              <a:t>final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i="1" dirty="0">
                <a:solidFill>
                  <a:schemeClr val="tx1"/>
                </a:solidFill>
              </a:rPr>
              <a:t>draft</a:t>
            </a:r>
            <a:r>
              <a:rPr lang="id-ID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lvl="0" algn="just">
              <a:buFont typeface="Wingdings" pitchFamily="2" charset="2"/>
              <a:buChar char="ü"/>
            </a:pPr>
            <a:r>
              <a:rPr lang="id-ID" dirty="0">
                <a:solidFill>
                  <a:schemeClr val="tx1"/>
                </a:solidFill>
              </a:rPr>
              <a:t>Setelah  </a:t>
            </a:r>
            <a:r>
              <a:rPr lang="id-ID" i="1" dirty="0">
                <a:solidFill>
                  <a:schemeClr val="tx1"/>
                </a:solidFill>
              </a:rPr>
              <a:t>final draft </a:t>
            </a:r>
            <a:r>
              <a:rPr lang="id-ID" dirty="0">
                <a:solidFill>
                  <a:schemeClr val="tx1"/>
                </a:solidFill>
              </a:rPr>
              <a:t>dilakukan oleh </a:t>
            </a:r>
            <a:r>
              <a:rPr lang="id-ID" i="1" dirty="0">
                <a:solidFill>
                  <a:schemeClr val="tx1"/>
                </a:solidFill>
              </a:rPr>
              <a:t>surveyor </a:t>
            </a:r>
            <a:r>
              <a:rPr lang="id-ID" dirty="0">
                <a:solidFill>
                  <a:schemeClr val="tx1"/>
                </a:solidFill>
              </a:rPr>
              <a:t>yang ditandangani oleh kapten kapal maka </a:t>
            </a:r>
            <a:r>
              <a:rPr lang="id-ID" i="1" dirty="0">
                <a:solidFill>
                  <a:schemeClr val="tx1"/>
                </a:solidFill>
              </a:rPr>
              <a:t>customer </a:t>
            </a:r>
            <a:r>
              <a:rPr lang="id-ID" dirty="0">
                <a:solidFill>
                  <a:schemeClr val="tx1"/>
                </a:solidFill>
              </a:rPr>
              <a:t>membuat dokumen barang (SKAB). Bukti pembayaran pajak baik ke negara maupun ke daerah yang diserahkan kepihak (PBM). Untuk melakukan penginputan disistem RKBM dan keagen untuk pembuatan surat izin berlayar kapal. </a:t>
            </a:r>
            <a:endParaRPr lang="en-ID" dirty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id-ID" dirty="0">
                <a:solidFill>
                  <a:schemeClr val="tx1"/>
                </a:solidFill>
              </a:rPr>
              <a:t>Setelah semua dokumen selesai surat izin berlayar telah terbit ke kapten di atas kapal maka pihak (PBM) mempersiapkan kapal untuk segera meninggalkan jetty dan kapal siap berlayar sampai tujuan.</a:t>
            </a:r>
            <a:endParaRPr lang="en-US" dirty="0">
              <a:solidFill>
                <a:schemeClr val="tx1"/>
              </a:solidFill>
            </a:endParaRPr>
          </a:p>
          <a:p>
            <a:pPr lvl="0" algn="just">
              <a:buFont typeface="Wingdings" pitchFamily="2" charset="2"/>
              <a:buChar char="ü"/>
            </a:pPr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684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airplane"/>
      </p:transition>
    </mc:Choice>
    <mc:Fallback>
      <p:transition spd="slow" advTm="2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249382"/>
            <a:ext cx="7053943" cy="641267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id-ID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Kegiatan yang dilakukan selama Prakerin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id-ID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Berikut penjabaran rangkaian kegiatan yang dilakukan pada PT. Tiara Abadi Sentosa baik di lapangan maupun di Head Office: 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id-ID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Membantu pengawasan dalam kegiatan bongkar muat di Jetty 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id-ID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Membantu perbaikan Jalan Jetty agar kegiatan pengapalan pasir, suplit dan </a:t>
            </a:r>
            <a:r>
              <a:rPr lang="id-ID" sz="16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Ore Nickel</a:t>
            </a:r>
            <a:r>
              <a:rPr lang="id-ID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berjalan</a:t>
            </a:r>
            <a:r>
              <a:rPr lang="id-ID" sz="16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lancar.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id-ID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Mempersiapkan lampu penerangan dan lampu lalu lintas (LALIN) untuk digunakan di kapal tongkang  dalam kegiatan pengapalan pasir, suplit dan Ore.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id-ID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Membantu pengawasan dan penerapan wajib alat pelindung diri (APD) pada setiap pekerja.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id-ID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Membantu membuat berita acara untuk setiap kegiatan pengapalan pasir, suplit dan </a:t>
            </a:r>
            <a:r>
              <a:rPr lang="id-ID" sz="16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ore</a:t>
            </a:r>
            <a:r>
              <a:rPr lang="id-ID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id-ID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ang telah selesai. 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id-ID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Membantu membuat invoice penagihan atas kapal yang sandar di Jetty PT. TAS.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id-ID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Membantu membuat rekap laporan kapal yang berlabuh di Jetty PT. TAS.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id-ID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Membantu membuat permintaan dana operasional perusahaan 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id-ID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Membantu membuat mengarsipkan laporan administrasi dan laporan keuangan perusahaan.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D:\FILE FOTO PKL (Ramadan)\Foto Indra\IMG-20220716-WA0017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468" y="296288"/>
            <a:ext cx="3581213" cy="258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D:\FILE FOTO PKL (Ramadan)\Foto Indra\IMG-20220827-WA0016.jpg"/>
          <p:cNvPicPr/>
          <p:nvPr/>
        </p:nvPicPr>
        <p:blipFill>
          <a:blip r:embed="rId3"/>
          <a:srcRect t="31010"/>
          <a:stretch>
            <a:fillRect/>
          </a:stretch>
        </p:blipFill>
        <p:spPr bwMode="auto">
          <a:xfrm>
            <a:off x="8003969" y="3170896"/>
            <a:ext cx="3538847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airplane"/>
      </p:transition>
    </mc:Choice>
    <mc:Fallback>
      <p:transition spd="slow" advTm="2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B8BA4D-2ABD-4BA8-B867-F88EAFB5B6B1}"/>
              </a:ext>
            </a:extLst>
          </p:cNvPr>
          <p:cNvSpPr txBox="1"/>
          <p:nvPr/>
        </p:nvSpPr>
        <p:spPr>
          <a:xfrm>
            <a:off x="3002972" y="96986"/>
            <a:ext cx="7096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STRUKTUR ORGANISAS PT. TIARA ABADI SENTOSA</a:t>
            </a:r>
            <a:endParaRPr lang="en-ID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 Box 10">
            <a:extLst>
              <a:ext uri="{FF2B5EF4-FFF2-40B4-BE49-F238E27FC236}">
                <a16:creationId xmlns:a16="http://schemas.microsoft.com/office/drawing/2014/main" id="{1F35A4B3-0252-4A93-8746-3C8483EDB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0469" y="2745224"/>
            <a:ext cx="2151062" cy="6810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DIREKTUR</a:t>
            </a:r>
            <a:endParaRPr kumimoji="0" lang="id-ID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LM. SUMARLIN B, SE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Text Box 11">
            <a:extLst>
              <a:ext uri="{FF2B5EF4-FFF2-40B4-BE49-F238E27FC236}">
                <a16:creationId xmlns:a16="http://schemas.microsoft.com/office/drawing/2014/main" id="{0A1669EC-496B-45AC-9F0E-72CE8E9CB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3531" y="3796137"/>
            <a:ext cx="2066925" cy="7524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MARKETING</a:t>
            </a:r>
            <a:r>
              <a:rPr kumimoji="0" lang="id-ID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kumimoji="0" lang="id-ID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OPERASIONAL</a:t>
            </a:r>
            <a:endParaRPr kumimoji="0" lang="id-ID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HENDRA ELLA, Amd</a:t>
            </a:r>
            <a:endParaRPr kumimoji="0" lang="id-ID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Text Box 13">
            <a:extLst>
              <a:ext uri="{FF2B5EF4-FFF2-40B4-BE49-F238E27FC236}">
                <a16:creationId xmlns:a16="http://schemas.microsoft.com/office/drawing/2014/main" id="{74C476FC-F371-4FAF-81BF-904BD0A5F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7262" y="4713423"/>
            <a:ext cx="1285875" cy="7429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KOORD.</a:t>
            </a:r>
            <a:endParaRPr kumimoji="0" lang="id-ID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endParaRPr kumimoji="0" lang="id-ID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SAALI</a:t>
            </a:r>
            <a:endParaRPr kumimoji="0" lang="id-ID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Text Box 14">
            <a:extLst>
              <a:ext uri="{FF2B5EF4-FFF2-40B4-BE49-F238E27FC236}">
                <a16:creationId xmlns:a16="http://schemas.microsoft.com/office/drawing/2014/main" id="{7A3A4ACA-D466-42AA-9CA0-CF0D191BD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4823" y="3809994"/>
            <a:ext cx="2266950" cy="60397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FINANCE &amp; PERSONALIA</a:t>
            </a:r>
            <a:endParaRPr kumimoji="0" lang="id-ID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YUNARNI ABAS, SE</a:t>
            </a:r>
            <a:endParaRPr kumimoji="0" lang="id-ID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AutoShape 18">
            <a:extLst>
              <a:ext uri="{FF2B5EF4-FFF2-40B4-BE49-F238E27FC236}">
                <a16:creationId xmlns:a16="http://schemas.microsoft.com/office/drawing/2014/main" id="{FEC9AF53-5A14-4A45-B1CB-D81FA7AAD155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5918064" y="3593663"/>
            <a:ext cx="371475" cy="0"/>
          </a:xfrm>
          <a:prstGeom prst="bentConnector3">
            <a:avLst>
              <a:gd name="adj1" fmla="val 49917"/>
            </a:avLst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60" name="AutoShape 17">
            <a:extLst>
              <a:ext uri="{FF2B5EF4-FFF2-40B4-BE49-F238E27FC236}">
                <a16:creationId xmlns:a16="http://schemas.microsoft.com/office/drawing/2014/main" id="{F1B7CBFB-8146-4D53-94E5-2199F099A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4788" y="3801619"/>
            <a:ext cx="4162425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62" name="AutoShape 15">
            <a:extLst>
              <a:ext uri="{FF2B5EF4-FFF2-40B4-BE49-F238E27FC236}">
                <a16:creationId xmlns:a16="http://schemas.microsoft.com/office/drawing/2014/main" id="{7F96F560-E21A-4733-AC4B-C0AA94E91F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2513" y="4689615"/>
            <a:ext cx="1838325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63" name="Rectangle 14">
            <a:extLst>
              <a:ext uri="{FF2B5EF4-FFF2-40B4-BE49-F238E27FC236}">
                <a16:creationId xmlns:a16="http://schemas.microsoft.com/office/drawing/2014/main" id="{AA1A92E8-293E-4343-AD35-1D3FD8D16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3028" y="4713427"/>
            <a:ext cx="1428750" cy="742950"/>
          </a:xfrm>
          <a:prstGeom prst="rect">
            <a:avLst/>
          </a:prstGeom>
          <a:gradFill rotWithShape="0">
            <a:gsLst>
              <a:gs pos="0">
                <a:srgbClr val="95B3D7"/>
              </a:gs>
              <a:gs pos="50000">
                <a:srgbClr val="DBE5F1"/>
              </a:gs>
              <a:gs pos="100000">
                <a:srgbClr val="95B3D7"/>
              </a:gs>
            </a:gsLst>
            <a:lin ang="189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ADM. LAPANGAN</a:t>
            </a:r>
            <a:endParaRPr kumimoji="0" lang="id-ID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id-ID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SUKMA JAYA</a:t>
            </a:r>
            <a:endParaRPr kumimoji="0" lang="id-ID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SADAM </a:t>
            </a:r>
            <a:endParaRPr kumimoji="0" lang="id-ID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12" name="Rectangle 13">
            <a:extLst>
              <a:ext uri="{FF2B5EF4-FFF2-40B4-BE49-F238E27FC236}">
                <a16:creationId xmlns:a16="http://schemas.microsoft.com/office/drawing/2014/main" id="{05462A7F-426B-4F98-9C69-1DDDBBBD2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2023" y="4789200"/>
            <a:ext cx="2200275" cy="7715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PENGAWAS LAP.</a:t>
            </a:r>
            <a:endParaRPr kumimoji="0" lang="id-ID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HERSAN LAODE MARULYA</a:t>
            </a:r>
            <a:endParaRPr kumimoji="0" lang="id-ID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13" name="AutoShape 12">
            <a:extLst>
              <a:ext uri="{FF2B5EF4-FFF2-40B4-BE49-F238E27FC236}">
                <a16:creationId xmlns:a16="http://schemas.microsoft.com/office/drawing/2014/main" id="{F0FCCCC7-6587-40BA-AE70-4033BAABF8CC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8137896" y="4696611"/>
            <a:ext cx="195262" cy="0"/>
          </a:xfrm>
          <a:prstGeom prst="bentConnector3">
            <a:avLst>
              <a:gd name="adj1" fmla="val 49838"/>
            </a:avLst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2114" name="Rectangle 11">
            <a:extLst>
              <a:ext uri="{FF2B5EF4-FFF2-40B4-BE49-F238E27FC236}">
                <a16:creationId xmlns:a16="http://schemas.microsoft.com/office/drawing/2014/main" id="{5152EC5A-2F78-40D4-921E-015A81DB8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890" y="5745299"/>
            <a:ext cx="1323975" cy="552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TENAGA KERJA HARIAN LEPAS</a:t>
            </a:r>
            <a:endParaRPr kumimoji="0" lang="id-ID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15" name="AutoShape 10">
            <a:extLst>
              <a:ext uri="{FF2B5EF4-FFF2-40B4-BE49-F238E27FC236}">
                <a16:creationId xmlns:a16="http://schemas.microsoft.com/office/drawing/2014/main" id="{D6231FB9-F951-4E3D-8CE5-98FE8BA90394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8184205" y="5657627"/>
            <a:ext cx="128587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2117" name="Rectangle 8">
            <a:extLst>
              <a:ext uri="{FF2B5EF4-FFF2-40B4-BE49-F238E27FC236}">
                <a16:creationId xmlns:a16="http://schemas.microsoft.com/office/drawing/2014/main" id="{99DF877B-1FA0-4E76-8E61-BC3C41B02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27" y="6214909"/>
            <a:ext cx="838200" cy="365125"/>
          </a:xfrm>
          <a:prstGeom prst="rect">
            <a:avLst/>
          </a:prstGeom>
          <a:gradFill rotWithShape="0">
            <a:gsLst>
              <a:gs pos="0">
                <a:srgbClr val="95B3D7"/>
              </a:gs>
              <a:gs pos="50000">
                <a:srgbClr val="DBE5F1"/>
              </a:gs>
              <a:gs pos="100000">
                <a:srgbClr val="95B3D7"/>
              </a:gs>
            </a:gsLst>
            <a:lin ang="189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endParaRPr kumimoji="0" lang="id-ID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SUMARDIN</a:t>
            </a:r>
            <a:endParaRPr kumimoji="0" lang="id-ID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18" name="Rectangle 7">
            <a:extLst>
              <a:ext uri="{FF2B5EF4-FFF2-40B4-BE49-F238E27FC236}">
                <a16:creationId xmlns:a16="http://schemas.microsoft.com/office/drawing/2014/main" id="{8677CEB3-C41A-4DAB-BB72-779F015D5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7592" y="5662027"/>
            <a:ext cx="828675" cy="371475"/>
          </a:xfrm>
          <a:prstGeom prst="rect">
            <a:avLst/>
          </a:prstGeom>
          <a:gradFill rotWithShape="0">
            <a:gsLst>
              <a:gs pos="0">
                <a:srgbClr val="95B3D7"/>
              </a:gs>
              <a:gs pos="50000">
                <a:srgbClr val="DBE5F1"/>
              </a:gs>
              <a:gs pos="100000">
                <a:srgbClr val="95B3D7"/>
              </a:gs>
            </a:gsLst>
            <a:lin ang="189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PINRU</a:t>
            </a:r>
            <a:endParaRPr kumimoji="0" lang="id-ID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  YUSUF</a:t>
            </a:r>
            <a:endParaRPr kumimoji="0" lang="id-ID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20" name="Rectangle 6">
            <a:extLst>
              <a:ext uri="{FF2B5EF4-FFF2-40B4-BE49-F238E27FC236}">
                <a16:creationId xmlns:a16="http://schemas.microsoft.com/office/drawing/2014/main" id="{B66E3FE2-997D-4E7E-A6FD-EF2DAF029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234" y="6195997"/>
            <a:ext cx="887413" cy="365125"/>
          </a:xfrm>
          <a:prstGeom prst="rect">
            <a:avLst/>
          </a:prstGeom>
          <a:gradFill rotWithShape="0">
            <a:gsLst>
              <a:gs pos="0">
                <a:srgbClr val="95B3D7"/>
              </a:gs>
              <a:gs pos="50000">
                <a:srgbClr val="DBE5F1"/>
              </a:gs>
              <a:gs pos="100000">
                <a:srgbClr val="95B3D7"/>
              </a:gs>
            </a:gsLst>
            <a:lin ang="189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endParaRPr kumimoji="0" lang="id-ID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MIRWAN </a:t>
            </a:r>
            <a:endParaRPr kumimoji="0" lang="id-ID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21" name="Rectangle 5">
            <a:extLst>
              <a:ext uri="{FF2B5EF4-FFF2-40B4-BE49-F238E27FC236}">
                <a16:creationId xmlns:a16="http://schemas.microsoft.com/office/drawing/2014/main" id="{A5D16BF8-21C2-4F7D-A3BA-C300D8EE9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2972" y="6205394"/>
            <a:ext cx="844550" cy="381000"/>
          </a:xfrm>
          <a:prstGeom prst="rect">
            <a:avLst/>
          </a:prstGeom>
          <a:gradFill rotWithShape="0">
            <a:gsLst>
              <a:gs pos="0">
                <a:srgbClr val="95B3D7"/>
              </a:gs>
              <a:gs pos="50000">
                <a:srgbClr val="DBE5F1"/>
              </a:gs>
              <a:gs pos="100000">
                <a:srgbClr val="95B3D7"/>
              </a:gs>
            </a:gsLst>
            <a:lin ang="189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endParaRPr kumimoji="0" lang="id-ID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ISRA</a:t>
            </a:r>
            <a:endParaRPr kumimoji="0" lang="id-ID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22" name="Rectangle 4">
            <a:extLst>
              <a:ext uri="{FF2B5EF4-FFF2-40B4-BE49-F238E27FC236}">
                <a16:creationId xmlns:a16="http://schemas.microsoft.com/office/drawing/2014/main" id="{C1B6722C-E331-4718-8421-16585D86C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3280" y="6236268"/>
            <a:ext cx="928687" cy="365125"/>
          </a:xfrm>
          <a:prstGeom prst="rect">
            <a:avLst/>
          </a:prstGeom>
          <a:gradFill rotWithShape="0">
            <a:gsLst>
              <a:gs pos="0">
                <a:srgbClr val="95B3D7"/>
              </a:gs>
              <a:gs pos="50000">
                <a:srgbClr val="DBE5F1"/>
              </a:gs>
              <a:gs pos="100000">
                <a:srgbClr val="95B3D7"/>
              </a:gs>
            </a:gsLst>
            <a:lin ang="189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SECURITTY</a:t>
            </a:r>
            <a:endParaRPr kumimoji="0" lang="id-ID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AKRING</a:t>
            </a:r>
            <a:endParaRPr kumimoji="0" lang="id-ID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23" name="AutoShape 3">
            <a:extLst>
              <a:ext uri="{FF2B5EF4-FFF2-40B4-BE49-F238E27FC236}">
                <a16:creationId xmlns:a16="http://schemas.microsoft.com/office/drawing/2014/main" id="{2B9A6999-7EDA-4FBB-921E-B428442C48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6097" y="6212882"/>
            <a:ext cx="4429125" cy="952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2124" name="Rectangle 2">
            <a:extLst>
              <a:ext uri="{FF2B5EF4-FFF2-40B4-BE49-F238E27FC236}">
                <a16:creationId xmlns:a16="http://schemas.microsoft.com/office/drawing/2014/main" id="{DA633D46-B105-4C30-AE8E-4631B5A58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9930" y="6201055"/>
            <a:ext cx="842962" cy="361950"/>
          </a:xfrm>
          <a:prstGeom prst="rect">
            <a:avLst/>
          </a:prstGeom>
          <a:gradFill rotWithShape="0">
            <a:gsLst>
              <a:gs pos="0">
                <a:srgbClr val="95B3D7"/>
              </a:gs>
              <a:gs pos="50000">
                <a:srgbClr val="DBE5F1"/>
              </a:gs>
              <a:gs pos="100000">
                <a:srgbClr val="95B3D7"/>
              </a:gs>
            </a:gsLst>
            <a:lin ang="189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 </a:t>
            </a:r>
            <a:r>
              <a:rPr kumimoji="0" lang="id-ID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RIKO</a:t>
            </a:r>
            <a:endParaRPr kumimoji="0" lang="id-ID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27" name="Rectangle 78">
            <a:extLst>
              <a:ext uri="{FF2B5EF4-FFF2-40B4-BE49-F238E27FC236}">
                <a16:creationId xmlns:a16="http://schemas.microsoft.com/office/drawing/2014/main" id="{CAAEFE14-157A-4E01-9698-5DCE20264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2872" y="101138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82" name="Text Box 10">
            <a:extLst>
              <a:ext uri="{FF2B5EF4-FFF2-40B4-BE49-F238E27FC236}">
                <a16:creationId xmlns:a16="http://schemas.microsoft.com/office/drawing/2014/main" id="{344308B0-92D5-42D9-81FF-2DD474001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9144" y="598846"/>
            <a:ext cx="3033712" cy="17434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DIR</a:t>
            </a:r>
            <a:r>
              <a:rPr lang="id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EKSI/ KOMISARIS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id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TOMMI KAMSUL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id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AFLAN ZULFADLI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LM. SUMARLIN B, SE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" name="AutoShape 18">
            <a:extLst>
              <a:ext uri="{FF2B5EF4-FFF2-40B4-BE49-F238E27FC236}">
                <a16:creationId xmlns:a16="http://schemas.microsoft.com/office/drawing/2014/main" id="{9658CF0A-D350-4AB2-8BC0-11D9340DCBA0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5918051" y="2568426"/>
            <a:ext cx="371475" cy="0"/>
          </a:xfrm>
          <a:prstGeom prst="bentConnector3">
            <a:avLst>
              <a:gd name="adj1" fmla="val 49917"/>
            </a:avLst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84" name="AutoShape 12">
            <a:extLst>
              <a:ext uri="{FF2B5EF4-FFF2-40B4-BE49-F238E27FC236}">
                <a16:creationId xmlns:a16="http://schemas.microsoft.com/office/drawing/2014/main" id="{EB0AB908-7FFD-495D-97D3-B8D6205C8BE3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912266" y="4585770"/>
            <a:ext cx="195262" cy="0"/>
          </a:xfrm>
          <a:prstGeom prst="bentConnector3">
            <a:avLst>
              <a:gd name="adj1" fmla="val -21115"/>
            </a:avLst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85" name="AutoShape 12">
            <a:extLst>
              <a:ext uri="{FF2B5EF4-FFF2-40B4-BE49-F238E27FC236}">
                <a16:creationId xmlns:a16="http://schemas.microsoft.com/office/drawing/2014/main" id="{90C0EC22-DA41-4D82-8DF3-08C6201417AC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845466" y="5597163"/>
            <a:ext cx="195262" cy="0"/>
          </a:xfrm>
          <a:prstGeom prst="bentConnector3">
            <a:avLst>
              <a:gd name="adj1" fmla="val 49838"/>
            </a:avLst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86" name="AutoShape 12">
            <a:extLst>
              <a:ext uri="{FF2B5EF4-FFF2-40B4-BE49-F238E27FC236}">
                <a16:creationId xmlns:a16="http://schemas.microsoft.com/office/drawing/2014/main" id="{2DE117EF-19A8-49F4-A6B3-72B21DF821E6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831610" y="6137497"/>
            <a:ext cx="195262" cy="0"/>
          </a:xfrm>
          <a:prstGeom prst="bentConnector3">
            <a:avLst>
              <a:gd name="adj1" fmla="val 49838"/>
            </a:avLst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41507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airplane"/>
      </p:transition>
    </mc:Choice>
    <mc:Fallback>
      <p:transition spd="slow" advTm="2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7155C-BAD9-4793-B7A4-464A626BC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323" y="1213262"/>
            <a:ext cx="5759092" cy="5246914"/>
          </a:xfrm>
        </p:spPr>
        <p:txBody>
          <a:bodyPr>
            <a:normAutofit fontScale="40000" lnSpcReduction="20000"/>
          </a:bodyPr>
          <a:lstStyle/>
          <a:p>
            <a:pPr lvl="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ID" sz="3500" dirty="0" err="1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Dengan</a:t>
            </a:r>
            <a:r>
              <a:rPr lang="en-ID" sz="3500" dirty="0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D" sz="3500" dirty="0" err="1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diadakanya</a:t>
            </a:r>
            <a:r>
              <a:rPr lang="en-ID" sz="3500" dirty="0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PKL, kami </a:t>
            </a:r>
            <a:r>
              <a:rPr lang="en-ID" sz="3500" dirty="0" err="1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dapat</a:t>
            </a:r>
            <a:r>
              <a:rPr lang="en-ID" sz="3500" dirty="0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D" sz="3500" dirty="0" err="1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mengenal</a:t>
            </a:r>
            <a:r>
              <a:rPr lang="en-ID" sz="3500" dirty="0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D" sz="3500" dirty="0" err="1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lebih</a:t>
            </a:r>
            <a:r>
              <a:rPr lang="en-ID" sz="3500" dirty="0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D" sz="3500" dirty="0" err="1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dalam</a:t>
            </a:r>
            <a:r>
              <a:rPr lang="en-ID" sz="3500" dirty="0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D" sz="3500" dirty="0" err="1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tentang</a:t>
            </a:r>
            <a:r>
              <a:rPr lang="en-ID" sz="3500" dirty="0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D" sz="3500" dirty="0" err="1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ilmu</a:t>
            </a:r>
            <a:r>
              <a:rPr lang="en-ID" sz="3500" dirty="0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D" sz="3500" dirty="0" err="1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pengetahuan</a:t>
            </a:r>
            <a:r>
              <a:rPr lang="en-ID" sz="3500" dirty="0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D" sz="3500" dirty="0" err="1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dalam</a:t>
            </a:r>
            <a:r>
              <a:rPr lang="en-ID" sz="3500" dirty="0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Dunia Usaha.</a:t>
            </a:r>
          </a:p>
          <a:p>
            <a:pPr lvl="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ID" sz="3500" dirty="0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PKL </a:t>
            </a:r>
            <a:r>
              <a:rPr lang="en-ID" sz="3500" dirty="0" err="1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mampu</a:t>
            </a:r>
            <a:r>
              <a:rPr lang="en-ID" sz="3500" dirty="0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D" sz="3500" dirty="0" err="1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membuat</a:t>
            </a:r>
            <a:r>
              <a:rPr lang="en-ID" sz="3500" dirty="0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D" sz="3500" dirty="0" err="1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siswa</a:t>
            </a:r>
            <a:r>
              <a:rPr lang="en-ID" sz="3500" dirty="0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D" sz="3500" dirty="0" err="1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lebih</a:t>
            </a:r>
            <a:r>
              <a:rPr lang="en-ID" sz="3500" dirty="0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D" sz="3500" dirty="0" err="1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memahami</a:t>
            </a:r>
            <a:r>
              <a:rPr lang="en-ID" sz="3500" dirty="0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arti </a:t>
            </a:r>
            <a:r>
              <a:rPr lang="en-ID" sz="3500" dirty="0" err="1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kedisiplinan</a:t>
            </a:r>
            <a:r>
              <a:rPr lang="en-ID" sz="3500" dirty="0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dan </a:t>
            </a:r>
            <a:r>
              <a:rPr lang="en-ID" sz="3500" dirty="0" err="1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tanggung</a:t>
            </a:r>
            <a:r>
              <a:rPr lang="en-ID" sz="3500" dirty="0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D" sz="3500" dirty="0" err="1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jawab</a:t>
            </a:r>
            <a:r>
              <a:rPr lang="en-ID" sz="3500" dirty="0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.</a:t>
            </a:r>
          </a:p>
          <a:p>
            <a:pPr lvl="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ID" sz="3500" dirty="0" err="1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Dengan</a:t>
            </a:r>
            <a:r>
              <a:rPr lang="en-ID" sz="3500" dirty="0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PKL </a:t>
            </a:r>
            <a:r>
              <a:rPr lang="en-ID" sz="3500" dirty="0" err="1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ini</a:t>
            </a:r>
            <a:r>
              <a:rPr lang="en-ID" sz="3500" dirty="0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kami </a:t>
            </a:r>
            <a:r>
              <a:rPr lang="en-ID" sz="3500" dirty="0" err="1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dapat</a:t>
            </a:r>
            <a:r>
              <a:rPr lang="en-ID" sz="3500" dirty="0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D" sz="3500" dirty="0" err="1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meningkatkan</a:t>
            </a:r>
            <a:r>
              <a:rPr lang="en-ID" sz="3500" dirty="0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D" sz="3500" dirty="0" err="1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kemampuan</a:t>
            </a:r>
            <a:r>
              <a:rPr lang="en-ID" sz="3500" dirty="0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D" sz="3500" dirty="0" err="1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dalam</a:t>
            </a:r>
            <a:r>
              <a:rPr lang="en-ID" sz="3500" dirty="0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D" sz="3500" dirty="0" err="1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diri</a:t>
            </a:r>
            <a:r>
              <a:rPr lang="en-ID" sz="3500" dirty="0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D" sz="3500" dirty="0" err="1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kita</a:t>
            </a:r>
            <a:r>
              <a:rPr lang="en-ID" sz="3500" dirty="0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.</a:t>
            </a:r>
          </a:p>
          <a:p>
            <a:pPr lvl="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ID" sz="3500" dirty="0" err="1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Dengan</a:t>
            </a:r>
            <a:r>
              <a:rPr lang="en-ID" sz="3500" dirty="0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di </a:t>
            </a:r>
            <a:r>
              <a:rPr lang="en-ID" sz="3500" dirty="0" err="1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adakannya</a:t>
            </a:r>
            <a:r>
              <a:rPr lang="en-ID" sz="3500" dirty="0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PKL kami </a:t>
            </a:r>
            <a:r>
              <a:rPr lang="en-ID" sz="3500" dirty="0" err="1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bisa</a:t>
            </a:r>
            <a:r>
              <a:rPr lang="en-ID" sz="3500" dirty="0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D" sz="3500" dirty="0" err="1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lebih</a:t>
            </a:r>
            <a:r>
              <a:rPr lang="en-ID" sz="3500" dirty="0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D" sz="3500" dirty="0" err="1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memahami</a:t>
            </a:r>
            <a:r>
              <a:rPr lang="en-ID" sz="3500" dirty="0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D" sz="3500" dirty="0" err="1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bagaimana</a:t>
            </a:r>
            <a:r>
              <a:rPr lang="en-ID" sz="3500" dirty="0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D" sz="3500" dirty="0" err="1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situasi</a:t>
            </a:r>
            <a:r>
              <a:rPr lang="en-ID" sz="3500" dirty="0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D" sz="3500" dirty="0" err="1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dalam</a:t>
            </a:r>
            <a:r>
              <a:rPr lang="en-ID" sz="3500" dirty="0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Dunia Usaha dan Dunia </a:t>
            </a:r>
            <a:r>
              <a:rPr lang="en-ID" sz="3500" dirty="0" err="1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Sekolah</a:t>
            </a:r>
            <a:r>
              <a:rPr lang="en-ID" sz="3500" dirty="0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.</a:t>
            </a:r>
          </a:p>
          <a:p>
            <a:pPr lvl="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ID" sz="3500" dirty="0" err="1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Dengan</a:t>
            </a:r>
            <a:r>
              <a:rPr lang="en-ID" sz="3500" dirty="0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PKL </a:t>
            </a:r>
            <a:r>
              <a:rPr lang="en-ID" sz="3500" dirty="0" err="1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ini</a:t>
            </a:r>
            <a:r>
              <a:rPr lang="en-ID" sz="3500" dirty="0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kami </a:t>
            </a:r>
            <a:r>
              <a:rPr lang="en-ID" sz="3500" dirty="0" err="1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dapat</a:t>
            </a:r>
            <a:r>
              <a:rPr lang="en-ID" sz="3500" dirty="0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D" sz="3500" dirty="0" err="1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mengetahui</a:t>
            </a:r>
            <a:r>
              <a:rPr lang="en-ID" sz="3500" dirty="0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D" sz="3500" dirty="0" err="1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hasil</a:t>
            </a:r>
            <a:r>
              <a:rPr lang="en-ID" sz="3500" dirty="0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D" sz="3500" dirty="0" err="1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kemampuan</a:t>
            </a:r>
            <a:r>
              <a:rPr lang="en-ID" sz="3500" dirty="0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D" sz="3500" dirty="0" err="1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selama</a:t>
            </a:r>
            <a:r>
              <a:rPr lang="en-ID" sz="3500" dirty="0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PKL di Dunia Usaha.</a:t>
            </a:r>
          </a:p>
          <a:p>
            <a:pPr lvl="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ID" sz="3500" dirty="0" err="1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Dapat</a:t>
            </a:r>
            <a:r>
              <a:rPr lang="en-ID" sz="3500" dirty="0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D" sz="3500" dirty="0" err="1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berinteraksi</a:t>
            </a:r>
            <a:r>
              <a:rPr lang="en-ID" sz="3500" dirty="0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D" sz="3500" dirty="0" err="1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dengan</a:t>
            </a:r>
            <a:r>
              <a:rPr lang="en-ID" sz="3500" dirty="0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orang-orang yang </a:t>
            </a:r>
            <a:r>
              <a:rPr lang="en-ID" sz="3500" dirty="0" err="1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memiliki</a:t>
            </a:r>
            <a:r>
              <a:rPr lang="en-ID" sz="3500" dirty="0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D" sz="3500" dirty="0" err="1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jabatan</a:t>
            </a:r>
            <a:r>
              <a:rPr lang="en-ID" sz="3500" dirty="0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yang </a:t>
            </a:r>
            <a:r>
              <a:rPr lang="en-ID" sz="3500" dirty="0" err="1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cukup</a:t>
            </a:r>
            <a:r>
              <a:rPr lang="en-ID" sz="3500" dirty="0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D" sz="3500" dirty="0" err="1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tinggi</a:t>
            </a:r>
            <a:r>
              <a:rPr lang="en-ID" sz="3500" dirty="0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D" sz="3500" dirty="0" err="1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dinstansi</a:t>
            </a:r>
            <a:r>
              <a:rPr lang="en-ID" sz="3500" dirty="0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D" sz="3500" dirty="0" err="1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tersebut</a:t>
            </a:r>
            <a:r>
              <a:rPr lang="en-ID" sz="3500" dirty="0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dan </a:t>
            </a:r>
            <a:r>
              <a:rPr lang="en-ID" sz="3500" dirty="0" err="1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itu</a:t>
            </a:r>
            <a:r>
              <a:rPr lang="en-ID" sz="3500" dirty="0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D" sz="3500" dirty="0" err="1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merupakan</a:t>
            </a:r>
            <a:r>
              <a:rPr lang="en-ID" sz="3500" dirty="0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D" sz="3500" dirty="0" err="1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suatu</a:t>
            </a:r>
            <a:r>
              <a:rPr lang="en-ID" sz="3500" dirty="0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D" sz="3500" dirty="0" err="1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kebanggaan</a:t>
            </a:r>
            <a:r>
              <a:rPr lang="en-ID" sz="3500" dirty="0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D" sz="3500" dirty="0" err="1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tersendiri</a:t>
            </a:r>
            <a:r>
              <a:rPr lang="en-ID" sz="3500" dirty="0">
                <a:solidFill>
                  <a:schemeClr val="tx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buat kami.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5221F713-6F4E-4443-B730-4C8BC468F551}"/>
              </a:ext>
            </a:extLst>
          </p:cNvPr>
          <p:cNvSpPr txBox="1">
            <a:spLocks/>
          </p:cNvSpPr>
          <p:nvPr/>
        </p:nvSpPr>
        <p:spPr>
          <a:xfrm>
            <a:off x="6238503" y="995548"/>
            <a:ext cx="5569527" cy="5140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fi-FI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 pengalaman yang kami lakukan selama mengikuti kegiatan PKL di </a:t>
            </a:r>
            <a:r>
              <a:rPr lang="id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PT. Fajar Trans Samudra </a:t>
            </a:r>
            <a:r>
              <a:rPr lang="fi-FI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kami dapat menyimpulkan antara lain :</a:t>
            </a:r>
            <a:endParaRPr lang="en-ID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  <a:tabLst>
                <a:tab pos="-3420745" algn="l"/>
              </a:tabLst>
            </a:pPr>
            <a:r>
              <a:rPr lang="fi-FI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Meningkatkan kerja sama dalam melaksanakan tugas antara bagian yang satu dengan yang lain.</a:t>
            </a:r>
            <a:endParaRPr lang="en-ID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  <a:tabLst>
                <a:tab pos="-3420745" algn="l"/>
              </a:tabLst>
            </a:pP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</a:t>
            </a:r>
            <a:r>
              <a:rPr lang="id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kan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waktu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sebaik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mungkin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mengerjakan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tugas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tanggung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jawab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masing-masing.</a:t>
            </a:r>
            <a:endParaRPr lang="en-ID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  <a:tabLst>
                <a:tab pos="-3420745" algn="l"/>
              </a:tabLst>
            </a:pP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Semoga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mempertahankan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prestasi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dicapai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Wingdings 3" charset="2"/>
              <a:buNone/>
            </a:pPr>
            <a:endParaRPr lang="en-ID" dirty="0"/>
          </a:p>
        </p:txBody>
      </p:sp>
      <p:sp>
        <p:nvSpPr>
          <p:cNvPr id="5" name="Cloud Callout 4"/>
          <p:cNvSpPr/>
          <p:nvPr/>
        </p:nvSpPr>
        <p:spPr>
          <a:xfrm>
            <a:off x="2149434" y="225631"/>
            <a:ext cx="7766461" cy="783772"/>
          </a:xfrm>
          <a:prstGeom prst="cloudCallou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dirty="0">
                <a:solidFill>
                  <a:schemeClr val="tx1"/>
                </a:solidFill>
              </a:rPr>
              <a:t>KESIMPULAN DAN SARAN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879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airplane"/>
      </p:transition>
    </mc:Choice>
    <mc:Fallback>
      <p:transition spd="slow" advTm="2000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</TotalTime>
  <Words>1215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Book Antiqua</vt:lpstr>
      <vt:lpstr>Calibri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PROFIL PERUSAHAAN PT. TIARA ABADI SENTOSA</vt:lpstr>
      <vt:lpstr>LOKASI PERUSAHAAN PT. TIARA ABADI SENTOSA</vt:lpstr>
      <vt:lpstr>KEGIATAN PERUSAHAAN PT. TIARA ABADI SENTOSA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LAPORAN PRAKTEK KERJA INDUSTRI ( PRAKERIN) PENDIDIKAN SISTEM GANDA (PSG) PADA PT. TIARA ABADI SENTOSA </dc:title>
  <dc:creator>muh febri</dc:creator>
  <cp:lastModifiedBy>muh febri</cp:lastModifiedBy>
  <cp:revision>10</cp:revision>
  <dcterms:created xsi:type="dcterms:W3CDTF">2022-09-14T02:50:46Z</dcterms:created>
  <dcterms:modified xsi:type="dcterms:W3CDTF">2022-09-14T07:49:19Z</dcterms:modified>
</cp:coreProperties>
</file>