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78" r:id="rId2"/>
    <p:sldId id="279" r:id="rId3"/>
    <p:sldId id="273" r:id="rId4"/>
    <p:sldId id="377" r:id="rId5"/>
    <p:sldId id="281" r:id="rId6"/>
    <p:sldId id="380" r:id="rId7"/>
  </p:sldIdLst>
  <p:sldSz cx="12192000" cy="6858000"/>
  <p:notesSz cx="6858000" cy="9144000"/>
  <p:embeddedFontLst>
    <p:embeddedFont>
      <p:font typeface="나눔스퀘어" panose="020B0600000101010101" pitchFamily="50" charset="-127"/>
      <p:regular r:id="rId8"/>
    </p:embeddedFont>
    <p:embeddedFont>
      <p:font typeface="나눔스퀘어 Bold" panose="020B0600000101010101" pitchFamily="50" charset="-127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D8C"/>
    <a:srgbClr val="185988"/>
    <a:srgbClr val="F5F5F5"/>
    <a:srgbClr val="C3B171"/>
    <a:srgbClr val="012640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92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A55651-92D2-A373-E858-3289C6C8F067}"/>
              </a:ext>
            </a:extLst>
          </p:cNvPr>
          <p:cNvSpPr/>
          <p:nvPr/>
        </p:nvSpPr>
        <p:spPr>
          <a:xfrm>
            <a:off x="4052047" y="1075765"/>
            <a:ext cx="4016188" cy="1470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B2D16-14DA-B991-8CEC-711D3420717D}"/>
              </a:ext>
            </a:extLst>
          </p:cNvPr>
          <p:cNvSpPr/>
          <p:nvPr/>
        </p:nvSpPr>
        <p:spPr>
          <a:xfrm>
            <a:off x="8557707" y="5289176"/>
            <a:ext cx="3521337" cy="1470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215FC-EC8A-2B7F-992C-B67809173DC5}"/>
              </a:ext>
            </a:extLst>
          </p:cNvPr>
          <p:cNvSpPr txBox="1"/>
          <p:nvPr/>
        </p:nvSpPr>
        <p:spPr>
          <a:xfrm>
            <a:off x="8833757" y="5460505"/>
            <a:ext cx="3358244" cy="123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</a:t>
            </a: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융합학부</a:t>
            </a:r>
            <a:endParaRPr lang="en-US" altLang="ko-KR" sz="1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</a:t>
            </a:r>
            <a:r>
              <a:rPr lang="en-US" altLang="ko-KR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</a:t>
            </a: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 전공</a:t>
            </a:r>
            <a:endParaRPr lang="en-US" altLang="ko-KR" sz="1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김나연</a:t>
            </a:r>
            <a:r>
              <a:rPr lang="en-US" altLang="ko-KR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이정민</a:t>
            </a:r>
            <a:r>
              <a:rPr lang="en-US" altLang="ko-KR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허세진</a:t>
            </a:r>
            <a:endParaRPr lang="ko-KR" altLang="en-US" sz="2000" b="1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5B615-05C5-C63E-330A-1087B79CCE71}"/>
              </a:ext>
            </a:extLst>
          </p:cNvPr>
          <p:cNvSpPr txBox="1"/>
          <p:nvPr/>
        </p:nvSpPr>
        <p:spPr>
          <a:xfrm>
            <a:off x="4297094" y="3707934"/>
            <a:ext cx="4140878" cy="1474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Meditake</a:t>
            </a:r>
          </a:p>
          <a:p>
            <a:pPr algn="ctr">
              <a:lnSpc>
                <a:spcPct val="150000"/>
              </a:lnSpc>
            </a:pPr>
            <a:r>
              <a:rPr lang="ko-KR" altLang="en-US" sz="32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복약 관리 프로젝트</a:t>
            </a:r>
            <a:endParaRPr lang="ko-KR" altLang="en-US" sz="3200" b="1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 descr="텍스트, 스크린샷, 그래픽, 상징이(가) 표시된 사진&#10;&#10;자동 생성된 설명">
            <a:extLst>
              <a:ext uri="{FF2B5EF4-FFF2-40B4-BE49-F238E27FC236}">
                <a16:creationId xmlns:a16="http://schemas.microsoft.com/office/drawing/2014/main" id="{01F3EE60-35A7-3045-D2A9-8512BDF2F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484" y="1979836"/>
            <a:ext cx="1728098" cy="172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70731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616262"/>
            <a:ext cx="152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674708" y="2821406"/>
            <a:ext cx="2670411" cy="523220"/>
            <a:chOff x="1191929" y="2733040"/>
            <a:chExt cx="2670411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#1, </a:t>
              </a:r>
              <a:endParaRPr lang="ko-KR" altLang="en-US" sz="2800" b="1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1886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Backend</a:t>
              </a:r>
              <a:endParaRPr lang="ko-KR" altLang="en-US" sz="2800" b="1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674708" y="4532561"/>
            <a:ext cx="2870014" cy="525509"/>
            <a:chOff x="1191929" y="2730751"/>
            <a:chExt cx="2870014" cy="5255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#2, </a:t>
              </a:r>
              <a:endParaRPr lang="ko-KR" altLang="en-US" sz="2800" b="1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2025936" y="2730751"/>
              <a:ext cx="20360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Frontend</a:t>
              </a:r>
              <a:endParaRPr lang="ko-KR" altLang="en-US" sz="2800" b="1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BBA2171-6BF7-65E8-89E3-232990558F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8" r="11551"/>
          <a:stretch/>
        </p:blipFill>
        <p:spPr>
          <a:xfrm>
            <a:off x="7073152" y="0"/>
            <a:ext cx="5118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676EED1-2A31-7214-03BA-E268A9B50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6208956" y="3564123"/>
            <a:ext cx="5669280" cy="3001327"/>
            <a:chOff x="426720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57912" y="3708260"/>
              <a:ext cx="4059135" cy="1857753"/>
              <a:chOff x="2700072" y="2021840"/>
              <a:chExt cx="5527215" cy="2529654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957593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Part 1, </a:t>
                </a:r>
                <a:endParaRPr lang="ko-KR" altLang="en-US" sz="28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4262947" y="2734295"/>
                <a:ext cx="3964340" cy="1817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altLang="ko-KR" sz="4800" b="1" spc="30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Backend</a:t>
                </a:r>
                <a:endParaRPr lang="ko-KR" altLang="en-US" sz="4800" b="1" spc="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A248FD-8C92-39D1-F83B-3FCC7A75C6C2}"/>
              </a:ext>
            </a:extLst>
          </p:cNvPr>
          <p:cNvGrpSpPr/>
          <p:nvPr/>
        </p:nvGrpSpPr>
        <p:grpSpPr>
          <a:xfrm>
            <a:off x="2449285" y="1195830"/>
            <a:ext cx="7616231" cy="1020647"/>
            <a:chOff x="2012865" y="1453051"/>
            <a:chExt cx="8127511" cy="1460928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796F8EB-A96F-B341-3828-04D70255E67F}"/>
                </a:ext>
              </a:extLst>
            </p:cNvPr>
            <p:cNvSpPr/>
            <p:nvPr/>
          </p:nvSpPr>
          <p:spPr>
            <a:xfrm>
              <a:off x="2012865" y="1453051"/>
              <a:ext cx="8127511" cy="1460928"/>
            </a:xfrm>
            <a:prstGeom prst="roundRect">
              <a:avLst/>
            </a:prstGeom>
            <a:noFill/>
            <a:ln w="57150">
              <a:solidFill>
                <a:srgbClr val="1859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B1D9BA-4ED7-E1F8-601B-836548F235BA}"/>
                </a:ext>
              </a:extLst>
            </p:cNvPr>
            <p:cNvSpPr txBox="1"/>
            <p:nvPr/>
          </p:nvSpPr>
          <p:spPr>
            <a:xfrm flipH="1">
              <a:off x="3412717" y="1488957"/>
              <a:ext cx="5354896" cy="95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200" spc="300"/>
                <a:t>- </a:t>
              </a:r>
              <a:r>
                <a:rPr lang="ko-KR" altLang="en-US" sz="2200" spc="300"/>
                <a:t>의약품 부작용 검사 </a:t>
              </a:r>
              <a:r>
                <a:rPr lang="en-US" altLang="ko-KR" sz="2200" spc="300"/>
                <a:t>API </a:t>
              </a:r>
              <a:r>
                <a:rPr lang="ko-KR" altLang="en-US" sz="2200" spc="300"/>
                <a:t>구현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60BC49-090F-6864-64B6-2E7F16FBDF44}"/>
              </a:ext>
            </a:extLst>
          </p:cNvPr>
          <p:cNvSpPr txBox="1"/>
          <p:nvPr/>
        </p:nvSpPr>
        <p:spPr>
          <a:xfrm flipH="1">
            <a:off x="1005838" y="174504"/>
            <a:ext cx="243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Backend</a:t>
            </a:r>
            <a:endParaRPr lang="ko-KR" altLang="en-US" sz="3600" b="1" spc="300" dirty="0">
              <a:solidFill>
                <a:schemeClr val="accent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A1BEFF0-B023-E472-E552-68AEB17D33B5}"/>
              </a:ext>
            </a:extLst>
          </p:cNvPr>
          <p:cNvGrpSpPr/>
          <p:nvPr/>
        </p:nvGrpSpPr>
        <p:grpSpPr>
          <a:xfrm>
            <a:off x="1579453" y="2270933"/>
            <a:ext cx="2492851" cy="3580477"/>
            <a:chOff x="759991" y="2265043"/>
            <a:chExt cx="2492851" cy="358047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927FBE7-DFB9-6B63-BEA3-4E21E497EBFD}"/>
                </a:ext>
              </a:extLst>
            </p:cNvPr>
            <p:cNvGrpSpPr/>
            <p:nvPr/>
          </p:nvGrpSpPr>
          <p:grpSpPr>
            <a:xfrm>
              <a:off x="759991" y="3020893"/>
              <a:ext cx="2492851" cy="2824627"/>
              <a:chOff x="351777" y="2612787"/>
              <a:chExt cx="2492851" cy="2824627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528950A8-9432-0A63-C37D-9CAD19517943}"/>
                  </a:ext>
                </a:extLst>
              </p:cNvPr>
              <p:cNvSpPr/>
              <p:nvPr/>
            </p:nvSpPr>
            <p:spPr>
              <a:xfrm>
                <a:off x="351777" y="2612787"/>
                <a:ext cx="2492851" cy="2824627"/>
              </a:xfrm>
              <a:prstGeom prst="roundRect">
                <a:avLst/>
              </a:prstGeom>
              <a:noFill/>
              <a:ln w="57150">
                <a:solidFill>
                  <a:srgbClr val="1859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7B26A-1089-9DEB-251F-47D0AEDC2E18}"/>
                  </a:ext>
                </a:extLst>
              </p:cNvPr>
              <p:cNvSpPr txBox="1"/>
              <p:nvPr/>
            </p:nvSpPr>
            <p:spPr>
              <a:xfrm>
                <a:off x="502373" y="2796815"/>
                <a:ext cx="2191657" cy="2456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000" spc="300">
                    <a:latin typeface="+mn-ea"/>
                  </a:rPr>
                  <a:t>List &lt;</a:t>
                </a:r>
                <a:r>
                  <a:rPr lang="ko-KR" altLang="en-US" sz="2000" spc="300">
                    <a:latin typeface="+mn-ea"/>
                  </a:rPr>
                  <a:t>의약품</a:t>
                </a:r>
                <a:r>
                  <a:rPr lang="en-US" altLang="ko-KR" sz="2000" spc="300">
                    <a:latin typeface="+mn-ea"/>
                  </a:rPr>
                  <a:t>&gt;</a:t>
                </a:r>
              </a:p>
              <a:p>
                <a:pPr>
                  <a:lnSpc>
                    <a:spcPct val="200000"/>
                  </a:lnSpc>
                </a:pPr>
                <a:endParaRPr lang="en-US" altLang="ko-KR" sz="1000" spc="300">
                  <a:latin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2000" spc="300">
                    <a:latin typeface="+mn-ea"/>
                  </a:rPr>
                  <a:t>List &lt;</a:t>
                </a:r>
                <a:r>
                  <a:rPr lang="ko-KR" altLang="en-US" sz="2000" spc="300">
                    <a:latin typeface="+mn-ea"/>
                  </a:rPr>
                  <a:t>상태</a:t>
                </a:r>
                <a:r>
                  <a:rPr lang="en-US" altLang="ko-KR" sz="2000" spc="300">
                    <a:latin typeface="+mn-ea"/>
                  </a:rPr>
                  <a:t>&gt;</a:t>
                </a:r>
              </a:p>
              <a:p>
                <a:pPr>
                  <a:lnSpc>
                    <a:spcPct val="200000"/>
                  </a:lnSpc>
                </a:pPr>
                <a:endParaRPr lang="en-US" altLang="ko-KR" sz="1000" spc="300">
                  <a:latin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2000" spc="300">
                    <a:latin typeface="+mn-ea"/>
                  </a:rPr>
                  <a:t>List &lt;</a:t>
                </a:r>
                <a:r>
                  <a:rPr lang="ko-KR" altLang="en-US" sz="2000" spc="300">
                    <a:latin typeface="+mn-ea"/>
                  </a:rPr>
                  <a:t>음식</a:t>
                </a:r>
                <a:r>
                  <a:rPr lang="en-US" altLang="ko-KR" sz="2000" spc="300">
                    <a:latin typeface="+mn-ea"/>
                  </a:rPr>
                  <a:t>&gt;</a:t>
                </a:r>
                <a:endParaRPr lang="ko-KR" altLang="en-US" sz="2000">
                  <a:latin typeface="+mn-ea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5294B5-E25C-A1FC-EA24-FC135DAE2F3D}"/>
                </a:ext>
              </a:extLst>
            </p:cNvPr>
            <p:cNvSpPr txBox="1"/>
            <p:nvPr/>
          </p:nvSpPr>
          <p:spPr>
            <a:xfrm flipH="1">
              <a:off x="1404680" y="2265043"/>
              <a:ext cx="1160054" cy="66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200" spc="300"/>
                <a:t>Client</a:t>
              </a:r>
              <a:endParaRPr lang="ko-KR" altLang="en-US" sz="2200" spc="3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E6EFA3E-0BE8-68AD-EEE4-3EB3D205F353}"/>
              </a:ext>
            </a:extLst>
          </p:cNvPr>
          <p:cNvGrpSpPr/>
          <p:nvPr/>
        </p:nvGrpSpPr>
        <p:grpSpPr>
          <a:xfrm>
            <a:off x="5614625" y="2394679"/>
            <a:ext cx="2767082" cy="2732475"/>
            <a:chOff x="4712458" y="2704937"/>
            <a:chExt cx="2767082" cy="273247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2B7F942-7249-5130-C83B-A7EE2818662D}"/>
                </a:ext>
              </a:extLst>
            </p:cNvPr>
            <p:cNvGrpSpPr/>
            <p:nvPr/>
          </p:nvGrpSpPr>
          <p:grpSpPr>
            <a:xfrm>
              <a:off x="4712458" y="3428999"/>
              <a:ext cx="2767082" cy="2008413"/>
              <a:chOff x="351777" y="3053444"/>
              <a:chExt cx="2492851" cy="238397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2A3D027-EBD6-8ABB-882E-959300E850A6}"/>
                  </a:ext>
                </a:extLst>
              </p:cNvPr>
              <p:cNvSpPr/>
              <p:nvPr/>
            </p:nvSpPr>
            <p:spPr>
              <a:xfrm>
                <a:off x="351777" y="3053444"/>
                <a:ext cx="2492851" cy="2383970"/>
              </a:xfrm>
              <a:prstGeom prst="roundRect">
                <a:avLst/>
              </a:prstGeom>
              <a:noFill/>
              <a:ln w="57150">
                <a:solidFill>
                  <a:srgbClr val="1859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00E155-21AA-9FCF-7758-9C2B3E45BC12}"/>
                  </a:ext>
                </a:extLst>
              </p:cNvPr>
              <p:cNvSpPr txBox="1"/>
              <p:nvPr/>
            </p:nvSpPr>
            <p:spPr>
              <a:xfrm>
                <a:off x="519802" y="3246226"/>
                <a:ext cx="2324826" cy="15332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000" spc="300">
                    <a:latin typeface="+mn-ea"/>
                  </a:rPr>
                  <a:t>Chat gpt</a:t>
                </a:r>
                <a:r>
                  <a:rPr lang="ko-KR" altLang="en-US" sz="2000" spc="300">
                    <a:latin typeface="+mn-ea"/>
                  </a:rPr>
                  <a:t> 질의</a:t>
                </a:r>
                <a:endParaRPr lang="en-US" altLang="ko-KR" sz="2000" spc="300">
                  <a:latin typeface="+mn-ea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sz="1000" spc="300">
                  <a:latin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2000" spc="300">
                    <a:latin typeface="+mn-ea"/>
                  </a:rPr>
                  <a:t>응답 </a:t>
                </a:r>
                <a:r>
                  <a:rPr lang="en-US" altLang="ko-KR" sz="2000" spc="300">
                    <a:latin typeface="+mn-ea"/>
                  </a:rPr>
                  <a:t>String </a:t>
                </a:r>
                <a:r>
                  <a:rPr lang="ko-KR" altLang="en-US" sz="2000" spc="300">
                    <a:latin typeface="+mn-ea"/>
                  </a:rPr>
                  <a:t>분석</a:t>
                </a:r>
                <a:endParaRPr lang="ko-KR" altLang="en-US" sz="2000">
                  <a:latin typeface="+mn-ea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28B60D-92E2-B33A-210B-36A359F39FB1}"/>
                </a:ext>
              </a:extLst>
            </p:cNvPr>
            <p:cNvSpPr txBox="1"/>
            <p:nvPr/>
          </p:nvSpPr>
          <p:spPr>
            <a:xfrm flipH="1">
              <a:off x="5375999" y="2704937"/>
              <a:ext cx="1439999" cy="66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200" spc="300"/>
                <a:t>Server</a:t>
              </a:r>
              <a:endParaRPr lang="ko-KR" altLang="en-US" sz="2200" spc="3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D3BE10F-3D48-E067-89B0-28D43B0FEBAC}"/>
              </a:ext>
            </a:extLst>
          </p:cNvPr>
          <p:cNvSpPr txBox="1"/>
          <p:nvPr/>
        </p:nvSpPr>
        <p:spPr>
          <a:xfrm flipH="1">
            <a:off x="6023079" y="5683874"/>
            <a:ext cx="2339715" cy="663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spc="300"/>
              <a:t>List &lt;</a:t>
            </a:r>
            <a:r>
              <a:rPr lang="ko-KR" altLang="en-US" sz="2200" spc="300"/>
              <a:t>부작용</a:t>
            </a:r>
            <a:r>
              <a:rPr lang="en-US" altLang="ko-KR" sz="2200" spc="300"/>
              <a:t>&gt;</a:t>
            </a:r>
            <a:endParaRPr lang="ko-KR" altLang="en-US" sz="2200" spc="3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EB554D-453A-0D9B-B349-FEC6FC735BB0}"/>
              </a:ext>
            </a:extLst>
          </p:cNvPr>
          <p:cNvSpPr txBox="1"/>
          <p:nvPr/>
        </p:nvSpPr>
        <p:spPr>
          <a:xfrm flipH="1">
            <a:off x="10065516" y="2949235"/>
            <a:ext cx="1160054" cy="663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spc="300"/>
              <a:t>응답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F339A1-DB39-E3C6-1686-A6E38A122940}"/>
              </a:ext>
            </a:extLst>
          </p:cNvPr>
          <p:cNvSpPr txBox="1"/>
          <p:nvPr/>
        </p:nvSpPr>
        <p:spPr>
          <a:xfrm flipH="1">
            <a:off x="9713008" y="2222198"/>
            <a:ext cx="2478992" cy="664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spc="300"/>
              <a:t>Chat GPT API</a:t>
            </a:r>
            <a:endParaRPr lang="ko-KR" altLang="en-US" sz="2200" spc="3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DB128AF-6764-5A7C-BB8A-10C7A897D569}"/>
              </a:ext>
            </a:extLst>
          </p:cNvPr>
          <p:cNvCxnSpPr>
            <a:stCxn id="8" idx="3"/>
          </p:cNvCxnSpPr>
          <p:nvPr/>
        </p:nvCxnSpPr>
        <p:spPr>
          <a:xfrm flipV="1">
            <a:off x="3921706" y="3637173"/>
            <a:ext cx="1879428" cy="80192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2E8CDE2-73D9-AB2B-98B9-D5D15D7E43FD}"/>
              </a:ext>
            </a:extLst>
          </p:cNvPr>
          <p:cNvCxnSpPr>
            <a:cxnSpLocks/>
          </p:cNvCxnSpPr>
          <p:nvPr/>
        </p:nvCxnSpPr>
        <p:spPr>
          <a:xfrm>
            <a:off x="6998165" y="4996423"/>
            <a:ext cx="0" cy="8862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3B0D2FC-7E13-9BCA-DC74-32EDFC5AC943}"/>
              </a:ext>
            </a:extLst>
          </p:cNvPr>
          <p:cNvGrpSpPr/>
          <p:nvPr/>
        </p:nvGrpSpPr>
        <p:grpSpPr>
          <a:xfrm>
            <a:off x="3058624" y="5753813"/>
            <a:ext cx="2767081" cy="523958"/>
            <a:chOff x="3354068" y="5605686"/>
            <a:chExt cx="2556000" cy="43200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3476D39-FB3D-B667-31A9-10B1FC59F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4068" y="6025242"/>
              <a:ext cx="25560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A96BE3A-CB09-9716-C621-B92D02F15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4196" y="5605686"/>
              <a:ext cx="0" cy="432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D67EA6C-AF32-4C2F-5DCC-A27436981CFA}"/>
              </a:ext>
            </a:extLst>
          </p:cNvPr>
          <p:cNvCxnSpPr/>
          <p:nvPr/>
        </p:nvCxnSpPr>
        <p:spPr>
          <a:xfrm flipV="1">
            <a:off x="8261277" y="3429000"/>
            <a:ext cx="1804239" cy="208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D432925-5F10-BEC6-1799-373A902DBF2E}"/>
              </a:ext>
            </a:extLst>
          </p:cNvPr>
          <p:cNvGrpSpPr/>
          <p:nvPr/>
        </p:nvGrpSpPr>
        <p:grpSpPr>
          <a:xfrm rot="16200000">
            <a:off x="9052640" y="3012947"/>
            <a:ext cx="888973" cy="2230840"/>
            <a:chOff x="3354068" y="5605686"/>
            <a:chExt cx="2556000" cy="432000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5738F47-8315-ABE6-B991-152BEB37A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4068" y="6025242"/>
              <a:ext cx="25560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B70AEB2-CBDA-7DD6-7839-0936FE38E5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4196" y="5605686"/>
              <a:ext cx="0" cy="432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103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6283B2-9813-0BF7-1E40-FDE5B1015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CB478BC-23FB-4EA9-8F28-CDE4FF7C7CD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E28A37-4667-4ABC-99F2-A39EA9EF68F0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67BF3E3-F42F-4761-8D39-E67912A52438}"/>
                </a:ext>
              </a:extLst>
            </p:cNvPr>
            <p:cNvGrpSpPr/>
            <p:nvPr/>
          </p:nvGrpSpPr>
          <p:grpSpPr>
            <a:xfrm>
              <a:off x="657911" y="3708260"/>
              <a:ext cx="4174905" cy="1673413"/>
              <a:chOff x="2700072" y="2021840"/>
              <a:chExt cx="5684858" cy="227864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C2DF40-F059-4C5A-845B-22A41B693565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957595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Part 2, </a:t>
                </a:r>
                <a:endParaRPr lang="ko-KR" altLang="en-US" sz="28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567853-BF0A-4002-9700-20541149E58E}"/>
                  </a:ext>
                </a:extLst>
              </p:cNvPr>
              <p:cNvSpPr txBox="1"/>
              <p:nvPr/>
            </p:nvSpPr>
            <p:spPr>
              <a:xfrm>
                <a:off x="4105310" y="3168936"/>
                <a:ext cx="4279620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spc="30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Frontend</a:t>
                </a:r>
                <a:endParaRPr lang="ko-KR" altLang="en-US" sz="4800" b="1" spc="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664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321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Frontend</a:t>
            </a:r>
            <a:endParaRPr lang="ko-KR" altLang="en-US" sz="3600" b="1" spc="300" dirty="0">
              <a:solidFill>
                <a:schemeClr val="accent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42E368-9632-31C6-397D-76D6DCB78F32}"/>
              </a:ext>
            </a:extLst>
          </p:cNvPr>
          <p:cNvGrpSpPr/>
          <p:nvPr/>
        </p:nvGrpSpPr>
        <p:grpSpPr>
          <a:xfrm>
            <a:off x="361718" y="1963638"/>
            <a:ext cx="11739346" cy="3307609"/>
            <a:chOff x="723437" y="1453050"/>
            <a:chExt cx="11739346" cy="1702385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651676C-518F-60D3-729F-4BA834F8D719}"/>
                </a:ext>
              </a:extLst>
            </p:cNvPr>
            <p:cNvSpPr/>
            <p:nvPr/>
          </p:nvSpPr>
          <p:spPr>
            <a:xfrm>
              <a:off x="723437" y="1453050"/>
              <a:ext cx="11543411" cy="1702385"/>
            </a:xfrm>
            <a:prstGeom prst="roundRect">
              <a:avLst/>
            </a:prstGeom>
            <a:noFill/>
            <a:ln w="57150">
              <a:solidFill>
                <a:srgbClr val="1859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CE5080-DED4-AB60-2376-C348BAB37BA8}"/>
                </a:ext>
              </a:extLst>
            </p:cNvPr>
            <p:cNvSpPr txBox="1"/>
            <p:nvPr/>
          </p:nvSpPr>
          <p:spPr>
            <a:xfrm flipH="1">
              <a:off x="884802" y="1609297"/>
              <a:ext cx="11577981" cy="1387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200" spc="300"/>
                <a:t>- </a:t>
              </a:r>
              <a:r>
                <a:rPr lang="ko-KR" altLang="en-US" sz="2200" spc="300"/>
                <a:t>임산부</a:t>
              </a:r>
              <a:r>
                <a:rPr lang="en-US" altLang="ko-KR" sz="2200" spc="300"/>
                <a:t>, </a:t>
              </a:r>
              <a:r>
                <a:rPr lang="ko-KR" altLang="en-US" sz="2200" spc="300"/>
                <a:t>영유아</a:t>
              </a:r>
              <a:r>
                <a:rPr lang="en-US" altLang="ko-KR" sz="2200" spc="300"/>
                <a:t>, </a:t>
              </a:r>
              <a:r>
                <a:rPr lang="ko-KR" altLang="en-US" sz="2200" spc="300"/>
                <a:t>흡연</a:t>
              </a:r>
              <a:r>
                <a:rPr lang="en-US" altLang="ko-KR" sz="2200" spc="300"/>
                <a:t>, </a:t>
              </a:r>
              <a:r>
                <a:rPr lang="ko-KR" altLang="en-US" sz="2200" spc="300"/>
                <a:t>음주</a:t>
              </a:r>
              <a:r>
                <a:rPr lang="en-US" altLang="ko-KR" sz="2200" spc="300"/>
                <a:t>, </a:t>
              </a:r>
              <a:r>
                <a:rPr lang="ko-KR" altLang="en-US" sz="2200" spc="300"/>
                <a:t>동일성분 중복별 호환성 체크 </a:t>
              </a:r>
              <a:r>
                <a:rPr lang="en-US" altLang="ko-KR" sz="2200" spc="300"/>
                <a:t>UI </a:t>
              </a:r>
              <a:r>
                <a:rPr lang="ko-KR" altLang="en-US" sz="2200" spc="300"/>
                <a:t>디자인 및 구현</a:t>
              </a:r>
              <a:endParaRPr lang="en-US" altLang="ko-KR" sz="2200" spc="300"/>
            </a:p>
            <a:p>
              <a:pPr>
                <a:lnSpc>
                  <a:spcPct val="200000"/>
                </a:lnSpc>
              </a:pPr>
              <a:r>
                <a:rPr lang="en-US" altLang="ko-KR" sz="2200" spc="300"/>
                <a:t>- </a:t>
              </a:r>
              <a:r>
                <a:rPr lang="ko-KR" altLang="en-US" sz="2200" spc="300"/>
                <a:t>부작용 체크 </a:t>
              </a:r>
              <a:r>
                <a:rPr lang="en-US" altLang="ko-KR" sz="2200" spc="300"/>
                <a:t>UI </a:t>
              </a:r>
              <a:r>
                <a:rPr lang="ko-KR" altLang="en-US" sz="2200" spc="300"/>
                <a:t>개선 및 구현</a:t>
              </a:r>
              <a:endParaRPr lang="en-US" altLang="ko-KR" sz="2200" spc="300"/>
            </a:p>
            <a:p>
              <a:pPr>
                <a:lnSpc>
                  <a:spcPct val="200000"/>
                </a:lnSpc>
              </a:pPr>
              <a:r>
                <a:rPr lang="en-US" altLang="ko-KR" sz="2200" spc="300"/>
                <a:t>- </a:t>
              </a:r>
              <a:r>
                <a:rPr lang="ko-KR" altLang="en-US" sz="2200" spc="300"/>
                <a:t>호환성</a:t>
              </a:r>
              <a:r>
                <a:rPr lang="en-US" altLang="ko-KR" sz="2200" spc="300"/>
                <a:t>, </a:t>
              </a:r>
              <a:r>
                <a:rPr lang="ko-KR" altLang="en-US" sz="2200" spc="300"/>
                <a:t>상호작용 관련 </a:t>
              </a:r>
              <a:r>
                <a:rPr lang="en-US" altLang="ko-KR" sz="2200" spc="300"/>
                <a:t>frontend </a:t>
              </a:r>
              <a:r>
                <a:rPr lang="ko-KR" altLang="en-US" sz="2200" spc="300"/>
                <a:t>기능 구현 진행중</a:t>
              </a:r>
              <a:endParaRPr lang="en-US" altLang="ko-KR" sz="2200" spc="300"/>
            </a:p>
            <a:p>
              <a:pPr>
                <a:lnSpc>
                  <a:spcPct val="200000"/>
                </a:lnSpc>
              </a:pPr>
              <a:r>
                <a:rPr lang="en-US" altLang="ko-KR" sz="2200" spc="300"/>
                <a:t>- </a:t>
              </a:r>
              <a:r>
                <a:rPr lang="ko-KR" altLang="en-US" sz="2200" spc="300"/>
                <a:t>복용 상태 일지 </a:t>
              </a:r>
              <a:r>
                <a:rPr lang="en-US" altLang="ko-KR" sz="2200" spc="300"/>
                <a:t>UI </a:t>
              </a:r>
              <a:r>
                <a:rPr lang="ko-KR" altLang="en-US" sz="2200" spc="300"/>
                <a:t>개선 및 구현 진행중</a:t>
              </a:r>
              <a:endParaRPr lang="en-US" altLang="ko-KR" sz="2200" spc="30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418A8EA-3496-26E9-03DA-8CEF6D3C6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33" t="11969" r="39434" b="64630"/>
          <a:stretch/>
        </p:blipFill>
        <p:spPr>
          <a:xfrm>
            <a:off x="8333116" y="3238988"/>
            <a:ext cx="3183148" cy="2903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102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114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 Bold</vt:lpstr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Nayoun</cp:lastModifiedBy>
  <cp:revision>476</cp:revision>
  <dcterms:created xsi:type="dcterms:W3CDTF">2019-12-23T00:32:35Z</dcterms:created>
  <dcterms:modified xsi:type="dcterms:W3CDTF">2023-09-21T09:47:50Z</dcterms:modified>
</cp:coreProperties>
</file>