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75" r:id="rId11"/>
    <p:sldId id="274" r:id="rId12"/>
    <p:sldId id="276" r:id="rId13"/>
    <p:sldId id="263" r:id="rId14"/>
    <p:sldId id="264" r:id="rId15"/>
    <p:sldId id="265" r:id="rId16"/>
    <p:sldId id="266" r:id="rId17"/>
    <p:sldId id="267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336"/>
    <a:srgbClr val="518EF8"/>
    <a:srgbClr val="28B44C"/>
    <a:srgbClr val="FBB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8426-BA97-4018-8D85-2CB6F61AB83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25F05-792A-4BED-9821-ECBD14950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9610138" y="-85673"/>
            <a:ext cx="2152001" cy="560708"/>
          </a:xfrm>
          <a:prstGeom prst="rect">
            <a:avLst/>
          </a:prstGeom>
          <a:effectLst>
            <a:outerShdw blurRad="50800" dist="50800" dir="3000000" sx="75000" sy="75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Introduction to</a:t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Chrome Extensions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1783862" y="110942"/>
            <a:ext cx="297653" cy="333106"/>
            <a:chOff x="6968595" y="1815548"/>
            <a:chExt cx="3580046" cy="4006454"/>
          </a:xfrm>
          <a:effectLst>
            <a:outerShdw blurRad="50800" dist="50800" dir="3000000" sx="75000" sy="75000" algn="ctr" rotWithShape="0">
              <a:srgbClr val="000000">
                <a:alpha val="50000"/>
              </a:srgbClr>
            </a:outerShdw>
          </a:effectLst>
        </p:grpSpPr>
        <p:grpSp>
          <p:nvGrpSpPr>
            <p:cNvPr id="9" name="그룹 8"/>
            <p:cNvGrpSpPr/>
            <p:nvPr/>
          </p:nvGrpSpPr>
          <p:grpSpPr>
            <a:xfrm rot="14400000">
              <a:off x="6474911" y="2949040"/>
              <a:ext cx="3364510" cy="2377142"/>
              <a:chOff x="7116473" y="3760009"/>
              <a:chExt cx="3364510" cy="2377142"/>
            </a:xfrm>
          </p:grpSpPr>
          <p:sp>
            <p:nvSpPr>
              <p:cNvPr id="18" name="자유형: 도형 17"/>
              <p:cNvSpPr/>
              <p:nvPr/>
            </p:nvSpPr>
            <p:spPr>
              <a:xfrm>
                <a:off x="7116473" y="3760009"/>
                <a:ext cx="3364510" cy="975097"/>
              </a:xfrm>
              <a:custGeom>
                <a:avLst/>
                <a:gdLst>
                  <a:gd name="connsiteX0" fmla="*/ 1682254 w 3364508"/>
                  <a:gd name="connsiteY0" fmla="*/ 0 h 975102"/>
                  <a:gd name="connsiteX1" fmla="*/ 3292130 w 3364508"/>
                  <a:gd name="connsiteY1" fmla="*/ 855964 h 975102"/>
                  <a:gd name="connsiteX2" fmla="*/ 3364508 w 3364508"/>
                  <a:gd name="connsiteY2" fmla="*/ 975102 h 975102"/>
                  <a:gd name="connsiteX3" fmla="*/ 0 w 3364508"/>
                  <a:gd name="connsiteY3" fmla="*/ 975102 h 975102"/>
                  <a:gd name="connsiteX4" fmla="*/ 72378 w 3364508"/>
                  <a:gd name="connsiteY4" fmla="*/ 855964 h 975102"/>
                  <a:gd name="connsiteX5" fmla="*/ 1682254 w 3364508"/>
                  <a:gd name="connsiteY5" fmla="*/ 0 h 9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508" h="975102">
                    <a:moveTo>
                      <a:pt x="1682254" y="0"/>
                    </a:moveTo>
                    <a:cubicBezTo>
                      <a:pt x="2352398" y="0"/>
                      <a:pt x="2943238" y="339537"/>
                      <a:pt x="3292130" y="855964"/>
                    </a:cubicBezTo>
                    <a:lnTo>
                      <a:pt x="3364508" y="975102"/>
                    </a:lnTo>
                    <a:lnTo>
                      <a:pt x="0" y="975102"/>
                    </a:lnTo>
                    <a:lnTo>
                      <a:pt x="72378" y="855964"/>
                    </a:lnTo>
                    <a:cubicBezTo>
                      <a:pt x="421270" y="339537"/>
                      <a:pt x="1012111" y="0"/>
                      <a:pt x="1682254" y="0"/>
                    </a:cubicBezTo>
                    <a:close/>
                  </a:path>
                </a:pathLst>
              </a:custGeom>
              <a:solidFill>
                <a:srgbClr val="28B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7141843" y="4682741"/>
                <a:ext cx="1687115" cy="1454410"/>
              </a:xfrm>
              <a:prstGeom prst="triangle">
                <a:avLst/>
              </a:prstGeom>
              <a:solidFill>
                <a:srgbClr val="28B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065840" y="1815548"/>
              <a:ext cx="3398007" cy="2429512"/>
              <a:chOff x="7065840" y="1815548"/>
              <a:chExt cx="3398007" cy="2429512"/>
            </a:xfrm>
            <a:solidFill>
              <a:srgbClr val="F14336"/>
            </a:solidFill>
          </p:grpSpPr>
          <p:sp>
            <p:nvSpPr>
              <p:cNvPr id="16" name="자유형: 도형 15"/>
              <p:cNvSpPr/>
              <p:nvPr/>
            </p:nvSpPr>
            <p:spPr>
              <a:xfrm>
                <a:off x="7099337" y="1815548"/>
                <a:ext cx="3364510" cy="975100"/>
              </a:xfrm>
              <a:custGeom>
                <a:avLst/>
                <a:gdLst>
                  <a:gd name="connsiteX0" fmla="*/ 1682254 w 3364508"/>
                  <a:gd name="connsiteY0" fmla="*/ 0 h 975102"/>
                  <a:gd name="connsiteX1" fmla="*/ 3292130 w 3364508"/>
                  <a:gd name="connsiteY1" fmla="*/ 855964 h 975102"/>
                  <a:gd name="connsiteX2" fmla="*/ 3364508 w 3364508"/>
                  <a:gd name="connsiteY2" fmla="*/ 975102 h 975102"/>
                  <a:gd name="connsiteX3" fmla="*/ 0 w 3364508"/>
                  <a:gd name="connsiteY3" fmla="*/ 975102 h 975102"/>
                  <a:gd name="connsiteX4" fmla="*/ 72378 w 3364508"/>
                  <a:gd name="connsiteY4" fmla="*/ 855964 h 975102"/>
                  <a:gd name="connsiteX5" fmla="*/ 1682254 w 3364508"/>
                  <a:gd name="connsiteY5" fmla="*/ 0 h 9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508" h="975102">
                    <a:moveTo>
                      <a:pt x="1682254" y="0"/>
                    </a:moveTo>
                    <a:cubicBezTo>
                      <a:pt x="2352398" y="0"/>
                      <a:pt x="2943238" y="339537"/>
                      <a:pt x="3292130" y="855964"/>
                    </a:cubicBezTo>
                    <a:lnTo>
                      <a:pt x="3364508" y="975102"/>
                    </a:lnTo>
                    <a:lnTo>
                      <a:pt x="0" y="975102"/>
                    </a:lnTo>
                    <a:lnTo>
                      <a:pt x="72378" y="855964"/>
                    </a:lnTo>
                    <a:cubicBezTo>
                      <a:pt x="421270" y="339537"/>
                      <a:pt x="1012111" y="0"/>
                      <a:pt x="1682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 flipV="1">
                <a:off x="7065840" y="2790650"/>
                <a:ext cx="1687115" cy="145441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7200000">
              <a:off x="7661856" y="2935217"/>
              <a:ext cx="3396422" cy="2377148"/>
              <a:chOff x="7141843" y="3760003"/>
              <a:chExt cx="3396422" cy="2377148"/>
            </a:xfrm>
            <a:solidFill>
              <a:srgbClr val="FBBB00"/>
            </a:solidFill>
          </p:grpSpPr>
          <p:sp>
            <p:nvSpPr>
              <p:cNvPr id="14" name="자유형: 도형 13"/>
              <p:cNvSpPr/>
              <p:nvPr/>
            </p:nvSpPr>
            <p:spPr>
              <a:xfrm>
                <a:off x="7173755" y="3760003"/>
                <a:ext cx="3364510" cy="975102"/>
              </a:xfrm>
              <a:custGeom>
                <a:avLst/>
                <a:gdLst>
                  <a:gd name="connsiteX0" fmla="*/ 1682254 w 3364508"/>
                  <a:gd name="connsiteY0" fmla="*/ 0 h 975102"/>
                  <a:gd name="connsiteX1" fmla="*/ 3292130 w 3364508"/>
                  <a:gd name="connsiteY1" fmla="*/ 855964 h 975102"/>
                  <a:gd name="connsiteX2" fmla="*/ 3364508 w 3364508"/>
                  <a:gd name="connsiteY2" fmla="*/ 975102 h 975102"/>
                  <a:gd name="connsiteX3" fmla="*/ 0 w 3364508"/>
                  <a:gd name="connsiteY3" fmla="*/ 975102 h 975102"/>
                  <a:gd name="connsiteX4" fmla="*/ 72378 w 3364508"/>
                  <a:gd name="connsiteY4" fmla="*/ 855964 h 975102"/>
                  <a:gd name="connsiteX5" fmla="*/ 1682254 w 3364508"/>
                  <a:gd name="connsiteY5" fmla="*/ 0 h 9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508" h="975102">
                    <a:moveTo>
                      <a:pt x="1682254" y="0"/>
                    </a:moveTo>
                    <a:cubicBezTo>
                      <a:pt x="2352398" y="0"/>
                      <a:pt x="2943238" y="339537"/>
                      <a:pt x="3292130" y="855964"/>
                    </a:cubicBezTo>
                    <a:lnTo>
                      <a:pt x="3364508" y="975102"/>
                    </a:lnTo>
                    <a:lnTo>
                      <a:pt x="0" y="975102"/>
                    </a:lnTo>
                    <a:lnTo>
                      <a:pt x="72378" y="855964"/>
                    </a:lnTo>
                    <a:cubicBezTo>
                      <a:pt x="421270" y="339537"/>
                      <a:pt x="1012111" y="0"/>
                      <a:pt x="1682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flipV="1">
                <a:off x="7141843" y="4682741"/>
                <a:ext cx="1687115" cy="145441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7778590" y="2787472"/>
              <a:ext cx="1948817" cy="1948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7943106" y="3030116"/>
              <a:ext cx="1530498" cy="1530496"/>
            </a:xfrm>
            <a:prstGeom prst="ellipse">
              <a:avLst/>
            </a:prstGeom>
            <a:solidFill>
              <a:srgbClr val="518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 rot="2700000">
            <a:off x="715493" y="703447"/>
            <a:ext cx="272712" cy="260053"/>
            <a:chOff x="7014949" y="600501"/>
            <a:chExt cx="955344" cy="910999"/>
          </a:xfrm>
        </p:grpSpPr>
        <p:sp>
          <p:nvSpPr>
            <p:cNvPr id="21" name="오각형 20"/>
            <p:cNvSpPr/>
            <p:nvPr/>
          </p:nvSpPr>
          <p:spPr>
            <a:xfrm>
              <a:off x="7014949" y="600501"/>
              <a:ext cx="955344" cy="909852"/>
            </a:xfrm>
            <a:prstGeom prst="pentagon">
              <a:avLst/>
            </a:pr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7194550" y="1079500"/>
              <a:ext cx="596900" cy="432000"/>
            </a:xfrm>
            <a:prstGeom prst="triangle">
              <a:avLst/>
            </a:prstGeom>
            <a:solidFill>
              <a:srgbClr val="518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4320000">
              <a:off x="7010977" y="946937"/>
              <a:ext cx="596900" cy="432000"/>
            </a:xfrm>
            <a:prstGeom prst="triangle">
              <a:avLst/>
            </a:prstGeom>
            <a:solidFill>
              <a:srgbClr val="F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8640000">
              <a:off x="7081734" y="731707"/>
              <a:ext cx="596900" cy="432000"/>
            </a:xfrm>
            <a:prstGeom prst="triangle">
              <a:avLst/>
            </a:prstGeom>
            <a:solidFill>
              <a:srgbClr val="28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 rot="2160000">
              <a:off x="7509908" y="1096114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 rot="19440000">
              <a:off x="7500385" y="1075293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5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2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3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4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3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84AC-33E7-4845-94B7-A9C4207C5785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D5C0-06DF-4AF9-B518-08004E73D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content_scripts#pi" TargetMode="External"/><Relationship Id="rId2" Type="http://schemas.openxmlformats.org/officeDocument/2006/relationships/hyperlink" Target="https://developer.chrome.com/extensions/messag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tabs" TargetMode="External"/><Relationship Id="rId2" Type="http://schemas.openxmlformats.org/officeDocument/2006/relationships/hyperlink" Target="https://developer.chrome.com/extensions/browser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extensions/cooki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3628" y="2261703"/>
            <a:ext cx="9144000" cy="2387600"/>
          </a:xfrm>
        </p:spPr>
        <p:txBody>
          <a:bodyPr anchor="ctr"/>
          <a:lstStyle/>
          <a:p>
            <a:pPr algn="l"/>
            <a:r>
              <a:rPr lang="en-US" altLang="ko-KR" dirty="0">
                <a:solidFill>
                  <a:srgbClr val="518EF8"/>
                </a:solidFill>
              </a:rPr>
              <a:t>I</a:t>
            </a:r>
            <a:r>
              <a:rPr lang="en-US" altLang="ko-KR" dirty="0"/>
              <a:t>ntroduction to</a:t>
            </a:r>
            <a:br>
              <a:rPr lang="en-US" altLang="ko-KR" dirty="0"/>
            </a:br>
            <a:r>
              <a:rPr lang="en-US" altLang="ko-KR" dirty="0"/>
              <a:t>Chrome Extensions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9495" y="1495515"/>
            <a:ext cx="3485520" cy="94406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 dirty="0" err="1">
                <a:latin typeface="Lucida Console" panose="020B0609040504020204" pitchFamily="49" charset="0"/>
                <a:ea typeface="D2Coding" panose="020B0609020101020101" pitchFamily="49" charset="-127"/>
              </a:rPr>
              <a:t>MemoSquare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ko-KR" altLang="en-US" sz="2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서나윤ㆍ성예닮</a:t>
            </a: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평행 사변형 3"/>
          <p:cNvSpPr/>
          <p:nvPr/>
        </p:nvSpPr>
        <p:spPr>
          <a:xfrm flipH="1">
            <a:off x="8133803" y="-202044"/>
            <a:ext cx="2605348" cy="7225697"/>
          </a:xfrm>
          <a:prstGeom prst="parallelogram">
            <a:avLst>
              <a:gd name="adj" fmla="val 73272"/>
            </a:avLst>
          </a:prstGeom>
          <a:solidFill>
            <a:srgbClr val="28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 flipH="1">
            <a:off x="8972501" y="-202043"/>
            <a:ext cx="2212973" cy="7225696"/>
          </a:xfrm>
          <a:prstGeom prst="parallelogram">
            <a:avLst>
              <a:gd name="adj" fmla="val 86111"/>
            </a:avLst>
          </a:prstGeom>
          <a:solidFill>
            <a:srgbClr val="FB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 flipV="1">
            <a:off x="9454020" y="-202047"/>
            <a:ext cx="1941781" cy="7563297"/>
          </a:xfrm>
          <a:prstGeom prst="rtTriangle">
            <a:avLst/>
          </a:prstGeom>
          <a:solidFill>
            <a:srgbClr val="F1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95800" y="-202048"/>
            <a:ext cx="2216315" cy="7563297"/>
          </a:xfrm>
          <a:prstGeom prst="rect">
            <a:avLst/>
          </a:prstGeom>
          <a:solidFill>
            <a:srgbClr val="F1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9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2700000">
            <a:off x="691303" y="356627"/>
            <a:ext cx="272712" cy="260053"/>
            <a:chOff x="7014949" y="600501"/>
            <a:chExt cx="955344" cy="910999"/>
          </a:xfrm>
        </p:grpSpPr>
        <p:sp>
          <p:nvSpPr>
            <p:cNvPr id="8" name="오각형 7"/>
            <p:cNvSpPr/>
            <p:nvPr/>
          </p:nvSpPr>
          <p:spPr>
            <a:xfrm>
              <a:off x="7014949" y="600501"/>
              <a:ext cx="955344" cy="909852"/>
            </a:xfrm>
            <a:prstGeom prst="pentagon">
              <a:avLst/>
            </a:pr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7194550" y="1079500"/>
              <a:ext cx="596900" cy="432000"/>
            </a:xfrm>
            <a:prstGeom prst="triangle">
              <a:avLst/>
            </a:prstGeom>
            <a:solidFill>
              <a:srgbClr val="518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320000">
              <a:off x="7010977" y="946937"/>
              <a:ext cx="596900" cy="432000"/>
            </a:xfrm>
            <a:prstGeom prst="triangle">
              <a:avLst/>
            </a:prstGeom>
            <a:solidFill>
              <a:srgbClr val="F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8640000">
              <a:off x="7081734" y="731707"/>
              <a:ext cx="596900" cy="432000"/>
            </a:xfrm>
            <a:prstGeom prst="triangle">
              <a:avLst/>
            </a:prstGeom>
            <a:solidFill>
              <a:srgbClr val="28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 rot="2160000">
              <a:off x="7509908" y="1096114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 rot="19440000">
              <a:off x="7500385" y="1075293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510263" y="688610"/>
            <a:ext cx="538257" cy="538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0905"/>
            <a:ext cx="10515600" cy="62020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"</a:t>
            </a:r>
            <a:r>
              <a:rPr lang="en-US" altLang="ko-KR" dirty="0" err="1"/>
              <a:t>manifest_version</a:t>
            </a:r>
            <a:r>
              <a:rPr lang="en-US" altLang="ko-KR" dirty="0"/>
              <a:t>": 2,</a:t>
            </a:r>
          </a:p>
          <a:p>
            <a:pPr marL="0" indent="0">
              <a:buNone/>
            </a:pPr>
            <a:r>
              <a:rPr lang="en-US" altLang="ko-KR" dirty="0"/>
              <a:t>    "name": "MS Seminar practice",</a:t>
            </a:r>
          </a:p>
          <a:p>
            <a:pPr marL="0" indent="0">
              <a:buNone/>
            </a:pPr>
            <a:r>
              <a:rPr lang="en-US" altLang="ko-KR" dirty="0"/>
              <a:t>    "version":"0.0",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"description": "</a:t>
            </a:r>
            <a:r>
              <a:rPr lang="en-US" altLang="ko-KR" dirty="0" err="1"/>
              <a:t>MemoSquare</a:t>
            </a:r>
            <a:r>
              <a:rPr lang="en-US" altLang="ko-KR" dirty="0"/>
              <a:t> Seminar - chrome </a:t>
            </a:r>
            <a:r>
              <a:rPr lang="en-US" altLang="ko-KR" dirty="0" err="1"/>
              <a:t>extenstion</a:t>
            </a:r>
            <a:r>
              <a:rPr lang="en-US" altLang="ko-KR" dirty="0"/>
              <a:t> 00",</a:t>
            </a:r>
          </a:p>
          <a:p>
            <a:pPr marL="0" indent="0">
              <a:buNone/>
            </a:pPr>
            <a:r>
              <a:rPr lang="en-US" altLang="ko-KR" dirty="0"/>
              <a:t>    "icons": {</a:t>
            </a:r>
          </a:p>
          <a:p>
            <a:pPr marL="0" indent="0">
              <a:buNone/>
            </a:pPr>
            <a:r>
              <a:rPr lang="en-US" altLang="ko-KR" dirty="0"/>
              <a:t>        "128": "icon/icon128.png"</a:t>
            </a:r>
          </a:p>
          <a:p>
            <a:pPr marL="0" indent="0">
              <a:buNone/>
            </a:pPr>
            <a:r>
              <a:rPr lang="en-US" altLang="ko-KR" dirty="0"/>
              <a:t>    },</a:t>
            </a:r>
          </a:p>
          <a:p>
            <a:pPr marL="0" indent="0">
              <a:buNone/>
            </a:pPr>
            <a:r>
              <a:rPr lang="en-US" altLang="ko-KR" dirty="0"/>
              <a:t>    "</a:t>
            </a:r>
            <a:r>
              <a:rPr lang="en-US" altLang="ko-KR" dirty="0" err="1"/>
              <a:t>browser_action</a:t>
            </a:r>
            <a:r>
              <a:rPr lang="en-US" altLang="ko-KR" dirty="0"/>
              <a:t>": {</a:t>
            </a:r>
          </a:p>
          <a:p>
            <a:pPr marL="0" indent="0">
              <a:buNone/>
            </a:pPr>
            <a:r>
              <a:rPr lang="en-US" altLang="ko-KR" dirty="0"/>
              <a:t>        "</a:t>
            </a:r>
            <a:r>
              <a:rPr lang="en-US" altLang="ko-KR" dirty="0" err="1"/>
              <a:t>default_title</a:t>
            </a:r>
            <a:r>
              <a:rPr lang="en-US" altLang="ko-KR" dirty="0"/>
              <a:t>": "practice 00",</a:t>
            </a:r>
          </a:p>
          <a:p>
            <a:pPr marL="0" indent="0">
              <a:buNone/>
            </a:pPr>
            <a:r>
              <a:rPr lang="en-US" altLang="ko-KR" dirty="0"/>
              <a:t>        "</a:t>
            </a:r>
            <a:r>
              <a:rPr lang="en-US" altLang="ko-KR" dirty="0" err="1"/>
              <a:t>default_icon</a:t>
            </a:r>
            <a:r>
              <a:rPr lang="en-US" altLang="ko-KR" dirty="0"/>
              <a:t>": {</a:t>
            </a:r>
          </a:p>
          <a:p>
            <a:pPr marL="0" indent="0">
              <a:buNone/>
            </a:pPr>
            <a:r>
              <a:rPr lang="en-US" altLang="ko-KR" dirty="0"/>
              <a:t>            "19": "icon/icon24.png"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},</a:t>
            </a:r>
          </a:p>
          <a:p>
            <a:pPr marL="0" indent="0">
              <a:buNone/>
            </a:pPr>
            <a:r>
              <a:rPr lang="en-US" altLang="ko-KR" dirty="0"/>
              <a:t>    "background": {</a:t>
            </a:r>
          </a:p>
          <a:p>
            <a:pPr marL="0" indent="0">
              <a:buNone/>
            </a:pPr>
            <a:r>
              <a:rPr lang="en-US" altLang="ko-KR" dirty="0"/>
              <a:t>        "scripts": ["background.js"]</a:t>
            </a:r>
          </a:p>
          <a:p>
            <a:pPr marL="0" indent="0">
              <a:buNone/>
            </a:pPr>
            <a:r>
              <a:rPr lang="en-US" altLang="ko-KR" dirty="0"/>
              <a:t>    },</a:t>
            </a:r>
          </a:p>
          <a:p>
            <a:pPr marL="0" indent="0">
              <a:buNone/>
            </a:pPr>
            <a:r>
              <a:rPr lang="en-US" altLang="ko-KR" dirty="0"/>
              <a:t>    "permissions": [</a:t>
            </a:r>
          </a:p>
          <a:p>
            <a:pPr marL="0" indent="0">
              <a:buNone/>
            </a:pPr>
            <a:r>
              <a:rPr lang="en-US" altLang="ko-KR" dirty="0"/>
              <a:t>        "</a:t>
            </a:r>
            <a:r>
              <a:rPr lang="en-US" altLang="ko-KR" dirty="0" err="1"/>
              <a:t>activeTab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      "cookies"</a:t>
            </a:r>
          </a:p>
          <a:p>
            <a:pPr marL="0" indent="0">
              <a:buNone/>
            </a:pPr>
            <a:r>
              <a:rPr lang="en-US" altLang="ko-KR" dirty="0"/>
              <a:t>    ]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5192" y="312118"/>
            <a:ext cx="10515600" cy="57578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Manifest.json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67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2700000">
            <a:off x="691303" y="356627"/>
            <a:ext cx="272712" cy="260053"/>
            <a:chOff x="7014949" y="600501"/>
            <a:chExt cx="955344" cy="910999"/>
          </a:xfrm>
        </p:grpSpPr>
        <p:sp>
          <p:nvSpPr>
            <p:cNvPr id="8" name="오각형 7"/>
            <p:cNvSpPr/>
            <p:nvPr/>
          </p:nvSpPr>
          <p:spPr>
            <a:xfrm>
              <a:off x="7014949" y="600501"/>
              <a:ext cx="955344" cy="909852"/>
            </a:xfrm>
            <a:prstGeom prst="pentagon">
              <a:avLst/>
            </a:pr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7194550" y="1079500"/>
              <a:ext cx="596900" cy="432000"/>
            </a:xfrm>
            <a:prstGeom prst="triangle">
              <a:avLst/>
            </a:prstGeom>
            <a:solidFill>
              <a:srgbClr val="518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320000">
              <a:off x="7010977" y="946937"/>
              <a:ext cx="596900" cy="432000"/>
            </a:xfrm>
            <a:prstGeom prst="triangle">
              <a:avLst/>
            </a:prstGeom>
            <a:solidFill>
              <a:srgbClr val="F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8640000">
              <a:off x="7081734" y="731707"/>
              <a:ext cx="596900" cy="432000"/>
            </a:xfrm>
            <a:prstGeom prst="triangle">
              <a:avLst/>
            </a:prstGeom>
            <a:solidFill>
              <a:srgbClr val="28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 rot="2160000">
              <a:off x="7509908" y="1096114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 rot="19440000">
              <a:off x="7500385" y="1075293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569071" y="706875"/>
            <a:ext cx="538257" cy="538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0905"/>
            <a:ext cx="10515600" cy="62020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count = 1;</a:t>
            </a:r>
          </a:p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colorArr</a:t>
            </a:r>
            <a:r>
              <a:rPr lang="en-US" altLang="ko-KR" dirty="0"/>
              <a:t> = ["#9cf486", "#c686f4", "#f293b0", "#7bfcfa", "#fcc87b"];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chrome.browserAction.onClicked.addListener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chrome.tabs.query</a:t>
            </a:r>
            <a:r>
              <a:rPr lang="en-US" altLang="ko-KR" dirty="0"/>
              <a:t>({</a:t>
            </a:r>
            <a:r>
              <a:rPr lang="en-US" altLang="ko-KR" dirty="0" err="1"/>
              <a:t>currentWindow</a:t>
            </a:r>
            <a:r>
              <a:rPr lang="en-US" altLang="ko-KR" dirty="0"/>
              <a:t>: true, active: true}, function(tabs)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chrome.browserAction.setBadgeText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          {text: String(count), </a:t>
            </a:r>
            <a:r>
              <a:rPr lang="en-US" altLang="ko-KR" dirty="0" err="1"/>
              <a:t>tabId</a:t>
            </a:r>
            <a:r>
              <a:rPr lang="en-US" altLang="ko-KR" dirty="0"/>
              <a:t>: tabs[0].id});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chrome.browserAction.setBadgeBackgroundColor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          {color: </a:t>
            </a:r>
            <a:r>
              <a:rPr lang="en-US" altLang="ko-KR" dirty="0" err="1"/>
              <a:t>colorArr</a:t>
            </a:r>
            <a:r>
              <a:rPr lang="en-US" altLang="ko-KR" dirty="0"/>
              <a:t>[count % 5], </a:t>
            </a:r>
            <a:r>
              <a:rPr lang="en-US" altLang="ko-KR" dirty="0" err="1"/>
              <a:t>tabId</a:t>
            </a:r>
            <a:r>
              <a:rPr lang="en-US" altLang="ko-KR" dirty="0"/>
              <a:t>: tabs[0].id});</a:t>
            </a:r>
          </a:p>
          <a:p>
            <a:pPr marL="0" indent="0">
              <a:buNone/>
            </a:pPr>
            <a:r>
              <a:rPr lang="en-US" altLang="ko-KR" dirty="0"/>
              <a:t>  });</a:t>
            </a:r>
          </a:p>
          <a:p>
            <a:pPr marL="0" indent="0">
              <a:buNone/>
            </a:pPr>
            <a:r>
              <a:rPr lang="en-US" altLang="ko-KR" dirty="0"/>
              <a:t>  count += 1;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chrome.cookies.getAll</a:t>
            </a:r>
            <a:r>
              <a:rPr lang="en-US" altLang="ko-KR" dirty="0"/>
              <a:t>({url: "http://memo-square.com/"}, function(cookie) {</a:t>
            </a:r>
          </a:p>
          <a:p>
            <a:pPr marL="0" indent="0">
              <a:buNone/>
            </a:pPr>
            <a:r>
              <a:rPr lang="en-US" altLang="ko-KR" dirty="0"/>
              <a:t>  console.log("\t\t\t\t\t\t\t\</a:t>
            </a:r>
            <a:r>
              <a:rPr lang="en-US" altLang="ko-KR" dirty="0" err="1"/>
              <a:t>tCookies</a:t>
            </a:r>
            <a:r>
              <a:rPr lang="en-US" altLang="ko-KR" dirty="0"/>
              <a:t> - get=========");</a:t>
            </a:r>
          </a:p>
          <a:p>
            <a:pPr marL="0" indent="0">
              <a:buNone/>
            </a:pPr>
            <a:r>
              <a:rPr lang="en-US" altLang="ko-KR" dirty="0"/>
              <a:t>  console.log(cookie);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chrome.tabs.onActivated.addListener</a:t>
            </a:r>
            <a:r>
              <a:rPr lang="en-US" altLang="ko-KR" dirty="0"/>
              <a:t>(function(</a:t>
            </a:r>
            <a:r>
              <a:rPr lang="en-US" altLang="ko-KR" dirty="0" err="1"/>
              <a:t>activeInfo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console.log("\t\t\t\t\t\t\t\</a:t>
            </a:r>
            <a:r>
              <a:rPr lang="en-US" altLang="ko-KR" dirty="0" err="1"/>
              <a:t>tTabs</a:t>
            </a:r>
            <a:r>
              <a:rPr lang="en-US" altLang="ko-KR" dirty="0"/>
              <a:t> - </a:t>
            </a:r>
            <a:r>
              <a:rPr lang="en-US" altLang="ko-KR" dirty="0" err="1"/>
              <a:t>onActivated</a:t>
            </a:r>
            <a:r>
              <a:rPr lang="en-US" altLang="ko-KR" dirty="0"/>
              <a:t>=========");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activeInfo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5192" y="312118"/>
            <a:ext cx="10515600" cy="57578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Background.js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33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 01 (Message Passing)</a:t>
            </a:r>
            <a:br>
              <a:rPr lang="en-US" altLang="ko-KR" dirty="0"/>
            </a:br>
            <a:r>
              <a:rPr lang="en-US" altLang="ko-KR" sz="2000" dirty="0">
                <a:hlinkClick r:id="rId2"/>
              </a:rPr>
              <a:t>https://developer.chrome.com/extensions/messaging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Practice 02 (</a:t>
            </a:r>
            <a:r>
              <a:rPr lang="en-US" altLang="ko-KR" dirty="0" err="1"/>
              <a:t>Promatically</a:t>
            </a:r>
            <a:r>
              <a:rPr lang="en-US" altLang="ko-KR" dirty="0"/>
              <a:t> Injection)</a:t>
            </a:r>
            <a:br>
              <a:rPr lang="en-US" altLang="ko-KR" dirty="0"/>
            </a:br>
            <a:r>
              <a:rPr lang="en-US" altLang="ko-KR" sz="2000" dirty="0">
                <a:hlinkClick r:id="rId3"/>
              </a:rPr>
              <a:t>https://developer.chrome.com/extensions/content_scripts#pi</a:t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555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2700000">
            <a:off x="84923" y="394425"/>
            <a:ext cx="272712" cy="260053"/>
            <a:chOff x="7014949" y="600501"/>
            <a:chExt cx="955344" cy="910999"/>
          </a:xfrm>
        </p:grpSpPr>
        <p:sp>
          <p:nvSpPr>
            <p:cNvPr id="27" name="오각형 26"/>
            <p:cNvSpPr/>
            <p:nvPr/>
          </p:nvSpPr>
          <p:spPr>
            <a:xfrm>
              <a:off x="7014949" y="600501"/>
              <a:ext cx="955344" cy="909852"/>
            </a:xfrm>
            <a:prstGeom prst="pentagon">
              <a:avLst/>
            </a:pr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7194550" y="1079500"/>
              <a:ext cx="596900" cy="432000"/>
            </a:xfrm>
            <a:prstGeom prst="triangle">
              <a:avLst/>
            </a:prstGeom>
            <a:solidFill>
              <a:srgbClr val="518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4320000">
              <a:off x="7010977" y="946937"/>
              <a:ext cx="596900" cy="432000"/>
            </a:xfrm>
            <a:prstGeom prst="triangle">
              <a:avLst/>
            </a:prstGeom>
            <a:solidFill>
              <a:srgbClr val="FB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8640000">
              <a:off x="7081734" y="731707"/>
              <a:ext cx="596900" cy="432000"/>
            </a:xfrm>
            <a:prstGeom prst="triangle">
              <a:avLst/>
            </a:prstGeom>
            <a:solidFill>
              <a:srgbClr val="28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 rot="2160000">
              <a:off x="7509908" y="1096114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 rot="19440000">
              <a:off x="7500385" y="1075293"/>
              <a:ext cx="33620" cy="29237"/>
            </a:xfrm>
            <a:custGeom>
              <a:avLst/>
              <a:gdLst>
                <a:gd name="connsiteX0" fmla="*/ 13975 w 33620"/>
                <a:gd name="connsiteY0" fmla="*/ 0 h 29237"/>
                <a:gd name="connsiteX1" fmla="*/ 28636 w 33620"/>
                <a:gd name="connsiteY1" fmla="*/ 4381 h 29237"/>
                <a:gd name="connsiteX2" fmla="*/ 33443 w 33620"/>
                <a:gd name="connsiteY2" fmla="*/ 11340 h 29237"/>
                <a:gd name="connsiteX3" fmla="*/ 33620 w 33620"/>
                <a:gd name="connsiteY3" fmla="*/ 18783 h 29237"/>
                <a:gd name="connsiteX4" fmla="*/ 25639 w 33620"/>
                <a:gd name="connsiteY4" fmla="*/ 29237 h 29237"/>
                <a:gd name="connsiteX5" fmla="*/ 0 w 33620"/>
                <a:gd name="connsiteY5" fmla="*/ 20228 h 2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0" h="29237">
                  <a:moveTo>
                    <a:pt x="13975" y="0"/>
                  </a:moveTo>
                  <a:lnTo>
                    <a:pt x="28636" y="4381"/>
                  </a:lnTo>
                  <a:lnTo>
                    <a:pt x="33443" y="11340"/>
                  </a:lnTo>
                  <a:lnTo>
                    <a:pt x="33620" y="18783"/>
                  </a:lnTo>
                  <a:lnTo>
                    <a:pt x="25639" y="29237"/>
                  </a:lnTo>
                  <a:lnTo>
                    <a:pt x="0" y="20228"/>
                  </a:lnTo>
                  <a:close/>
                </a:path>
              </a:pathLst>
            </a:custGeom>
            <a:solidFill>
              <a:srgbClr val="F14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08886" y="620509"/>
            <a:ext cx="10991079" cy="6092303"/>
            <a:chOff x="-80227" y="222949"/>
            <a:chExt cx="10991079" cy="6092303"/>
          </a:xfrm>
        </p:grpSpPr>
        <p:sp>
          <p:nvSpPr>
            <p:cNvPr id="40" name="빼기 기호 39"/>
            <p:cNvSpPr/>
            <p:nvPr/>
          </p:nvSpPr>
          <p:spPr>
            <a:xfrm>
              <a:off x="5769766" y="1082637"/>
              <a:ext cx="522000" cy="143187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빼기 기호 42"/>
            <p:cNvSpPr/>
            <p:nvPr/>
          </p:nvSpPr>
          <p:spPr>
            <a:xfrm rot="16200000">
              <a:off x="2877632" y="3259423"/>
              <a:ext cx="5940000" cy="1440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30" y="360329"/>
              <a:ext cx="10452822" cy="5954923"/>
              <a:chOff x="458030" y="360329"/>
              <a:chExt cx="10452822" cy="595492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271714" y="4785252"/>
                <a:ext cx="1620000" cy="1530000"/>
              </a:xfrm>
              <a:prstGeom prst="rect">
                <a:avLst/>
              </a:prstGeom>
              <a:solidFill>
                <a:srgbClr val="518E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272111" y="2610072"/>
                <a:ext cx="1620000" cy="1530000"/>
              </a:xfrm>
              <a:prstGeom prst="rect">
                <a:avLst/>
              </a:prstGeom>
              <a:solidFill>
                <a:srgbClr val="518E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272232" y="410697"/>
                <a:ext cx="1620000" cy="1530000"/>
              </a:xfrm>
              <a:prstGeom prst="rect">
                <a:avLst/>
              </a:prstGeom>
              <a:solidFill>
                <a:srgbClr val="518E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58030" y="1404729"/>
                <a:ext cx="2034000" cy="1170000"/>
              </a:xfrm>
              <a:prstGeom prst="rect">
                <a:avLst/>
              </a:prstGeom>
              <a:solidFill>
                <a:schemeClr val="bg1"/>
              </a:solidFill>
              <a:ln w="25400" cmpd="dbl">
                <a:solidFill>
                  <a:srgbClr val="F1433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Background.js</a:t>
                </a:r>
              </a:p>
            </p:txBody>
          </p:sp>
          <p:sp>
            <p:nvSpPr>
              <p:cNvPr id="5" name="순서도: 다중 문서 4"/>
              <p:cNvSpPr/>
              <p:nvPr/>
            </p:nvSpPr>
            <p:spPr>
              <a:xfrm>
                <a:off x="3635502" y="1225824"/>
                <a:ext cx="1620000" cy="1620000"/>
              </a:xfrm>
              <a:prstGeom prst="flowChartMultidocument">
                <a:avLst/>
              </a:prstGeom>
              <a:noFill/>
              <a:ln w="25400">
                <a:solidFill>
                  <a:srgbClr val="518E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Content scripts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750852" y="3240000"/>
                <a:ext cx="2160000" cy="378000"/>
              </a:xfrm>
              <a:prstGeom prst="rect">
                <a:avLst/>
              </a:prstGeom>
              <a:noFill/>
              <a:ln>
                <a:solidFill>
                  <a:srgbClr val="FBBB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Highlight.js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750852" y="3656339"/>
                <a:ext cx="2158448" cy="378000"/>
              </a:xfrm>
              <a:prstGeom prst="rect">
                <a:avLst/>
              </a:prstGeom>
              <a:noFill/>
              <a:ln>
                <a:solidFill>
                  <a:srgbClr val="FBBB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Medium editor (lib)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28203" y="2566424"/>
                <a:ext cx="1620000" cy="153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18E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editor.js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518EF8"/>
                    </a:solidFill>
                  </a:rPr>
                  <a:t>----------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쓰기 팝업</a:t>
                </a:r>
                <a:endParaRPr lang="en-US" altLang="ko-KR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228203" y="4740174"/>
                <a:ext cx="1620000" cy="153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18E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Memo-view.js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518EF8"/>
                    </a:solidFill>
                  </a:rPr>
                  <a:t>----------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/>
                    </a:solidFill>
                    <a:latin typeface="+mj-ea"/>
                    <a:ea typeface="+mj-ea"/>
                  </a:rPr>
                  <a:t>메모 보기 팝업</a:t>
                </a:r>
                <a:endParaRPr lang="en-US" altLang="ko-KR" sz="1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852452" y="2617224"/>
                <a:ext cx="1926000" cy="378000"/>
              </a:xfrm>
              <a:prstGeom prst="rect">
                <a:avLst/>
              </a:prstGeom>
              <a:noFill/>
              <a:ln w="6350" cmpd="thinThick">
                <a:solidFill>
                  <a:srgbClr val="28B44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editor.html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852452" y="5322257"/>
                <a:ext cx="1926000" cy="378000"/>
              </a:xfrm>
              <a:prstGeom prst="rect">
                <a:avLst/>
              </a:prstGeom>
              <a:noFill/>
              <a:ln w="6350" cmpd="thinThick">
                <a:solidFill>
                  <a:srgbClr val="28B44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Memo-view.html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852452" y="936329"/>
                <a:ext cx="1926000" cy="378000"/>
              </a:xfrm>
              <a:prstGeom prst="rect">
                <a:avLst/>
              </a:prstGeom>
              <a:noFill/>
              <a:ln w="6350" cmpd="thinThick">
                <a:solidFill>
                  <a:srgbClr val="28B44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default.html</a:t>
                </a:r>
              </a:p>
            </p:txBody>
          </p:sp>
          <p:sp>
            <p:nvSpPr>
              <p:cNvPr id="39" name="빼기 기호 38"/>
              <p:cNvSpPr/>
              <p:nvPr/>
            </p:nvSpPr>
            <p:spPr>
              <a:xfrm>
                <a:off x="2293746" y="1918135"/>
                <a:ext cx="1530000" cy="143187"/>
              </a:xfrm>
              <a:prstGeom prst="mathMinus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빼기 기호 40"/>
              <p:cNvSpPr/>
              <p:nvPr/>
            </p:nvSpPr>
            <p:spPr>
              <a:xfrm>
                <a:off x="5768618" y="3288194"/>
                <a:ext cx="522000" cy="143187"/>
              </a:xfrm>
              <a:prstGeom prst="mathMinus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빼기 기호 41"/>
              <p:cNvSpPr/>
              <p:nvPr/>
            </p:nvSpPr>
            <p:spPr>
              <a:xfrm>
                <a:off x="5767825" y="5443105"/>
                <a:ext cx="522000" cy="143187"/>
              </a:xfrm>
              <a:prstGeom prst="mathMinus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빼기 기호 43"/>
              <p:cNvSpPr/>
              <p:nvPr/>
            </p:nvSpPr>
            <p:spPr>
              <a:xfrm>
                <a:off x="5162017" y="1964230"/>
                <a:ext cx="774000" cy="143187"/>
              </a:xfrm>
              <a:prstGeom prst="mathMinus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228203" y="360329"/>
                <a:ext cx="1620000" cy="153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18E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dafault.js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518EF8"/>
                    </a:solidFill>
                  </a:rPr>
                  <a:t>----------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메인 팝업</a:t>
                </a:r>
                <a:endParaRPr lang="en-US" altLang="ko-KR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-80227" y="222949"/>
              <a:ext cx="538257" cy="538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83886" y="50029"/>
            <a:ext cx="6795052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MemoSquare</a:t>
            </a:r>
            <a:r>
              <a:rPr lang="en-US" altLang="ko-KR" sz="3600" dirty="0"/>
              <a:t> Architecture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513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cookie of memo-square.com</a:t>
            </a:r>
            <a:br>
              <a:rPr lang="en-US" altLang="ko-KR" dirty="0"/>
            </a:br>
            <a:r>
              <a:rPr lang="en-US" altLang="ko-KR" dirty="0"/>
              <a:t>to know whether sign in.</a:t>
            </a:r>
          </a:p>
          <a:p>
            <a:endParaRPr lang="en-US" altLang="ko-KR" dirty="0"/>
          </a:p>
          <a:p>
            <a:r>
              <a:rPr lang="en-US" altLang="ko-KR" dirty="0"/>
              <a:t>Manage current tab information</a:t>
            </a:r>
          </a:p>
          <a:p>
            <a:endParaRPr lang="en-US" altLang="ko-KR" dirty="0"/>
          </a:p>
          <a:p>
            <a:r>
              <a:rPr lang="en-US" altLang="ko-KR" dirty="0"/>
              <a:t>Message to each content script</a:t>
            </a:r>
            <a:br>
              <a:rPr lang="en-US" altLang="ko-KR" dirty="0"/>
            </a:br>
            <a:r>
              <a:rPr lang="en-US" altLang="ko-KR" dirty="0"/>
              <a:t>(overall features)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9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Inject </a:t>
            </a:r>
            <a:r>
              <a:rPr lang="en-US" altLang="ko-KR" dirty="0" err="1"/>
              <a:t>iframe</a:t>
            </a:r>
            <a:r>
              <a:rPr lang="en-US" altLang="ko-KR" dirty="0"/>
              <a:t> to DOM of each page</a:t>
            </a:r>
          </a:p>
          <a:p>
            <a:endParaRPr lang="en-US" altLang="ko-KR" dirty="0"/>
          </a:p>
          <a:p>
            <a:r>
              <a:rPr lang="en-US" altLang="ko-KR" dirty="0"/>
              <a:t>Draw default.html on the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Manage Listeners for default.html elements</a:t>
            </a:r>
          </a:p>
          <a:p>
            <a:endParaRPr lang="en-US" altLang="ko-KR" dirty="0"/>
          </a:p>
          <a:p>
            <a:r>
              <a:rPr lang="en-US" altLang="ko-KR" dirty="0"/>
              <a:t>Make </a:t>
            </a:r>
            <a:r>
              <a:rPr lang="en-US" altLang="ko-KR" dirty="0" err="1"/>
              <a:t>iframe</a:t>
            </a:r>
            <a:r>
              <a:rPr lang="en-US" altLang="ko-KR" dirty="0"/>
              <a:t> draggable</a:t>
            </a:r>
          </a:p>
          <a:p>
            <a:endParaRPr lang="en-US" altLang="ko-KR" dirty="0"/>
          </a:p>
          <a:p>
            <a:r>
              <a:rPr lang="en-US" altLang="ko-KR" dirty="0"/>
              <a:t>Denote Memos of the page</a:t>
            </a:r>
          </a:p>
        </p:txBody>
      </p:sp>
    </p:spTree>
    <p:extLst>
      <p:ext uri="{BB962C8B-B14F-4D97-AF65-F5344CB8AC3E}">
        <p14:creationId xmlns:p14="http://schemas.microsoft.com/office/powerpoint/2010/main" val="347351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editor.js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Draw editor.html on the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Manage Listeners for editor.html elements</a:t>
            </a:r>
          </a:p>
          <a:p>
            <a:endParaRPr lang="en-US" altLang="ko-KR" dirty="0"/>
          </a:p>
          <a:p>
            <a:r>
              <a:rPr lang="en-US" altLang="ko-KR" dirty="0"/>
              <a:t>Set location of the cursor on the editable area</a:t>
            </a:r>
          </a:p>
          <a:p>
            <a:endParaRPr lang="en-US" altLang="ko-KR" dirty="0"/>
          </a:p>
          <a:p>
            <a:r>
              <a:rPr lang="en-US" altLang="ko-KR" dirty="0"/>
              <a:t>Load highlight.js and required libraries</a:t>
            </a:r>
          </a:p>
          <a:p>
            <a:endParaRPr lang="en-US" altLang="ko-KR" dirty="0"/>
          </a:p>
          <a:p>
            <a:r>
              <a:rPr lang="en-US" altLang="ko-KR" dirty="0"/>
              <a:t>Add user-selected highlight to editable area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8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Memo-view.js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Draw default.html on the </a:t>
            </a:r>
            <a:r>
              <a:rPr lang="en-US" altLang="ko-KR" dirty="0" err="1"/>
              <a:t>iframe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Manage Listeners for memo-view.html elements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94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Medium editor</a:t>
            </a:r>
          </a:p>
          <a:p>
            <a:endParaRPr lang="en-US" altLang="ko-KR" dirty="0"/>
          </a:p>
          <a:p>
            <a:r>
              <a:rPr lang="en-US" altLang="ko-KR" dirty="0" err="1"/>
              <a:t>Materalize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Jquery</a:t>
            </a:r>
            <a:r>
              <a:rPr lang="en-US" altLang="ko-KR" dirty="0"/>
              <a:t> 3.1.1</a:t>
            </a:r>
          </a:p>
        </p:txBody>
      </p:sp>
    </p:spTree>
    <p:extLst>
      <p:ext uri="{BB962C8B-B14F-4D97-AF65-F5344CB8AC3E}">
        <p14:creationId xmlns:p14="http://schemas.microsoft.com/office/powerpoint/2010/main" val="3673866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53769" y="1902032"/>
            <a:ext cx="6788098" cy="3053936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Thank you :D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36304" y="1902032"/>
            <a:ext cx="3026550" cy="3273763"/>
            <a:chOff x="6908795" y="1815548"/>
            <a:chExt cx="3693297" cy="3994971"/>
          </a:xfrm>
        </p:grpSpPr>
        <p:grpSp>
          <p:nvGrpSpPr>
            <p:cNvPr id="26" name="그룹 25"/>
            <p:cNvGrpSpPr/>
            <p:nvPr/>
          </p:nvGrpSpPr>
          <p:grpSpPr>
            <a:xfrm rot="14400000">
              <a:off x="6438286" y="2913247"/>
              <a:ext cx="3367781" cy="2426763"/>
              <a:chOff x="7141843" y="3710388"/>
              <a:chExt cx="3367781" cy="2426763"/>
            </a:xfrm>
          </p:grpSpPr>
          <p:sp>
            <p:nvSpPr>
              <p:cNvPr id="35" name="자유형: 도형 34"/>
              <p:cNvSpPr/>
              <p:nvPr/>
            </p:nvSpPr>
            <p:spPr>
              <a:xfrm>
                <a:off x="7145116" y="3710388"/>
                <a:ext cx="3364508" cy="975102"/>
              </a:xfrm>
              <a:custGeom>
                <a:avLst/>
                <a:gdLst>
                  <a:gd name="connsiteX0" fmla="*/ 1682254 w 3364508"/>
                  <a:gd name="connsiteY0" fmla="*/ 0 h 975102"/>
                  <a:gd name="connsiteX1" fmla="*/ 3292130 w 3364508"/>
                  <a:gd name="connsiteY1" fmla="*/ 855964 h 975102"/>
                  <a:gd name="connsiteX2" fmla="*/ 3364508 w 3364508"/>
                  <a:gd name="connsiteY2" fmla="*/ 975102 h 975102"/>
                  <a:gd name="connsiteX3" fmla="*/ 0 w 3364508"/>
                  <a:gd name="connsiteY3" fmla="*/ 975102 h 975102"/>
                  <a:gd name="connsiteX4" fmla="*/ 72378 w 3364508"/>
                  <a:gd name="connsiteY4" fmla="*/ 855964 h 975102"/>
                  <a:gd name="connsiteX5" fmla="*/ 1682254 w 3364508"/>
                  <a:gd name="connsiteY5" fmla="*/ 0 h 9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508" h="975102">
                    <a:moveTo>
                      <a:pt x="1682254" y="0"/>
                    </a:moveTo>
                    <a:cubicBezTo>
                      <a:pt x="2352398" y="0"/>
                      <a:pt x="2943238" y="339537"/>
                      <a:pt x="3292130" y="855964"/>
                    </a:cubicBezTo>
                    <a:lnTo>
                      <a:pt x="3364508" y="975102"/>
                    </a:lnTo>
                    <a:lnTo>
                      <a:pt x="0" y="975102"/>
                    </a:lnTo>
                    <a:lnTo>
                      <a:pt x="72378" y="855964"/>
                    </a:lnTo>
                    <a:cubicBezTo>
                      <a:pt x="421270" y="339537"/>
                      <a:pt x="1012111" y="0"/>
                      <a:pt x="1682254" y="0"/>
                    </a:cubicBezTo>
                    <a:close/>
                  </a:path>
                </a:pathLst>
              </a:custGeom>
              <a:solidFill>
                <a:srgbClr val="28B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flipV="1">
                <a:off x="7141843" y="4682741"/>
                <a:ext cx="1687115" cy="1454410"/>
              </a:xfrm>
              <a:prstGeom prst="triangle">
                <a:avLst/>
              </a:prstGeom>
              <a:solidFill>
                <a:srgbClr val="28B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065840" y="1815548"/>
              <a:ext cx="3369369" cy="2429512"/>
              <a:chOff x="7065840" y="1815548"/>
              <a:chExt cx="3369369" cy="2429512"/>
            </a:xfrm>
            <a:solidFill>
              <a:srgbClr val="F14336"/>
            </a:solidFill>
          </p:grpSpPr>
          <p:sp>
            <p:nvSpPr>
              <p:cNvPr id="33" name="자유형: 도형 32"/>
              <p:cNvSpPr/>
              <p:nvPr/>
            </p:nvSpPr>
            <p:spPr>
              <a:xfrm>
                <a:off x="7070701" y="1815548"/>
                <a:ext cx="3364508" cy="975102"/>
              </a:xfrm>
              <a:custGeom>
                <a:avLst/>
                <a:gdLst>
                  <a:gd name="connsiteX0" fmla="*/ 1682254 w 3364508"/>
                  <a:gd name="connsiteY0" fmla="*/ 0 h 975102"/>
                  <a:gd name="connsiteX1" fmla="*/ 3292130 w 3364508"/>
                  <a:gd name="connsiteY1" fmla="*/ 855964 h 975102"/>
                  <a:gd name="connsiteX2" fmla="*/ 3364508 w 3364508"/>
                  <a:gd name="connsiteY2" fmla="*/ 975102 h 975102"/>
                  <a:gd name="connsiteX3" fmla="*/ 0 w 3364508"/>
                  <a:gd name="connsiteY3" fmla="*/ 975102 h 975102"/>
                  <a:gd name="connsiteX4" fmla="*/ 72378 w 3364508"/>
                  <a:gd name="connsiteY4" fmla="*/ 855964 h 975102"/>
                  <a:gd name="connsiteX5" fmla="*/ 1682254 w 3364508"/>
                  <a:gd name="connsiteY5" fmla="*/ 0 h 9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508" h="975102">
                    <a:moveTo>
                      <a:pt x="1682254" y="0"/>
                    </a:moveTo>
                    <a:cubicBezTo>
                      <a:pt x="2352398" y="0"/>
                      <a:pt x="2943238" y="339537"/>
                      <a:pt x="3292130" y="855964"/>
                    </a:cubicBezTo>
                    <a:lnTo>
                      <a:pt x="3364508" y="975102"/>
                    </a:lnTo>
                    <a:lnTo>
                      <a:pt x="0" y="975102"/>
                    </a:lnTo>
                    <a:lnTo>
                      <a:pt x="72378" y="855964"/>
                    </a:lnTo>
                    <a:cubicBezTo>
                      <a:pt x="421270" y="339537"/>
                      <a:pt x="1012111" y="0"/>
                      <a:pt x="1682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이등변 삼각형 33"/>
              <p:cNvSpPr/>
              <p:nvPr/>
            </p:nvSpPr>
            <p:spPr>
              <a:xfrm flipV="1">
                <a:off x="7065840" y="2790650"/>
                <a:ext cx="1687115" cy="145441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rot="7200000">
              <a:off x="7704819" y="2910412"/>
              <a:ext cx="3367783" cy="2426762"/>
              <a:chOff x="7141843" y="3710389"/>
              <a:chExt cx="3367783" cy="2426762"/>
            </a:xfrm>
            <a:solidFill>
              <a:srgbClr val="FBBB00"/>
            </a:solidFill>
          </p:grpSpPr>
          <p:sp>
            <p:nvSpPr>
              <p:cNvPr id="31" name="자유형: 도형 30"/>
              <p:cNvSpPr/>
              <p:nvPr/>
            </p:nvSpPr>
            <p:spPr>
              <a:xfrm>
                <a:off x="7145118" y="3710389"/>
                <a:ext cx="3364508" cy="975102"/>
              </a:xfrm>
              <a:custGeom>
                <a:avLst/>
                <a:gdLst>
                  <a:gd name="connsiteX0" fmla="*/ 1682254 w 3364508"/>
                  <a:gd name="connsiteY0" fmla="*/ 0 h 975102"/>
                  <a:gd name="connsiteX1" fmla="*/ 3292130 w 3364508"/>
                  <a:gd name="connsiteY1" fmla="*/ 855964 h 975102"/>
                  <a:gd name="connsiteX2" fmla="*/ 3364508 w 3364508"/>
                  <a:gd name="connsiteY2" fmla="*/ 975102 h 975102"/>
                  <a:gd name="connsiteX3" fmla="*/ 0 w 3364508"/>
                  <a:gd name="connsiteY3" fmla="*/ 975102 h 975102"/>
                  <a:gd name="connsiteX4" fmla="*/ 72378 w 3364508"/>
                  <a:gd name="connsiteY4" fmla="*/ 855964 h 975102"/>
                  <a:gd name="connsiteX5" fmla="*/ 1682254 w 3364508"/>
                  <a:gd name="connsiteY5" fmla="*/ 0 h 97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508" h="975102">
                    <a:moveTo>
                      <a:pt x="1682254" y="0"/>
                    </a:moveTo>
                    <a:cubicBezTo>
                      <a:pt x="2352398" y="0"/>
                      <a:pt x="2943238" y="339537"/>
                      <a:pt x="3292130" y="855964"/>
                    </a:cubicBezTo>
                    <a:lnTo>
                      <a:pt x="3364508" y="975102"/>
                    </a:lnTo>
                    <a:lnTo>
                      <a:pt x="0" y="975102"/>
                    </a:lnTo>
                    <a:lnTo>
                      <a:pt x="72378" y="855964"/>
                    </a:lnTo>
                    <a:cubicBezTo>
                      <a:pt x="421270" y="339537"/>
                      <a:pt x="1012111" y="0"/>
                      <a:pt x="1682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flipV="1">
                <a:off x="7141843" y="4682741"/>
                <a:ext cx="1687115" cy="145441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7778590" y="2787472"/>
              <a:ext cx="1948817" cy="1948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8000397" y="3001463"/>
              <a:ext cx="1530495" cy="1530496"/>
            </a:xfrm>
            <a:prstGeom prst="ellipse">
              <a:avLst/>
            </a:prstGeom>
            <a:solidFill>
              <a:srgbClr val="518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타원 58"/>
          <p:cNvSpPr/>
          <p:nvPr/>
        </p:nvSpPr>
        <p:spPr>
          <a:xfrm>
            <a:off x="567214" y="573205"/>
            <a:ext cx="538257" cy="538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are extensions?</a:t>
            </a:r>
          </a:p>
          <a:p>
            <a:r>
              <a:rPr lang="en-US" altLang="ko-KR" dirty="0"/>
              <a:t>Chrome extension architecture</a:t>
            </a:r>
          </a:p>
          <a:p>
            <a:r>
              <a:rPr lang="en-US" altLang="ko-KR" dirty="0"/>
              <a:t>Settings for development &amp;&amp; Simple practice</a:t>
            </a:r>
          </a:p>
          <a:p>
            <a:endParaRPr lang="en-US" altLang="ko-KR" dirty="0"/>
          </a:p>
          <a:p>
            <a:r>
              <a:rPr lang="en-US" altLang="ko-KR" dirty="0"/>
              <a:t>Introduction to </a:t>
            </a:r>
            <a:r>
              <a:rPr lang="en-US" altLang="ko-KR" i="1" dirty="0"/>
              <a:t>Chrome API</a:t>
            </a:r>
          </a:p>
          <a:p>
            <a:r>
              <a:rPr lang="en-US" altLang="ko-KR" dirty="0"/>
              <a:t>Advanced practice</a:t>
            </a:r>
          </a:p>
          <a:p>
            <a:r>
              <a:rPr lang="en-US" altLang="ko-KR" dirty="0" err="1"/>
              <a:t>MemoSquare</a:t>
            </a:r>
            <a:r>
              <a:rPr lang="en-US" altLang="ko-KR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2860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extensions?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Chrome extensions are </a:t>
            </a:r>
            <a:r>
              <a:rPr lang="en-US" altLang="ko-KR" i="1" dirty="0"/>
              <a:t>small software programs</a:t>
            </a:r>
            <a:r>
              <a:rPr lang="en-US" altLang="ko-KR" dirty="0"/>
              <a:t> using in chrome browser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Required technologies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i="1" dirty="0"/>
              <a:t>HTML, CSS, JavaScript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i="1" dirty="0"/>
              <a:t>Chrome API (sync, </a:t>
            </a:r>
            <a:r>
              <a:rPr lang="en-US" altLang="ko-KR" i="1" dirty="0" err="1"/>
              <a:t>async</a:t>
            </a:r>
            <a:r>
              <a:rPr lang="en-US" altLang="ko-KR" i="1" dirty="0"/>
              <a:t>) </a:t>
            </a:r>
            <a:br>
              <a:rPr lang="en-US" altLang="ko-KR" i="1" dirty="0"/>
            </a:br>
            <a:r>
              <a:rPr lang="en-US" altLang="ko-KR" dirty="0"/>
              <a:t>- </a:t>
            </a:r>
            <a:r>
              <a:rPr lang="en-US" altLang="ko-KR" i="1" dirty="0"/>
              <a:t>https://</a:t>
            </a:r>
            <a:r>
              <a:rPr lang="en-US" altLang="ko-KR" i="1" dirty="0" err="1"/>
              <a:t>developer.chrome.com</a:t>
            </a:r>
            <a:r>
              <a:rPr lang="en-US" altLang="ko-KR" i="1" dirty="0"/>
              <a:t>/extensions/</a:t>
            </a:r>
            <a:r>
              <a:rPr lang="en-US" altLang="ko-KR" i="1" dirty="0" err="1"/>
              <a:t>api_index</a:t>
            </a:r>
            <a:endParaRPr lang="en-US" altLang="ko-KR" i="1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5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Chrome extension architecture</a:t>
            </a:r>
            <a:endParaRPr lang="ko-KR" altLang="en-US" dirty="0"/>
          </a:p>
        </p:txBody>
      </p:sp>
      <p:pic>
        <p:nvPicPr>
          <p:cNvPr id="1028" name="Picture 4" descr="http://68.media.tumblr.com/24e3bf386ada5454efeed65cd5f13b2f/tumblr_inline_mv0twu1kQW1rt3q9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6" y="1690688"/>
            <a:ext cx="4308942" cy="16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3293615"/>
            <a:ext cx="10515600" cy="3275861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browser action</a:t>
            </a:r>
          </a:p>
          <a:p>
            <a:pPr marL="0" indent="0">
              <a:buNone/>
            </a:pPr>
            <a:r>
              <a:rPr lang="en-US" altLang="ko-KR" dirty="0"/>
              <a:t>- Use for </a:t>
            </a:r>
            <a:r>
              <a:rPr lang="en-US" altLang="ko-KR" i="1" dirty="0">
                <a:solidFill>
                  <a:srgbClr val="FF0000"/>
                </a:solidFill>
              </a:rPr>
              <a:t>all web pages </a:t>
            </a:r>
            <a:r>
              <a:rPr lang="en-US" altLang="ko-KR" dirty="0"/>
              <a:t>and </a:t>
            </a:r>
            <a:r>
              <a:rPr lang="en-US" altLang="ko-KR" i="1" dirty="0">
                <a:solidFill>
                  <a:srgbClr val="FF0000"/>
                </a:solidFill>
              </a:rPr>
              <a:t>all web content</a:t>
            </a:r>
            <a:br>
              <a:rPr lang="en-US" altLang="ko-KR" i="1" dirty="0">
                <a:solidFill>
                  <a:srgbClr val="212121"/>
                </a:solidFill>
              </a:rPr>
            </a:br>
            <a:r>
              <a:rPr lang="en-US" altLang="ko-KR" i="1" dirty="0">
                <a:solidFill>
                  <a:srgbClr val="212121"/>
                </a:solidFill>
              </a:rPr>
              <a:t>  (</a:t>
            </a:r>
            <a:r>
              <a:rPr lang="en-US" altLang="ko-KR" i="1" dirty="0" err="1">
                <a:solidFill>
                  <a:srgbClr val="212121"/>
                </a:solidFill>
              </a:rPr>
              <a:t>MemoSquare</a:t>
            </a:r>
            <a:r>
              <a:rPr lang="en-US" altLang="ko-KR" i="1" dirty="0">
                <a:solidFill>
                  <a:srgbClr val="212121"/>
                </a:solidFill>
              </a:rPr>
              <a:t>)</a:t>
            </a:r>
            <a:endParaRPr lang="en-US" altLang="ko-KR" i="1" dirty="0"/>
          </a:p>
          <a:p>
            <a:endParaRPr lang="en-US" altLang="ko-KR" dirty="0"/>
          </a:p>
          <a:p>
            <a:r>
              <a:rPr lang="en-US" altLang="ko-KR" dirty="0"/>
              <a:t>page action</a:t>
            </a:r>
          </a:p>
          <a:p>
            <a:pPr marL="0" indent="0">
              <a:buNone/>
            </a:pPr>
            <a:r>
              <a:rPr lang="en-US" altLang="ko-KR" dirty="0"/>
              <a:t>- Use for </a:t>
            </a:r>
            <a:r>
              <a:rPr lang="en-US" altLang="ko-KR" i="1" dirty="0">
                <a:solidFill>
                  <a:srgbClr val="FF0000"/>
                </a:solidFill>
              </a:rPr>
              <a:t>specific web pages </a:t>
            </a:r>
            <a:r>
              <a:rPr lang="en-US" altLang="ko-KR" dirty="0"/>
              <a:t>or </a:t>
            </a:r>
            <a:r>
              <a:rPr lang="en-US" altLang="ko-KR" i="1" dirty="0">
                <a:solidFill>
                  <a:srgbClr val="FF0000"/>
                </a:solidFill>
              </a:rPr>
              <a:t>specific web content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i="1" dirty="0"/>
              <a:t>(No badge, Popup interception)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491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Chrome extension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manifest.json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Gives information about the extension</a:t>
            </a:r>
            <a:br>
              <a:rPr lang="en-US" altLang="ko-KR" i="1" dirty="0"/>
            </a:br>
            <a:r>
              <a:rPr lang="en-US" altLang="ko-KR" dirty="0"/>
              <a:t>- </a:t>
            </a:r>
            <a:r>
              <a:rPr lang="en-US" altLang="ko-KR" i="1" dirty="0"/>
              <a:t>https://</a:t>
            </a:r>
            <a:r>
              <a:rPr lang="en-US" altLang="ko-KR" i="1" dirty="0" err="1"/>
              <a:t>developer.chrome.com</a:t>
            </a:r>
            <a:r>
              <a:rPr lang="en-US" altLang="ko-KR" i="1" dirty="0"/>
              <a:t>/extensions/manifest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background script </a:t>
            </a:r>
            <a:r>
              <a:rPr lang="en-US" altLang="ko-KR" i="1" dirty="0"/>
              <a:t>(The most core part!)</a:t>
            </a:r>
          </a:p>
          <a:p>
            <a:pPr marL="0" indent="0">
              <a:buNone/>
            </a:pPr>
            <a:r>
              <a:rPr lang="en-US" altLang="ko-KR" dirty="0"/>
              <a:t>- Communication with other components </a:t>
            </a:r>
          </a:p>
          <a:p>
            <a:endParaRPr lang="en-US" altLang="ko-KR" dirty="0"/>
          </a:p>
          <a:p>
            <a:r>
              <a:rPr lang="en-US" altLang="ko-KR" dirty="0"/>
              <a:t>content script</a:t>
            </a:r>
          </a:p>
          <a:p>
            <a:pPr marL="0" indent="0">
              <a:buNone/>
            </a:pPr>
            <a:r>
              <a:rPr lang="en-US" altLang="ko-KR" dirty="0"/>
              <a:t>- Actually working </a:t>
            </a:r>
            <a:r>
              <a:rPr lang="en-US" altLang="ko-KR" dirty="0" err="1"/>
              <a:t>javascript</a:t>
            </a:r>
            <a:r>
              <a:rPr lang="en-US" altLang="ko-KR" dirty="0"/>
              <a:t> - 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25470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 for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Chrome is required</a:t>
            </a:r>
          </a:p>
          <a:p>
            <a:endParaRPr lang="en-US" altLang="ko-KR" dirty="0"/>
          </a:p>
          <a:p>
            <a:r>
              <a:rPr lang="en-US" altLang="ko-KR" dirty="0"/>
              <a:t>One of the Sublime Text, Atom, Bracket, Visual Studio Code...</a:t>
            </a:r>
            <a:br>
              <a:rPr lang="en-US" altLang="ko-KR" dirty="0"/>
            </a:br>
            <a:r>
              <a:rPr lang="en-US" altLang="ko-KR" dirty="0"/>
              <a:t>(Editor for HTML, CSS, JavaScript)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0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/mybirth0407/Chrome-Extensions-Examples</a:t>
            </a:r>
          </a:p>
          <a:p>
            <a:endParaRPr lang="en-US" altLang="ko-KR" dirty="0"/>
          </a:p>
          <a:p>
            <a:r>
              <a:rPr lang="en-US" altLang="ko-KR" dirty="0"/>
              <a:t>Download to </a:t>
            </a:r>
            <a:r>
              <a:rPr lang="en-US" altLang="ko-KR" dirty="0" err="1"/>
              <a:t>icon.png</a:t>
            </a:r>
            <a:r>
              <a:rPr lang="en-US" altLang="ko-KR" dirty="0"/>
              <a:t>, </a:t>
            </a:r>
            <a:r>
              <a:rPr lang="en-US" altLang="ko-KR" dirty="0" err="1"/>
              <a:t>manifest.json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15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Chrome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Download </a:t>
            </a:r>
            <a:r>
              <a:rPr lang="en-US" altLang="ko-KR" dirty="0" err="1"/>
              <a:t>MemoSquare_Seminar</a:t>
            </a:r>
            <a:r>
              <a:rPr lang="en-US" altLang="ko-KR" dirty="0"/>
              <a:t>\</a:t>
            </a:r>
            <a:r>
              <a:rPr lang="en-US" altLang="ko-KR" dirty="0" err="1"/>
              <a:t>chrome_extension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Open practice00</a:t>
            </a:r>
          </a:p>
          <a:p>
            <a:endParaRPr lang="en-US" altLang="ko-KR" dirty="0"/>
          </a:p>
          <a:p>
            <a:r>
              <a:rPr lang="en-US" altLang="ko-KR" dirty="0"/>
              <a:t>API example link: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800" dirty="0">
                <a:hlinkClick r:id="rId2"/>
              </a:rPr>
              <a:t>https://developer.chrome.com/extensions/browserAction</a:t>
            </a:r>
            <a:br>
              <a:rPr lang="en-US" altLang="ko-KR" sz="1800" dirty="0"/>
            </a:br>
            <a:r>
              <a:rPr lang="en-US" altLang="ko-KR" sz="1800" dirty="0">
                <a:hlinkClick r:id="rId3"/>
              </a:rPr>
              <a:t>https://developer.chrome.com/extensions/tabs</a:t>
            </a:r>
            <a:br>
              <a:rPr lang="en-US" altLang="ko-KR" sz="1800" dirty="0"/>
            </a:br>
            <a:r>
              <a:rPr lang="en-US" altLang="ko-KR" sz="1800" dirty="0">
                <a:hlinkClick r:id="rId4"/>
              </a:rPr>
              <a:t>https://developer.chrome.com/extensions/cookies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Chrome API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87" y="1569246"/>
            <a:ext cx="7140404" cy="4467784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03" y="1579676"/>
            <a:ext cx="5928611" cy="4351338"/>
          </a:xfrm>
        </p:spPr>
      </p:pic>
    </p:spTree>
    <p:extLst>
      <p:ext uri="{BB962C8B-B14F-4D97-AF65-F5344CB8AC3E}">
        <p14:creationId xmlns:p14="http://schemas.microsoft.com/office/powerpoint/2010/main" val="6865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닮이*">
      <a:majorFont>
        <a:latin typeface="Lucida Console"/>
        <a:ea typeface="D2Coding"/>
        <a:cs typeface=""/>
      </a:majorFont>
      <a:minorFont>
        <a:latin typeface="Lucida Console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623</Words>
  <Application>Microsoft Office PowerPoint</Application>
  <PresentationFormat>와이드스크린</PresentationFormat>
  <Paragraphs>154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D2Coding</vt:lpstr>
      <vt:lpstr>KoPub돋움체 Medium</vt:lpstr>
      <vt:lpstr>맑은 고딕</vt:lpstr>
      <vt:lpstr>Arial</vt:lpstr>
      <vt:lpstr>Lucida Console</vt:lpstr>
      <vt:lpstr>Office 테마</vt:lpstr>
      <vt:lpstr>Introduction to Chrome Extensions</vt:lpstr>
      <vt:lpstr>목차</vt:lpstr>
      <vt:lpstr>What are extensions?</vt:lpstr>
      <vt:lpstr>Chrome extension architecture</vt:lpstr>
      <vt:lpstr>Chrome extension architecture</vt:lpstr>
      <vt:lpstr>Settings for development</vt:lpstr>
      <vt:lpstr>Simple practice</vt:lpstr>
      <vt:lpstr>Introduction to Chrome API</vt:lpstr>
      <vt:lpstr>Chrome API</vt:lpstr>
      <vt:lpstr>Manifest.json</vt:lpstr>
      <vt:lpstr>Background.js</vt:lpstr>
      <vt:lpstr>Advanced practice</vt:lpstr>
      <vt:lpstr>MemoSquare Architecture</vt:lpstr>
      <vt:lpstr>Background.js</vt:lpstr>
      <vt:lpstr>Default.js</vt:lpstr>
      <vt:lpstr>editor.js</vt:lpstr>
      <vt:lpstr>Memo-view.js</vt:lpstr>
      <vt:lpstr>libraries</vt:lpstr>
      <vt:lpstr>Thank you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Chrome Extension</dc:title>
  <dc:creator>Yedarm Seong</dc:creator>
  <cp:lastModifiedBy>NAYOUN</cp:lastModifiedBy>
  <cp:revision>106</cp:revision>
  <dcterms:created xsi:type="dcterms:W3CDTF">2016-12-02T04:37:00Z</dcterms:created>
  <dcterms:modified xsi:type="dcterms:W3CDTF">2016-12-05T02:38:19Z</dcterms:modified>
</cp:coreProperties>
</file>