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anathan KA" initials="RK" lastIdx="1" clrIdx="0">
    <p:extLst>
      <p:ext uri="{19B8F6BF-5375-455C-9EA6-DF929625EA0E}">
        <p15:presenceInfo xmlns:p15="http://schemas.microsoft.com/office/powerpoint/2012/main" userId="ca5d8f870a6d0c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49F2-EF86-4CE2-B54E-349074BAD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08160"/>
            <a:ext cx="8361229" cy="1086238"/>
          </a:xfrm>
        </p:spPr>
        <p:txBody>
          <a:bodyPr/>
          <a:lstStyle/>
          <a:p>
            <a:r>
              <a:rPr lang="en-US" sz="6600" dirty="0"/>
              <a:t>Movie-lens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C7C10-3B3D-4239-800D-D162628A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780" y="3711384"/>
            <a:ext cx="4590473" cy="14200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Ranganathan </a:t>
            </a:r>
            <a:r>
              <a:rPr lang="en-US" dirty="0" err="1"/>
              <a:t>Karpagam</a:t>
            </a:r>
            <a:r>
              <a:rPr lang="en-US" dirty="0"/>
              <a:t> </a:t>
            </a:r>
            <a:r>
              <a:rPr lang="en-US" dirty="0" err="1"/>
              <a:t>Arumuga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Gokul Monday Ramesh </a:t>
            </a:r>
          </a:p>
          <a:p>
            <a:pPr algn="l"/>
            <a:r>
              <a:rPr lang="en-US" dirty="0" err="1"/>
              <a:t>Yudong</a:t>
            </a:r>
            <a:r>
              <a:rPr lang="en-US" dirty="0"/>
              <a:t> Wu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5E48C7-4084-448A-BBEA-9C1CB581D5E2}"/>
              </a:ext>
            </a:extLst>
          </p:cNvPr>
          <p:cNvSpPr txBox="1">
            <a:spLocks/>
          </p:cNvSpPr>
          <p:nvPr/>
        </p:nvSpPr>
        <p:spPr>
          <a:xfrm>
            <a:off x="1915385" y="1248055"/>
            <a:ext cx="8361229" cy="543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CSp</a:t>
            </a:r>
            <a:r>
              <a:rPr lang="en-US" sz="3200" dirty="0"/>
              <a:t> 571 data preparation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57159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A4B7-B8B5-48C7-8110-3340E2B2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9873"/>
          </a:xfrm>
        </p:spPr>
        <p:txBody>
          <a:bodyPr>
            <a:normAutofit fontScale="90000"/>
          </a:bodyPr>
          <a:lstStyle/>
          <a:p>
            <a:r>
              <a:rPr lang="en-US" dirty="0"/>
              <a:t>BEST MOVIE OF A DECADE BASED ON WEIGHTED AVERAGE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3554-3528-4424-8CF9-F971A682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61163"/>
            <a:ext cx="9093200" cy="2087419"/>
          </a:xfrm>
        </p:spPr>
        <p:txBody>
          <a:bodyPr>
            <a:normAutofit/>
          </a:bodyPr>
          <a:lstStyle/>
          <a:p>
            <a:r>
              <a:rPr lang="en-US" dirty="0"/>
              <a:t>The above graph shows the best movie of every decade since the beginning of cinematography.</a:t>
            </a:r>
          </a:p>
          <a:p>
            <a:r>
              <a:rPr lang="en-US" dirty="0"/>
              <a:t>The disadvantage of weighted ratings - low score for old movies. That’s not necessarily caused by movies quality, rather small number of viewers.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3CBB-58C4-4B48-9F98-8A51FD4A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1481"/>
            <a:ext cx="7643091" cy="25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A43-FD93-4AEE-90C7-E0D4B56C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0854"/>
            <a:ext cx="10474036" cy="1485900"/>
          </a:xfrm>
        </p:spPr>
        <p:txBody>
          <a:bodyPr>
            <a:normAutofit/>
          </a:bodyPr>
          <a:lstStyle/>
          <a:p>
            <a:r>
              <a:rPr lang="en-US" dirty="0"/>
              <a:t>WHAT WERE THE BEST YEARS FOR A GENRE (BASED ON USERS RATINGS)?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3BC-B2BD-4583-B673-E7429E34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86000"/>
            <a:ext cx="4867564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seems that most of the movie genres are actually getting better and better.</a:t>
            </a:r>
          </a:p>
          <a:p>
            <a:r>
              <a:rPr lang="en-US" dirty="0"/>
              <a:t>Also we can see that there has been many “War” genre movies with average user ratings in the past few years</a:t>
            </a:r>
          </a:p>
          <a:p>
            <a:r>
              <a:rPr lang="en-US" dirty="0"/>
              <a:t>The surge in Animation and Sci-Fi shows how well our Animation and VFX technology have been flourishing resulting in better user rating. </a:t>
            </a:r>
          </a:p>
          <a:p>
            <a:r>
              <a:rPr lang="en-US" dirty="0"/>
              <a:t>Movies based on Westernization has been reduced and have got less user rating in the past decade.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5A173-6429-4EF4-BE45-1380E725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31" y="1357997"/>
            <a:ext cx="633276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1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4630-679F-44C9-AD69-AF72127D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240982" cy="1383145"/>
          </a:xfrm>
        </p:spPr>
        <p:txBody>
          <a:bodyPr>
            <a:normAutofit/>
          </a:bodyPr>
          <a:lstStyle/>
          <a:p>
            <a:r>
              <a:rPr lang="en-US" dirty="0"/>
              <a:t>NUMBER OF MOVIES RELEASED PER YEAR FOR “SUPER-HERO” GENRE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C12B6-682B-4B2F-B299-7F2A4BDB0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9197" y="2068943"/>
            <a:ext cx="3895494" cy="41032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E138-9C56-4AFC-8A49-1A711312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2074"/>
            <a:ext cx="5768109" cy="3715326"/>
          </a:xfrm>
        </p:spPr>
        <p:txBody>
          <a:bodyPr/>
          <a:lstStyle/>
          <a:p>
            <a:r>
              <a:rPr lang="en-US" dirty="0"/>
              <a:t>From this graph we can see that there very few super hero movies till 2000. </a:t>
            </a:r>
          </a:p>
          <a:p>
            <a:r>
              <a:rPr lang="en-US" dirty="0"/>
              <a:t>Super man and Spider man in late 1990’s were the major hits for super-hero genre which then bloomed into a very profitable genre in movie industry. </a:t>
            </a:r>
          </a:p>
        </p:txBody>
      </p:sp>
    </p:spTree>
    <p:extLst>
      <p:ext uri="{BB962C8B-B14F-4D97-AF65-F5344CB8AC3E}">
        <p14:creationId xmlns:p14="http://schemas.microsoft.com/office/powerpoint/2010/main" val="40622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214B-00BC-4453-9442-86D3517E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436" cy="1485900"/>
          </a:xfrm>
        </p:spPr>
        <p:txBody>
          <a:bodyPr/>
          <a:lstStyle/>
          <a:p>
            <a:r>
              <a:rPr lang="en-US" dirty="0"/>
              <a:t>RATINGS FOR SUPER HERO MOVIES OVER THE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C9205-7239-4C2E-A2E2-E38C5A7E5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646" y="2500312"/>
            <a:ext cx="5114925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F0AEF-E45E-4073-954E-7D6C5567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571" y="2500313"/>
            <a:ext cx="3092330" cy="1857374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BDD51BA-83A7-4B2F-8C86-321F00E55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76" y="2500311"/>
            <a:ext cx="3055470" cy="3360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54905-F772-47A7-B2D4-9D0714AD26A4}"/>
              </a:ext>
            </a:extLst>
          </p:cNvPr>
          <p:cNvSpPr txBox="1"/>
          <p:nvPr/>
        </p:nvSpPr>
        <p:spPr>
          <a:xfrm>
            <a:off x="4022484" y="4559907"/>
            <a:ext cx="803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 it is clear that spider man and Batman were the forefathers of superhero genre.</a:t>
            </a:r>
          </a:p>
        </p:txBody>
      </p:sp>
    </p:spTree>
    <p:extLst>
      <p:ext uri="{BB962C8B-B14F-4D97-AF65-F5344CB8AC3E}">
        <p14:creationId xmlns:p14="http://schemas.microsoft.com/office/powerpoint/2010/main" val="3713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5E5A-8F87-4373-98CB-0EDE9AA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NUMBER OF MOVIES RELEASING NEXT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5661-E342-49BF-A4D7-98AC2940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55110" cy="3581400"/>
          </a:xfrm>
        </p:spPr>
        <p:txBody>
          <a:bodyPr/>
          <a:lstStyle/>
          <a:p>
            <a:r>
              <a:rPr lang="en-US" dirty="0"/>
              <a:t>To predict the number of movie that will be releasing next year we are using linear model.</a:t>
            </a:r>
          </a:p>
          <a:p>
            <a:r>
              <a:rPr lang="en-US" dirty="0"/>
              <a:t>Since there are only two features (year, count) Linear model serves the best for prediction.</a:t>
            </a:r>
          </a:p>
          <a:p>
            <a:r>
              <a:rPr lang="en-US" dirty="0"/>
              <a:t>There has been 816 movies till Sept. 2018 based on our </a:t>
            </a:r>
            <a:r>
              <a:rPr lang="en-US" dirty="0" err="1"/>
              <a:t>Movielens</a:t>
            </a:r>
            <a:r>
              <a:rPr lang="en-US" dirty="0"/>
              <a:t> dataset.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999A-D876-41EC-9F09-46F4C9BF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022" y="1935294"/>
            <a:ext cx="3894157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1929-C939-4507-840B-562A6BC8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if a genre is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BA75-4A6A-4060-BF79-22F48BDB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1564" cy="3581400"/>
          </a:xfrm>
        </p:spPr>
        <p:txBody>
          <a:bodyPr/>
          <a:lstStyle/>
          <a:p>
            <a:r>
              <a:rPr lang="en-US" dirty="0"/>
              <a:t>Here we have use logistic model to predict whether a genre is popular or not.</a:t>
            </a:r>
          </a:p>
          <a:p>
            <a:r>
              <a:rPr lang="en-US" dirty="0"/>
              <a:t>We have set the popularity condition as Number &gt;5000.</a:t>
            </a:r>
          </a:p>
          <a:p>
            <a:r>
              <a:rPr lang="en-US" dirty="0"/>
              <a:t>The Yes, No at the top of bar implies the predicted values.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9230C-D0D1-47A2-B007-B7FBA69E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8" y="1328670"/>
            <a:ext cx="4872176" cy="53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F01-C957-410E-9B89-E6C02461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882"/>
            <a:ext cx="10099964" cy="1253836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a specific genre popularity in next year &amp; will it be a pop(Drama)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EA1F-76EE-4664-99FC-D210070E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89"/>
            <a:ext cx="4133273" cy="3581400"/>
          </a:xfrm>
        </p:spPr>
        <p:txBody>
          <a:bodyPr/>
          <a:lstStyle/>
          <a:p>
            <a:r>
              <a:rPr lang="en-US" dirty="0"/>
              <a:t>Here we have used Logistic regression model to predict whether a particular Genre will be popular in next year and will it be a “Drama” genre.</a:t>
            </a:r>
          </a:p>
          <a:p>
            <a:r>
              <a:rPr lang="en-US" dirty="0"/>
              <a:t>The label “yes”, “no” at the top of bar are the predicted values. </a:t>
            </a:r>
          </a:p>
          <a:p>
            <a:r>
              <a:rPr lang="en-US" dirty="0"/>
              <a:t>From this graph we can see that 2018 will be a year of “Drama” genre.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5F542-7B10-4135-904F-E85B8B85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95" y="1312718"/>
            <a:ext cx="4985247" cy="54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9453-E27D-4C55-A123-075BC691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FA71-E081-4DCD-A6B1-2873BE19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quite interesting to see how the world of cinematography reflected the state of real world. </a:t>
            </a:r>
          </a:p>
          <a:p>
            <a:r>
              <a:rPr lang="en-US" dirty="0"/>
              <a:t>We are planning to extend this project by involving movie cast through Web scraping by which we can predict some interesting scenarios such as</a:t>
            </a:r>
          </a:p>
          <a:p>
            <a:pPr lvl="1"/>
            <a:r>
              <a:rPr lang="en-US" dirty="0"/>
              <a:t>What cast is the ultimate movie cast</a:t>
            </a:r>
          </a:p>
          <a:p>
            <a:pPr lvl="1"/>
            <a:r>
              <a:rPr lang="en-US" dirty="0"/>
              <a:t>Will the movie budget affect its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6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A040-3D22-4D40-89F7-04DF5B68D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1932817"/>
            <a:ext cx="8361229" cy="12912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F6F3-9B72-481B-800F-E99F02FF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30992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320B-E9E3-42BB-A960-39B54047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7A3F-27CD-468A-A290-6F6E1276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0873"/>
            <a:ext cx="9601200" cy="4426527"/>
          </a:xfrm>
        </p:spPr>
        <p:txBody>
          <a:bodyPr>
            <a:normAutofit/>
          </a:bodyPr>
          <a:lstStyle/>
          <a:p>
            <a:r>
              <a:rPr lang="en-US" sz="1800" b="1" dirty="0"/>
              <a:t>Description</a:t>
            </a:r>
            <a:r>
              <a:rPr lang="en-US" sz="1800" dirty="0"/>
              <a:t>:</a:t>
            </a:r>
          </a:p>
          <a:p>
            <a:pPr marL="628650" lvl="2" indent="0">
              <a:buNone/>
            </a:pPr>
            <a:r>
              <a:rPr lang="en-US" dirty="0"/>
              <a:t>A large amount of movie related data is available over internet, because of that it is an interesting data mining topic. We have used </a:t>
            </a:r>
            <a:r>
              <a:rPr lang="en-US" dirty="0" err="1"/>
              <a:t>MovieLens</a:t>
            </a:r>
            <a:r>
              <a:rPr lang="en-US" dirty="0"/>
              <a:t> dataset from movielens.org site (20 million observations) to predict and analyze movie patterns.</a:t>
            </a:r>
          </a:p>
          <a:p>
            <a:r>
              <a:rPr lang="en-US" sz="1800" b="1" dirty="0"/>
              <a:t>Problem Statement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dirty="0"/>
              <a:t>To identify patterns in </a:t>
            </a:r>
            <a:r>
              <a:rPr lang="en-US" sz="1800" dirty="0" err="1"/>
              <a:t>Movielens</a:t>
            </a:r>
            <a:r>
              <a:rPr lang="en-US" sz="1800" dirty="0"/>
              <a:t> dataset which will benefit Movie business operation.</a:t>
            </a:r>
          </a:p>
          <a:p>
            <a:r>
              <a:rPr lang="en-US" sz="1800" b="1" dirty="0"/>
              <a:t>Goal</a:t>
            </a:r>
          </a:p>
          <a:p>
            <a:pPr marL="684213" indent="-382588">
              <a:buFont typeface="Wingdings" panose="05000000000000000000" pitchFamily="2" charset="2"/>
              <a:buChar char="Ø"/>
            </a:pPr>
            <a:r>
              <a:rPr lang="en-US" sz="1800" dirty="0"/>
              <a:t>To build a logistic and multiple linear regression model over the </a:t>
            </a:r>
            <a:r>
              <a:rPr lang="en-US" sz="1800" dirty="0" err="1"/>
              <a:t>movielens</a:t>
            </a:r>
            <a:r>
              <a:rPr lang="en-US" sz="1800" dirty="0"/>
              <a:t> dataset.</a:t>
            </a:r>
          </a:p>
          <a:p>
            <a:pPr marL="684213" indent="-382588">
              <a:buFont typeface="Wingdings" panose="05000000000000000000" pitchFamily="2" charset="2"/>
              <a:buChar char="Ø"/>
            </a:pPr>
            <a:r>
              <a:rPr lang="en-US" sz="1800" dirty="0"/>
              <a:t>Forecasting and plotting the obtained model for the upcoming year.</a:t>
            </a:r>
          </a:p>
        </p:txBody>
      </p:sp>
    </p:spTree>
    <p:extLst>
      <p:ext uri="{BB962C8B-B14F-4D97-AF65-F5344CB8AC3E}">
        <p14:creationId xmlns:p14="http://schemas.microsoft.com/office/powerpoint/2010/main" val="38319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7E1C-B5F7-4BFD-9CE1-9F519AFD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347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cs typeface="Arial" panose="020B0604020202020204" pitchFamily="34" charset="0"/>
              </a:rPr>
              <a:t>DATA PREPATATION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46F-E5EF-4FF9-9847-9CE33461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3164"/>
            <a:ext cx="10127673" cy="4454236"/>
          </a:xfrm>
        </p:spPr>
        <p:txBody>
          <a:bodyPr/>
          <a:lstStyle/>
          <a:p>
            <a:r>
              <a:rPr lang="en-US" dirty="0"/>
              <a:t>There are four files, altogether forming </a:t>
            </a:r>
            <a:r>
              <a:rPr lang="en-US" dirty="0" err="1"/>
              <a:t>movielens</a:t>
            </a:r>
            <a:r>
              <a:rPr lang="en-US" dirty="0"/>
              <a:t> dataset. Movies, Rating, Tags and links</a:t>
            </a:r>
          </a:p>
          <a:p>
            <a:r>
              <a:rPr lang="en-US" dirty="0"/>
              <a:t>Movies: </a:t>
            </a:r>
            <a:r>
              <a:rPr lang="en-US" dirty="0" err="1"/>
              <a:t>MovieId</a:t>
            </a:r>
            <a:r>
              <a:rPr lang="en-US" dirty="0"/>
              <a:t>, Title and Genres</a:t>
            </a:r>
          </a:p>
          <a:p>
            <a:r>
              <a:rPr lang="en-US" dirty="0"/>
              <a:t>Ratings: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 and Timestamp</a:t>
            </a:r>
          </a:p>
          <a:p>
            <a:r>
              <a:rPr lang="en-US" dirty="0"/>
              <a:t>Tags: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Tag and </a:t>
            </a:r>
          </a:p>
          <a:p>
            <a:pPr marL="0" indent="0">
              <a:buNone/>
            </a:pPr>
            <a:r>
              <a:rPr lang="en-US" dirty="0"/>
              <a:t>      Timestamp</a:t>
            </a:r>
          </a:p>
          <a:p>
            <a:r>
              <a:rPr lang="en-US" dirty="0"/>
              <a:t>Links: </a:t>
            </a:r>
            <a:r>
              <a:rPr lang="en-US" dirty="0" err="1"/>
              <a:t>MovieId</a:t>
            </a:r>
            <a:r>
              <a:rPr lang="en-US" dirty="0"/>
              <a:t>, </a:t>
            </a:r>
            <a:r>
              <a:rPr lang="en-US" dirty="0" err="1"/>
              <a:t>Imdbid</a:t>
            </a:r>
            <a:r>
              <a:rPr lang="en-US" dirty="0"/>
              <a:t> and </a:t>
            </a:r>
            <a:r>
              <a:rPr lang="en-US" dirty="0" err="1"/>
              <a:t>tmdId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B72B91-5059-4B7D-819D-1A6BB9D2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33" y="2900217"/>
            <a:ext cx="5793103" cy="28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66F4-64E8-4577-8B0D-5B551EBA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80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cs typeface="Arial" panose="020B0604020202020204" pitchFamily="34" charset="0"/>
              </a:rPr>
              <a:t>DATA PREPROCESSING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A6980-1384-4B15-BBA6-3DB21117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2473"/>
            <a:ext cx="9601200" cy="4324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Filling in Missing Values</a:t>
            </a:r>
          </a:p>
          <a:p>
            <a:pPr marL="914400" indent="-382588">
              <a:buFont typeface="Arial" panose="020B0604020202020204" pitchFamily="34" charset="0"/>
              <a:buChar char="•"/>
            </a:pPr>
            <a:r>
              <a:rPr lang="en-US" i="0" dirty="0"/>
              <a:t>Variables such as Year were identified with missing values and stored in separate Data frames.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In Movie dataset, for missing values in Year we have replaced it with 0.</a:t>
            </a:r>
          </a:p>
          <a:p>
            <a:pPr marL="0" lvl="1" indent="0">
              <a:buNone/>
            </a:pPr>
            <a:r>
              <a:rPr lang="en-US" b="1" i="0" dirty="0"/>
              <a:t>Handling Date and time</a:t>
            </a:r>
          </a:p>
          <a:p>
            <a:pPr marL="530352" lvl="1" indent="0">
              <a:buNone/>
            </a:pPr>
            <a:r>
              <a:rPr lang="en-US" i="0" dirty="0"/>
              <a:t>	For handling Timestamp we used mutate function using the format </a:t>
            </a:r>
            <a:r>
              <a:rPr lang="en-IN" i="0" dirty="0"/>
              <a:t>‘%</a:t>
            </a:r>
            <a:r>
              <a:rPr lang="en-IN" i="0" dirty="0" err="1"/>
              <a:t>y%m%d</a:t>
            </a:r>
            <a:r>
              <a:rPr lang="en-IN" i="0" dirty="0"/>
              <a:t> 	%H%M</a:t>
            </a:r>
            <a:r>
              <a:rPr lang="en-US" i="0" dirty="0"/>
              <a:t>’</a:t>
            </a:r>
          </a:p>
          <a:p>
            <a:pPr marL="0" lvl="1" indent="0">
              <a:buNone/>
            </a:pPr>
            <a:r>
              <a:rPr lang="en-US" b="1" i="0" dirty="0"/>
              <a:t>Separating Movie title and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Among the data frames, Movie has both Title and year in a single feature. So we separated and inserted them into separate columns and using it for further analysis.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Similarly we split Genres and Tags.</a:t>
            </a:r>
          </a:p>
          <a:p>
            <a:pPr marL="55562" lvl="1" indent="0"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34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5250-D1B3-4E21-A3D0-D38BA06B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730509" cy="1485900"/>
          </a:xfrm>
        </p:spPr>
        <p:txBody>
          <a:bodyPr/>
          <a:lstStyle/>
          <a:p>
            <a:r>
              <a:rPr lang="en-US" dirty="0"/>
              <a:t>ANALYSIS OF MOVIES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E18B-6E1A-4184-850A-E937A27F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some of the analysis done on data before performing logistic regression:</a:t>
            </a:r>
          </a:p>
          <a:p>
            <a:pPr lvl="1"/>
            <a:r>
              <a:rPr lang="en-US" dirty="0"/>
              <a:t>How many movies were produced per year?</a:t>
            </a:r>
          </a:p>
          <a:p>
            <a:pPr lvl="1"/>
            <a:r>
              <a:rPr lang="en-US" dirty="0"/>
              <a:t>What were the most popular movie genres year by year?</a:t>
            </a:r>
          </a:p>
          <a:p>
            <a:pPr lvl="1"/>
            <a:r>
              <a:rPr lang="en-US" dirty="0"/>
              <a:t>What tags best summarize a movie genre?</a:t>
            </a:r>
          </a:p>
          <a:p>
            <a:pPr lvl="1"/>
            <a:r>
              <a:rPr lang="en-US" dirty="0"/>
              <a:t>The best movies based on users ratings?</a:t>
            </a:r>
          </a:p>
          <a:p>
            <a:pPr lvl="1"/>
            <a:r>
              <a:rPr lang="en-US" dirty="0"/>
              <a:t>The best movie of a decade based on score (weighted average)</a:t>
            </a:r>
          </a:p>
          <a:p>
            <a:pPr lvl="1"/>
            <a:r>
              <a:rPr lang="en-US" dirty="0"/>
              <a:t>What were the best years for a genre (based on users ratings)?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A56-A688-4445-B59B-E14DF593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37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MOVIES WERE PRODUCED PER YEAR?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28030-5F0B-49B2-BC87-AB065743634B}"/>
              </a:ext>
            </a:extLst>
          </p:cNvPr>
          <p:cNvSpPr txBox="1"/>
          <p:nvPr/>
        </p:nvSpPr>
        <p:spPr>
          <a:xfrm>
            <a:off x="155349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7AE8E-C180-4E11-9259-D42818F8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431" y="1748258"/>
            <a:ext cx="3894157" cy="42828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722832-C508-441B-BB90-905112D0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8"/>
            <a:ext cx="6470831" cy="3955472"/>
          </a:xfrm>
        </p:spPr>
        <p:txBody>
          <a:bodyPr/>
          <a:lstStyle/>
          <a:p>
            <a:r>
              <a:rPr lang="en-US" dirty="0"/>
              <a:t>The graph shows the total number of movies that were produced every year starting from 1900</a:t>
            </a:r>
          </a:p>
          <a:p>
            <a:r>
              <a:rPr lang="en-US" dirty="0"/>
              <a:t>From the graph we can infer that the movie industry flourished after 2000.</a:t>
            </a:r>
          </a:p>
          <a:p>
            <a:r>
              <a:rPr lang="en-US" dirty="0"/>
              <a:t>The exponential growth in movie business is somewhat linked to the beginning of information age. </a:t>
            </a:r>
          </a:p>
          <a:p>
            <a:r>
              <a:rPr lang="en-US" dirty="0"/>
              <a:t>Growing popularity of Internet must have had a positive impact on the demand for movies.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3792-2277-4F94-A824-0ED5FDE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1" y="685800"/>
            <a:ext cx="9781309" cy="1485900"/>
          </a:xfrm>
        </p:spPr>
        <p:txBody>
          <a:bodyPr>
            <a:normAutofit/>
          </a:bodyPr>
          <a:lstStyle/>
          <a:p>
            <a:r>
              <a:rPr lang="en-US" dirty="0"/>
              <a:t>PLOTTING THE MOST POPULAR MOVIE GENRES –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C11B-2F50-49A2-9E50-3C2FBC9A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55" y="2295236"/>
            <a:ext cx="5671425" cy="3581400"/>
          </a:xfrm>
        </p:spPr>
        <p:txBody>
          <a:bodyPr/>
          <a:lstStyle/>
          <a:p>
            <a:r>
              <a:rPr lang="en-US" dirty="0"/>
              <a:t>I have plotted Animation, Romance, Sci-Fi, War and Western genre of movies starting from 1950.</a:t>
            </a:r>
          </a:p>
          <a:p>
            <a:r>
              <a:rPr lang="en-US" dirty="0"/>
              <a:t>Romance/Drama/Comedy have always topped the chart since the start of cinematography.</a:t>
            </a:r>
          </a:p>
          <a:p>
            <a:r>
              <a:rPr lang="en-US" dirty="0"/>
              <a:t>Significant Observations:</a:t>
            </a:r>
          </a:p>
          <a:p>
            <a:pPr lvl="1"/>
            <a:r>
              <a:rPr lang="en-US" dirty="0"/>
              <a:t>“Western” genre between 1960 and 1980</a:t>
            </a:r>
          </a:p>
          <a:p>
            <a:pPr lvl="1"/>
            <a:r>
              <a:rPr lang="en-US" dirty="0"/>
              <a:t>“War” genre between 1940-1960 and 2008-2012</a:t>
            </a:r>
          </a:p>
          <a:p>
            <a:pPr lvl="1"/>
            <a:r>
              <a:rPr lang="en-US" dirty="0"/>
              <a:t>“Animation” between 1994-2014.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26125-7055-4EBC-9663-F9CC47DB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30" y="1984887"/>
            <a:ext cx="461975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5073-6491-40C7-B120-60FC3012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5" y="154857"/>
            <a:ext cx="10910631" cy="1319982"/>
          </a:xfrm>
        </p:spPr>
        <p:txBody>
          <a:bodyPr>
            <a:normAutofit/>
          </a:bodyPr>
          <a:lstStyle/>
          <a:p>
            <a:r>
              <a:rPr lang="en-US" dirty="0"/>
              <a:t>WHAT TAGS BEST SUMMARIZE A MOVIE GENRE?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44CA-A601-49C4-BA65-FA990B4D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5" y="1640757"/>
            <a:ext cx="3722019" cy="4226643"/>
          </a:xfrm>
        </p:spPr>
        <p:txBody>
          <a:bodyPr/>
          <a:lstStyle/>
          <a:p>
            <a:r>
              <a:rPr lang="en-US" dirty="0"/>
              <a:t>Tags are nothing but description that are given by the user for a movie. </a:t>
            </a:r>
          </a:p>
          <a:p>
            <a:r>
              <a:rPr lang="en-US" dirty="0"/>
              <a:t>Here I have created word cloud of two famous genre (i.e.) Drama and Comedy.</a:t>
            </a:r>
          </a:p>
          <a:p>
            <a:r>
              <a:rPr lang="en-US" dirty="0"/>
              <a:t>The larger words implies that the particular tag was repeatedly used by many users to describe movie.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88E82-7A7C-4FFF-9B0C-E6A17571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61" y="1640757"/>
            <a:ext cx="3466486" cy="3812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430F3-A63D-4C91-B477-526C9EEE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54" y="1640757"/>
            <a:ext cx="3466487" cy="3812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48FA3-904D-4896-9C05-FF25096D0171}"/>
              </a:ext>
            </a:extLst>
          </p:cNvPr>
          <p:cNvSpPr/>
          <p:nvPr/>
        </p:nvSpPr>
        <p:spPr>
          <a:xfrm>
            <a:off x="5440888" y="5453214"/>
            <a:ext cx="23638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Drama genre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D91A8-D27D-4682-8B33-07F0C0B7299F}"/>
              </a:ext>
            </a:extLst>
          </p:cNvPr>
          <p:cNvSpPr/>
          <p:nvPr/>
        </p:nvSpPr>
        <p:spPr>
          <a:xfrm>
            <a:off x="8807542" y="5453213"/>
            <a:ext cx="23638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Comedy genre</a:t>
            </a:r>
          </a:p>
        </p:txBody>
      </p:sp>
    </p:spTree>
    <p:extLst>
      <p:ext uri="{BB962C8B-B14F-4D97-AF65-F5344CB8AC3E}">
        <p14:creationId xmlns:p14="http://schemas.microsoft.com/office/powerpoint/2010/main" val="304155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0F72-434B-4C01-AB74-0F51FA6C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636"/>
            <a:ext cx="9601200" cy="10887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WERE THE BEST MOVIES (BASED ON USERS RATINGS)?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4884-2F2C-4240-8CB8-20779805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501886"/>
            <a:ext cx="8696632" cy="20631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 represents Weighted Average = </a:t>
            </a:r>
            <a:r>
              <a:rPr lang="pt-BR" dirty="0"/>
              <a:t>(v/(v+m))*R + (m/(v+m))*C</a:t>
            </a:r>
          </a:p>
          <a:p>
            <a:r>
              <a:rPr lang="en-US" dirty="0"/>
              <a:t>R = average for the movie (mean) = (Rating)</a:t>
            </a:r>
          </a:p>
          <a:p>
            <a:r>
              <a:rPr lang="en-US" dirty="0"/>
              <a:t>v = number of votes for the movie = (votes)</a:t>
            </a:r>
          </a:p>
          <a:p>
            <a:r>
              <a:rPr lang="en-US" dirty="0"/>
              <a:t>m = minimum votes required to be listed in the Top 250</a:t>
            </a:r>
          </a:p>
          <a:p>
            <a:r>
              <a:rPr lang="en-US" dirty="0"/>
              <a:t>C = the mean vote across the whole report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DB855-2D25-40FB-B59D-D6A8A9392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9"/>
          <a:stretch/>
        </p:blipFill>
        <p:spPr>
          <a:xfrm>
            <a:off x="1455789" y="1472381"/>
            <a:ext cx="7207920" cy="19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57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3374</TotalTime>
  <Words>1043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Wingdings</vt:lpstr>
      <vt:lpstr>Crop</vt:lpstr>
      <vt:lpstr>Movie-lens analysis</vt:lpstr>
      <vt:lpstr>PROBLEM DEFINITION</vt:lpstr>
      <vt:lpstr>DATA PREPATATION</vt:lpstr>
      <vt:lpstr>DATA PREPROCESSING</vt:lpstr>
      <vt:lpstr>ANALYSIS OF MOVIES DATA </vt:lpstr>
      <vt:lpstr>HOW MANY MOVIES WERE PRODUCED PER YEAR? </vt:lpstr>
      <vt:lpstr>PLOTTING THE MOST POPULAR MOVIE GENRES – COMPARATIVE STUDY</vt:lpstr>
      <vt:lpstr>WHAT TAGS BEST SUMMARIZE A MOVIE GENRE?</vt:lpstr>
      <vt:lpstr>WHAT WERE THE BEST MOVIES (BASED ON USERS RATINGS)?</vt:lpstr>
      <vt:lpstr>BEST MOVIE OF A DECADE BASED ON WEIGHTED AVERAGE </vt:lpstr>
      <vt:lpstr>WHAT WERE THE BEST YEARS FOR A GENRE (BASED ON USERS RATINGS)?</vt:lpstr>
      <vt:lpstr>NUMBER OF MOVIES RELEASED PER YEAR FOR “SUPER-HERO” GENRE </vt:lpstr>
      <vt:lpstr>RATINGS FOR SUPER HERO MOVIES OVER THE YEARS</vt:lpstr>
      <vt:lpstr>PREDICTING NUMBER OF MOVIES RELEASING NEXT YEAR </vt:lpstr>
      <vt:lpstr>Predicting if a genre is popular?</vt:lpstr>
      <vt:lpstr>Predicting a specific genre popularity in next year &amp; will it be a pop(Drama) year?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 analysis</dc:title>
  <dc:creator>Ranganathan KA</dc:creator>
  <cp:lastModifiedBy>Ranganathan KA</cp:lastModifiedBy>
  <cp:revision>57</cp:revision>
  <dcterms:created xsi:type="dcterms:W3CDTF">2018-11-27T01:19:33Z</dcterms:created>
  <dcterms:modified xsi:type="dcterms:W3CDTF">2018-12-07T09:30:22Z</dcterms:modified>
</cp:coreProperties>
</file>