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7" r:id="rId11"/>
    <p:sldId id="283" r:id="rId12"/>
    <p:sldId id="284" r:id="rId13"/>
    <p:sldId id="285" r:id="rId14"/>
    <p:sldId id="279" r:id="rId15"/>
    <p:sldId id="280" r:id="rId16"/>
    <p:sldId id="281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bold r:id="rId24"/>
      <p:italic r:id="rId25"/>
      <p:boldItalic r:id="rId26"/>
    </p:embeddedFont>
    <p:embeddedFont>
      <p:font typeface="Squad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333300"/>
    <a:srgbClr val="009900"/>
    <a:srgbClr val="00CC00"/>
    <a:srgbClr val="FFFF00"/>
    <a:srgbClr val="CC99FF"/>
    <a:srgbClr val="9966FF"/>
    <a:srgbClr val="6600CC"/>
    <a:srgbClr val="993366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7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557095241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557095241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5e7858a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5e7858a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5e7858a9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5e7858a9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570952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570952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254"/>
          <a:stretch/>
        </p:blipFill>
        <p:spPr>
          <a:xfrm>
            <a:off x="75" y="0"/>
            <a:ext cx="9144000" cy="50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rot="10800000">
            <a:off x="6925725" y="3063401"/>
            <a:ext cx="2218277" cy="20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>
            <a:off x="102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rot="10800000" flipH="1">
            <a:off x="102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flipH="1">
            <a:off x="5457877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00CC99"/>
            </a:gs>
            <a:gs pos="100000">
              <a:srgbClr val="333300"/>
            </a:gs>
          </a:gsLst>
          <a:lin ang="54007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zy.ai/opendata/" TargetMode="External"/><Relationship Id="rId7" Type="http://schemas.openxmlformats.org/officeDocument/2006/relationships/hyperlink" Target="https://www.w3schools.com/jsref/api_web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ublic-transport" TargetMode="External"/><Relationship Id="rId5" Type="http://schemas.openxmlformats.org/officeDocument/2006/relationships/hyperlink" Target="https://www.geeksforgeeks.org/rest-api-introduction/" TargetMode="External"/><Relationship Id="rId4" Type="http://schemas.openxmlformats.org/officeDocument/2006/relationships/hyperlink" Target="https://www.geeksforgeeks.org/what-is-an-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ctrTitle"/>
          </p:nvPr>
        </p:nvSpPr>
        <p:spPr>
          <a:xfrm flipH="1">
            <a:off x="1375550" y="2870947"/>
            <a:ext cx="6393000" cy="892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RetardLess -FR-</a:t>
            </a:r>
            <a:endParaRPr dirty="0"/>
          </a:p>
        </p:txBody>
      </p:sp>
      <p:sp>
        <p:nvSpPr>
          <p:cNvPr id="305" name="Google Shape;305;p45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Here to help you arrive in time!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6"/>
          <p:cNvSpPr txBox="1">
            <a:spLocks noGrp="1"/>
          </p:cNvSpPr>
          <p:nvPr>
            <p:ph type="ctrTitle"/>
          </p:nvPr>
        </p:nvSpPr>
        <p:spPr>
          <a:xfrm flipH="1">
            <a:off x="3993036" y="1170709"/>
            <a:ext cx="1157928" cy="643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DEMO</a:t>
            </a:r>
            <a:endParaRPr dirty="0"/>
          </a:p>
        </p:txBody>
      </p:sp>
      <p:grpSp>
        <p:nvGrpSpPr>
          <p:cNvPr id="498" name="Google Shape;498;p56"/>
          <p:cNvGrpSpPr/>
          <p:nvPr/>
        </p:nvGrpSpPr>
        <p:grpSpPr>
          <a:xfrm>
            <a:off x="3819981" y="1909204"/>
            <a:ext cx="1504028" cy="1325087"/>
            <a:chOff x="-3137650" y="2067900"/>
            <a:chExt cx="291450" cy="256775"/>
          </a:xfrm>
        </p:grpSpPr>
        <p:sp>
          <p:nvSpPr>
            <p:cNvPr id="499" name="Google Shape;499;p56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6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6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56"/>
          <p:cNvSpPr txBox="1"/>
          <p:nvPr/>
        </p:nvSpPr>
        <p:spPr>
          <a:xfrm>
            <a:off x="3046401" y="3329425"/>
            <a:ext cx="30513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Prezentarea aplicatiei</a:t>
            </a:r>
            <a:endParaRPr sz="1200" dirty="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84319-DAE6-43B8-8D23-B35C626C4DAE}"/>
              </a:ext>
            </a:extLst>
          </p:cNvPr>
          <p:cNvSpPr txBox="1"/>
          <p:nvPr/>
        </p:nvSpPr>
        <p:spPr>
          <a:xfrm>
            <a:off x="7890164" y="115915"/>
            <a:ext cx="9322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332EE7-D687-CE0A-1B93-0916AE695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651427" y="96983"/>
            <a:ext cx="4500519" cy="488401"/>
          </a:xfrm>
        </p:spPr>
        <p:txBody>
          <a:bodyPr/>
          <a:lstStyle/>
          <a:p>
            <a:r>
              <a:rPr lang="en-US" sz="2400" dirty="0" err="1"/>
              <a:t>Structura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principalele</a:t>
            </a:r>
            <a:r>
              <a:rPr lang="en-US" sz="2400" dirty="0"/>
              <a:t> module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D34A808-580B-B4C9-87E3-89C74D39BFED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2609052" y="1026016"/>
            <a:ext cx="3016250" cy="488399"/>
          </a:xfrm>
        </p:spPr>
        <p:txBody>
          <a:bodyPr/>
          <a:lstStyle/>
          <a:p>
            <a:r>
              <a:rPr lang="pt-BR" dirty="0"/>
              <a:t>Diagrama UML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8F7259-B6D1-8DE4-CECD-5D18F3A4C49B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5749306" y="1852240"/>
            <a:ext cx="3196574" cy="488400"/>
          </a:xfrm>
        </p:spPr>
        <p:txBody>
          <a:bodyPr/>
          <a:lstStyle/>
          <a:p>
            <a:r>
              <a:rPr lang="en-US" dirty="0" err="1"/>
              <a:t>Principalele</a:t>
            </a:r>
            <a:r>
              <a:rPr lang="en-US" dirty="0"/>
              <a:t> module: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78AB0-968E-B34B-6F83-B87804FDB1EB}"/>
              </a:ext>
            </a:extLst>
          </p:cNvPr>
          <p:cNvSpPr txBox="1"/>
          <p:nvPr/>
        </p:nvSpPr>
        <p:spPr>
          <a:xfrm>
            <a:off x="318653" y="96983"/>
            <a:ext cx="12053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cs typeface="Arial"/>
                <a:sym typeface="Squada One"/>
              </a:rPr>
              <a:t>03.1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8DB1AB1-00D5-C99C-65D1-CA90FAB4A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78" r="17839" b="199"/>
          <a:stretch/>
        </p:blipFill>
        <p:spPr>
          <a:xfrm>
            <a:off x="318653" y="1034708"/>
            <a:ext cx="2887888" cy="37649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DDB62DA-DDF1-EDBF-4EC0-D0367C7E7C97}"/>
              </a:ext>
            </a:extLst>
          </p:cNvPr>
          <p:cNvSpPr txBox="1">
            <a:spLocks/>
          </p:cNvSpPr>
          <p:nvPr/>
        </p:nvSpPr>
        <p:spPr>
          <a:xfrm>
            <a:off x="5294421" y="2340640"/>
            <a:ext cx="3849579" cy="205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800" dirty="0"/>
              <a:t>Modulul de Colectare a Datelor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Modulul</a:t>
            </a:r>
            <a:r>
              <a:rPr lang="en-US" sz="1800" dirty="0"/>
              <a:t> de </a:t>
            </a:r>
            <a:r>
              <a:rPr lang="en-US" sz="1800" dirty="0" err="1"/>
              <a:t>Salvare</a:t>
            </a:r>
            <a:r>
              <a:rPr lang="en-US" sz="1800" dirty="0"/>
              <a:t> a </a:t>
            </a:r>
            <a:r>
              <a:rPr lang="en-US" sz="1800" dirty="0" err="1"/>
              <a:t>Datelor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dirty="0"/>
              <a:t>Modulul de Generare a Rapoartelor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dirty="0"/>
              <a:t>Modulul de Interfață Utilizator (UI)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Modulul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Validare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310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E7F7F6D-BFE3-15EE-E367-CF8122697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84" y="2019871"/>
            <a:ext cx="4482816" cy="3123629"/>
          </a:xfrm>
        </p:spPr>
        <p:txBody>
          <a:bodyPr/>
          <a:lstStyle/>
          <a:p>
            <a:pPr algn="l"/>
            <a:r>
              <a:rPr lang="en-US" sz="1200" b="1" dirty="0" err="1"/>
              <a:t>Corectitudinea</a:t>
            </a:r>
            <a:r>
              <a:rPr lang="en-US" sz="1200" b="1" dirty="0"/>
              <a:t> </a:t>
            </a:r>
            <a:r>
              <a:rPr lang="en-US" sz="1200" b="1" dirty="0" err="1"/>
              <a:t>Funcțiilor</a:t>
            </a:r>
            <a:r>
              <a:rPr lang="en-US" sz="12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/>
              <a:t>Am </a:t>
            </a:r>
            <a:r>
              <a:rPr lang="en-US" sz="1200" dirty="0" err="1"/>
              <a:t>creat</a:t>
            </a:r>
            <a:r>
              <a:rPr lang="en-US" sz="1200" dirty="0"/>
              <a:t> teste </a:t>
            </a:r>
            <a:r>
              <a:rPr lang="en-US" sz="1200" dirty="0" err="1"/>
              <a:t>unitare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verifica</a:t>
            </a:r>
            <a:r>
              <a:rPr lang="en-US" sz="1200" dirty="0"/>
              <a:t> </a:t>
            </a:r>
            <a:r>
              <a:rPr lang="en-US" sz="1200" dirty="0" err="1"/>
              <a:t>dacă</a:t>
            </a:r>
            <a:r>
              <a:rPr lang="en-US" sz="1200" dirty="0"/>
              <a:t> </a:t>
            </a:r>
            <a:r>
              <a:rPr lang="en-US" sz="1200" dirty="0" err="1"/>
              <a:t>fiecare</a:t>
            </a:r>
            <a:r>
              <a:rPr lang="en-US" sz="1200" dirty="0"/>
              <a:t> </a:t>
            </a:r>
            <a:r>
              <a:rPr lang="en-US" sz="1200" dirty="0" err="1"/>
              <a:t>funcție</a:t>
            </a:r>
            <a:r>
              <a:rPr lang="en-US" sz="1200" dirty="0"/>
              <a:t> din </a:t>
            </a:r>
            <a:r>
              <a:rPr lang="en-US" sz="1200" dirty="0" err="1"/>
              <a:t>aplicație</a:t>
            </a:r>
            <a:r>
              <a:rPr lang="en-US" sz="1200" dirty="0"/>
              <a:t> </a:t>
            </a:r>
            <a:r>
              <a:rPr lang="en-US" sz="1200" dirty="0" err="1"/>
              <a:t>funcționează</a:t>
            </a:r>
            <a:r>
              <a:rPr lang="en-US" sz="1200" dirty="0"/>
              <a:t> </a:t>
            </a:r>
            <a:r>
              <a:rPr lang="en-US" sz="1200" dirty="0" err="1"/>
              <a:t>corect</a:t>
            </a:r>
            <a:r>
              <a:rPr lang="en-US" sz="12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Preluarea</a:t>
            </a:r>
            <a:r>
              <a:rPr lang="en-US" sz="1200" dirty="0"/>
              <a:t> </a:t>
            </a:r>
            <a:r>
              <a:rPr lang="en-US" sz="1200" dirty="0" err="1"/>
              <a:t>datelor</a:t>
            </a:r>
            <a:r>
              <a:rPr lang="en-US" sz="1200" dirty="0"/>
              <a:t> din API </a:t>
            </a:r>
            <a:r>
              <a:rPr lang="en-US" sz="1200" dirty="0" err="1"/>
              <a:t>intr</a:t>
            </a:r>
            <a:r>
              <a:rPr lang="en-US" sz="1200" dirty="0"/>
              <a:t>-un format </a:t>
            </a:r>
            <a:r>
              <a:rPr lang="en-US" sz="1200" dirty="0" err="1"/>
              <a:t>corect</a:t>
            </a:r>
            <a:r>
              <a:rPr lang="en-US" sz="12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Salvarea</a:t>
            </a:r>
            <a:r>
              <a:rPr lang="en-US" sz="1200" dirty="0"/>
              <a:t> </a:t>
            </a:r>
            <a:r>
              <a:rPr lang="en-US" sz="1200" dirty="0" err="1"/>
              <a:t>datelor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fișiere</a:t>
            </a:r>
            <a:r>
              <a:rPr lang="en-US" sz="1200" dirty="0"/>
              <a:t> </a:t>
            </a:r>
            <a:r>
              <a:rPr lang="en-US" sz="1200" dirty="0" err="1"/>
              <a:t>json</a:t>
            </a:r>
            <a:r>
              <a:rPr lang="en-US" sz="12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Generarea</a:t>
            </a:r>
            <a:r>
              <a:rPr lang="en-US" sz="1200" dirty="0"/>
              <a:t> </a:t>
            </a:r>
            <a:r>
              <a:rPr lang="en-US" sz="1200" dirty="0" err="1"/>
              <a:t>rapoartelor</a:t>
            </a:r>
            <a:r>
              <a:rPr lang="en-US" sz="1200" dirty="0"/>
              <a:t> </a:t>
            </a:r>
            <a:r>
              <a:rPr lang="en-US" sz="1200" dirty="0" err="1"/>
              <a:t>corecte</a:t>
            </a:r>
            <a:r>
              <a:rPr lang="en-US" sz="1200" dirty="0"/>
              <a:t> pe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datelor</a:t>
            </a:r>
            <a:r>
              <a:rPr lang="en-US" sz="1200" dirty="0"/>
              <a:t> </a:t>
            </a:r>
            <a:r>
              <a:rPr lang="en-US" sz="1200" dirty="0" err="1"/>
              <a:t>colectate</a:t>
            </a:r>
            <a:r>
              <a:rPr lang="en-US" sz="1200" dirty="0"/>
              <a:t>.</a:t>
            </a:r>
          </a:p>
          <a:p>
            <a:pPr algn="l"/>
            <a:endParaRPr lang="en-US" sz="1200" dirty="0"/>
          </a:p>
          <a:p>
            <a:pPr algn="l"/>
            <a:r>
              <a:rPr lang="en-US" sz="1200" b="1" dirty="0" err="1"/>
              <a:t>Stabilitatea</a:t>
            </a:r>
            <a:r>
              <a:rPr lang="en-US" sz="1200" b="1" dirty="0"/>
              <a:t> </a:t>
            </a:r>
            <a:r>
              <a:rPr lang="en-US" sz="1200" b="1" dirty="0" err="1"/>
              <a:t>Aplicației</a:t>
            </a:r>
            <a:r>
              <a:rPr lang="en-US" sz="1200" b="1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/>
              <a:t>Am </a:t>
            </a:r>
            <a:r>
              <a:rPr lang="en-US" sz="1200" dirty="0" err="1"/>
              <a:t>efectuat</a:t>
            </a:r>
            <a:r>
              <a:rPr lang="en-US" sz="1200" dirty="0"/>
              <a:t> teste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aplicația</a:t>
            </a:r>
            <a:r>
              <a:rPr lang="en-US" sz="1200" dirty="0"/>
              <a:t> </a:t>
            </a:r>
            <a:r>
              <a:rPr lang="en-US" sz="1200" dirty="0" err="1"/>
              <a:t>rămâne</a:t>
            </a:r>
            <a:r>
              <a:rPr lang="en-US" sz="1200" dirty="0"/>
              <a:t> </a:t>
            </a:r>
            <a:r>
              <a:rPr lang="en-US" sz="1200" dirty="0" err="1"/>
              <a:t>stabilă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diverse </a:t>
            </a:r>
            <a:r>
              <a:rPr lang="en-US" sz="1200" dirty="0" err="1"/>
              <a:t>scenarii</a:t>
            </a:r>
            <a:r>
              <a:rPr lang="en-US" sz="1200" dirty="0"/>
              <a:t> de </a:t>
            </a:r>
            <a:r>
              <a:rPr lang="en-US" sz="1200" dirty="0" err="1"/>
              <a:t>utilizare</a:t>
            </a:r>
            <a:r>
              <a:rPr lang="en-US" sz="12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/>
              <a:t>Teste de </a:t>
            </a:r>
            <a:r>
              <a:rPr lang="en-US" sz="1200" dirty="0" err="1"/>
              <a:t>durabilitate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verifica</a:t>
            </a:r>
            <a:r>
              <a:rPr lang="en-US" sz="1200" dirty="0"/>
              <a:t> </a:t>
            </a:r>
            <a:r>
              <a:rPr lang="en-US" sz="1200" dirty="0" err="1"/>
              <a:t>comportamentul</a:t>
            </a:r>
            <a:r>
              <a:rPr lang="en-US" sz="1200" dirty="0"/>
              <a:t> </a:t>
            </a:r>
            <a:r>
              <a:rPr lang="en-US" sz="1200" dirty="0" err="1"/>
              <a:t>aplicației</a:t>
            </a:r>
            <a:r>
              <a:rPr lang="en-US" sz="1200" dirty="0"/>
              <a:t> pe </a:t>
            </a:r>
            <a:r>
              <a:rPr lang="en-US" sz="1200" dirty="0" err="1"/>
              <a:t>perioade</a:t>
            </a:r>
            <a:r>
              <a:rPr lang="en-US" sz="1200" dirty="0"/>
              <a:t> lungi de </a:t>
            </a:r>
            <a:r>
              <a:rPr lang="en-US" sz="1200" dirty="0" err="1"/>
              <a:t>timp.</a:t>
            </a:r>
            <a:endParaRPr lang="en-US"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BEBEB-1C7D-9FB6-E773-159CE78A395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21654" y="2019871"/>
            <a:ext cx="4482815" cy="3123629"/>
          </a:xfrm>
        </p:spPr>
        <p:txBody>
          <a:bodyPr/>
          <a:lstStyle/>
          <a:p>
            <a:pPr algn="l"/>
            <a:r>
              <a:rPr lang="en-US" sz="1200" b="1" dirty="0" err="1"/>
              <a:t>Interfața</a:t>
            </a:r>
            <a:r>
              <a:rPr lang="en-US" sz="1200" b="1" dirty="0"/>
              <a:t> </a:t>
            </a:r>
            <a:r>
              <a:rPr lang="en-US" sz="1200" b="1" dirty="0" err="1"/>
              <a:t>Utilizator</a:t>
            </a:r>
            <a:r>
              <a:rPr lang="en-US" sz="1200" b="1" dirty="0"/>
              <a:t> (UI):</a:t>
            </a:r>
            <a:endParaRPr lang="en-US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/>
              <a:t>Am </a:t>
            </a:r>
            <a:r>
              <a:rPr lang="en-US" sz="1200" dirty="0" err="1"/>
              <a:t>realizat</a:t>
            </a:r>
            <a:r>
              <a:rPr lang="en-US" sz="1200" dirty="0"/>
              <a:t> </a:t>
            </a:r>
            <a:r>
              <a:rPr lang="en-US" sz="1200" dirty="0" err="1"/>
              <a:t>testări</a:t>
            </a:r>
            <a:r>
              <a:rPr lang="en-US" sz="1200" dirty="0"/>
              <a:t> </a:t>
            </a:r>
            <a:r>
              <a:rPr lang="en-US" sz="1200" dirty="0" err="1"/>
              <a:t>vizuale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verifica</a:t>
            </a:r>
            <a:r>
              <a:rPr lang="en-US" sz="1200" dirty="0"/>
              <a:t> </a:t>
            </a:r>
            <a:r>
              <a:rPr lang="en-US" sz="1200" dirty="0" err="1"/>
              <a:t>corectitudinea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consistența</a:t>
            </a:r>
            <a:r>
              <a:rPr lang="en-US" sz="1200" dirty="0"/>
              <a:t> </a:t>
            </a:r>
            <a:r>
              <a:rPr lang="en-US" sz="1200" dirty="0" err="1"/>
              <a:t>elementelor</a:t>
            </a:r>
            <a:r>
              <a:rPr lang="en-US" sz="1200" dirty="0"/>
              <a:t> UI.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Validarea</a:t>
            </a:r>
            <a:r>
              <a:rPr lang="en-US" sz="1200" dirty="0"/>
              <a:t> </a:t>
            </a:r>
            <a:r>
              <a:rPr lang="en-US" sz="1200" dirty="0" err="1"/>
              <a:t>afișării</a:t>
            </a:r>
            <a:r>
              <a:rPr lang="en-US" sz="1200" dirty="0"/>
              <a:t> </a:t>
            </a:r>
            <a:r>
              <a:rPr lang="en-US" sz="1200" dirty="0" err="1"/>
              <a:t>corecte</a:t>
            </a:r>
            <a:r>
              <a:rPr lang="en-US" sz="1200" dirty="0"/>
              <a:t> a </a:t>
            </a:r>
            <a:r>
              <a:rPr lang="en-US" sz="1200" dirty="0" err="1"/>
              <a:t>datelor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timp</a:t>
            </a:r>
            <a:r>
              <a:rPr lang="en-US" sz="1200" dirty="0"/>
              <a:t>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Asigurarea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utilizatorii</a:t>
            </a:r>
            <a:r>
              <a:rPr lang="en-US" sz="1200" dirty="0"/>
              <a:t> pot </a:t>
            </a:r>
            <a:r>
              <a:rPr lang="en-US" sz="1200" dirty="0" err="1"/>
              <a:t>naviga</a:t>
            </a:r>
            <a:r>
              <a:rPr lang="en-US" sz="1200" dirty="0"/>
              <a:t> </a:t>
            </a:r>
            <a:r>
              <a:rPr lang="en-US" sz="1200" dirty="0" err="1"/>
              <a:t>intuitiv</a:t>
            </a:r>
            <a:r>
              <a:rPr lang="en-US" sz="1200" dirty="0"/>
              <a:t>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aplicație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pot </a:t>
            </a:r>
            <a:r>
              <a:rPr lang="en-US" sz="1200" dirty="0" err="1"/>
              <a:t>accesa</a:t>
            </a:r>
            <a:r>
              <a:rPr lang="en-US" sz="1200" dirty="0"/>
              <a:t> </a:t>
            </a:r>
            <a:r>
              <a:rPr lang="en-US" sz="1200" dirty="0" err="1"/>
              <a:t>funcțiile</a:t>
            </a:r>
            <a:r>
              <a:rPr lang="en-US" sz="1200" dirty="0"/>
              <a:t> </a:t>
            </a:r>
            <a:r>
              <a:rPr lang="en-US" sz="1200" dirty="0" err="1"/>
              <a:t>principale</a:t>
            </a:r>
            <a:r>
              <a:rPr lang="en-US" sz="1200" dirty="0"/>
              <a:t> </a:t>
            </a:r>
            <a:r>
              <a:rPr lang="en-US" sz="1200" dirty="0" err="1"/>
              <a:t>fără</a:t>
            </a:r>
            <a:r>
              <a:rPr lang="en-US" sz="1200" dirty="0"/>
              <a:t> </a:t>
            </a:r>
            <a:r>
              <a:rPr lang="en-US" sz="1200" dirty="0" err="1"/>
              <a:t>dificultăți</a:t>
            </a:r>
            <a:r>
              <a:rPr lang="en-US" sz="1200" dirty="0"/>
              <a:t>.</a:t>
            </a:r>
          </a:p>
          <a:p>
            <a:pPr algn="l"/>
            <a:endParaRPr lang="en-US" sz="1200" dirty="0"/>
          </a:p>
          <a:p>
            <a:pPr algn="l"/>
            <a:r>
              <a:rPr lang="en-US" sz="1200" b="1" dirty="0" err="1"/>
              <a:t>Interactivitatea</a:t>
            </a:r>
            <a:r>
              <a:rPr lang="en-US" sz="1200" b="1" dirty="0"/>
              <a:t> de User:</a:t>
            </a:r>
            <a:endParaRPr lang="en-US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fluxului</a:t>
            </a:r>
            <a:r>
              <a:rPr lang="en-US" sz="1200" dirty="0"/>
              <a:t> de </a:t>
            </a:r>
            <a:r>
              <a:rPr lang="en-US" sz="1200" dirty="0" err="1"/>
              <a:t>utilizator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scenarii</a:t>
            </a:r>
            <a:r>
              <a:rPr lang="en-US" sz="1200" dirty="0"/>
              <a:t> </a:t>
            </a:r>
            <a:r>
              <a:rPr lang="en-US" sz="1200" dirty="0" err="1"/>
              <a:t>comune</a:t>
            </a:r>
            <a:r>
              <a:rPr lang="en-US" sz="1200" dirty="0"/>
              <a:t> de </a:t>
            </a:r>
            <a:r>
              <a:rPr lang="en-US" sz="1200" dirty="0" err="1"/>
              <a:t>utilizare</a:t>
            </a:r>
            <a:r>
              <a:rPr lang="en-US" sz="12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Inițierea</a:t>
            </a:r>
            <a:r>
              <a:rPr lang="en-US" sz="1200" dirty="0"/>
              <a:t> </a:t>
            </a:r>
            <a:r>
              <a:rPr lang="en-US" sz="1200" dirty="0" err="1"/>
              <a:t>colectării</a:t>
            </a:r>
            <a:r>
              <a:rPr lang="en-US" sz="1200" dirty="0"/>
              <a:t> de date.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Salvarea</a:t>
            </a:r>
            <a:r>
              <a:rPr lang="en-US" sz="1200" dirty="0"/>
              <a:t> </a:t>
            </a:r>
            <a:r>
              <a:rPr lang="en-US" sz="1200" dirty="0" err="1"/>
              <a:t>datelor</a:t>
            </a:r>
            <a:r>
              <a:rPr lang="en-US" sz="1200" dirty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Generarea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vizualizarea</a:t>
            </a:r>
            <a:r>
              <a:rPr lang="en-US" sz="1200" dirty="0"/>
              <a:t> </a:t>
            </a:r>
            <a:r>
              <a:rPr lang="en-US" sz="1200" dirty="0" err="1"/>
              <a:t>rapoartelor</a:t>
            </a:r>
            <a:r>
              <a:rPr lang="en-US" sz="12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44D526-BD31-9553-5D75-9EE22084C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721655" y="217554"/>
            <a:ext cx="3673200" cy="670500"/>
          </a:xfrm>
        </p:spPr>
        <p:txBody>
          <a:bodyPr/>
          <a:lstStyle/>
          <a:p>
            <a:r>
              <a:rPr lang="en-US" dirty="0" err="1"/>
              <a:t>Testare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C6C0FA-0012-D12C-1C9A-073BE34356BE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1322532" y="1531471"/>
            <a:ext cx="2883707" cy="488400"/>
          </a:xfrm>
        </p:spPr>
        <p:txBody>
          <a:bodyPr/>
          <a:lstStyle/>
          <a:p>
            <a:r>
              <a:rPr lang="en-US" dirty="0" err="1"/>
              <a:t>Validarea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JUnit: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3518F8-77FD-1733-2232-466FB3D0C36E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5834174" y="1533915"/>
            <a:ext cx="2384700" cy="488400"/>
          </a:xfrm>
        </p:spPr>
        <p:txBody>
          <a:bodyPr/>
          <a:lstStyle/>
          <a:p>
            <a:r>
              <a:rPr lang="en-US" dirty="0" err="1"/>
              <a:t>Testări</a:t>
            </a:r>
            <a:r>
              <a:rPr lang="en-US" dirty="0"/>
              <a:t> </a:t>
            </a:r>
            <a:r>
              <a:rPr lang="en-US" dirty="0" err="1"/>
              <a:t>Vizuale</a:t>
            </a:r>
            <a:r>
              <a:rPr lang="en-US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0A701-52F7-A1EE-C4D9-1CAAC201CBFD}"/>
              </a:ext>
            </a:extLst>
          </p:cNvPr>
          <p:cNvSpPr txBox="1"/>
          <p:nvPr/>
        </p:nvSpPr>
        <p:spPr>
          <a:xfrm>
            <a:off x="401240" y="172974"/>
            <a:ext cx="13894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cs typeface="Arial"/>
                <a:sym typeface="Squada One"/>
              </a:rPr>
              <a:t>03.2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1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DD9B8C-03BC-D519-6835-02C4B7517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55" y="808958"/>
            <a:ext cx="4076085" cy="4075461"/>
          </a:xfrm>
        </p:spPr>
        <p:txBody>
          <a:bodyPr/>
          <a:lstStyle/>
          <a:p>
            <a:pPr algn="l"/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Ramura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Principală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(main):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Conține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versiunea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stabilă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testată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codului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Toate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funcționalitățile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bug fix-urile sunt integrate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aici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după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fost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verificate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l"/>
            <a:r>
              <a:rPr lang="en-US" sz="1200" b="1" dirty="0" err="1"/>
              <a:t>Ramuri</a:t>
            </a:r>
            <a:r>
              <a:rPr lang="en-US" sz="1200" b="1" dirty="0"/>
              <a:t> de </a:t>
            </a:r>
            <a:r>
              <a:rPr lang="en-US" sz="1200" b="1" dirty="0" err="1"/>
              <a:t>Dezvoltare</a:t>
            </a:r>
            <a:r>
              <a:rPr lang="en-US" sz="1200" b="1" dirty="0"/>
              <a:t> (</a:t>
            </a:r>
            <a:r>
              <a:rPr lang="en-US" sz="1200" b="1" dirty="0" err="1"/>
              <a:t>Naythen</a:t>
            </a:r>
            <a:r>
              <a:rPr lang="en-US" sz="1200" b="1" dirty="0"/>
              <a:t>/George/Akasha/GUI):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Dezvoltarea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funcționalității</a:t>
            </a:r>
            <a:r>
              <a:rPr lang="en-US" sz="1200" dirty="0"/>
              <a:t> de </a:t>
            </a:r>
            <a:r>
              <a:rPr lang="en-US" sz="1200" dirty="0" err="1"/>
              <a:t>colectare</a:t>
            </a:r>
            <a:r>
              <a:rPr lang="en-US" sz="1200" dirty="0"/>
              <a:t> a </a:t>
            </a:r>
            <a:r>
              <a:rPr lang="en-US" sz="1200" dirty="0" err="1"/>
              <a:t>datelor</a:t>
            </a:r>
            <a:r>
              <a:rPr lang="en-US" sz="1200" dirty="0"/>
              <a:t> de la API-</a:t>
            </a:r>
            <a:r>
              <a:rPr lang="en-US" sz="1200" dirty="0" err="1"/>
              <a:t>ul</a:t>
            </a:r>
            <a:r>
              <a:rPr lang="en-US" sz="1200" dirty="0"/>
              <a:t> </a:t>
            </a:r>
            <a:r>
              <a:rPr lang="en-US" sz="1200" dirty="0" err="1"/>
              <a:t>Tranzy</a:t>
            </a:r>
            <a:r>
              <a:rPr lang="en-US" sz="12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Implementarea</a:t>
            </a:r>
            <a:r>
              <a:rPr lang="en-US" sz="1200" dirty="0"/>
              <a:t> </a:t>
            </a:r>
            <a:r>
              <a:rPr lang="en-US" sz="1200" dirty="0" err="1"/>
              <a:t>modulului</a:t>
            </a:r>
            <a:r>
              <a:rPr lang="en-US" sz="1200" dirty="0"/>
              <a:t> de </a:t>
            </a:r>
            <a:r>
              <a:rPr lang="en-US" sz="1200" dirty="0" err="1"/>
              <a:t>salvare</a:t>
            </a:r>
            <a:r>
              <a:rPr lang="en-US" sz="1200" dirty="0"/>
              <a:t> a </a:t>
            </a:r>
            <a:r>
              <a:rPr lang="en-US" sz="1200" dirty="0" err="1"/>
              <a:t>datelor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formatele</a:t>
            </a:r>
            <a:r>
              <a:rPr lang="en-US" sz="1200" dirty="0"/>
              <a:t> csv/</a:t>
            </a:r>
            <a:r>
              <a:rPr lang="en-US" sz="1200" dirty="0" err="1"/>
              <a:t>json</a:t>
            </a:r>
            <a:r>
              <a:rPr lang="en-US" sz="1200" dirty="0"/>
              <a:t>/xml.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Crearea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funcționalității</a:t>
            </a:r>
            <a:r>
              <a:rPr lang="en-US" sz="1200" dirty="0"/>
              <a:t> de </a:t>
            </a:r>
            <a:r>
              <a:rPr lang="en-US" sz="1200" dirty="0" err="1"/>
              <a:t>generare</a:t>
            </a:r>
            <a:r>
              <a:rPr lang="en-US" sz="1200" dirty="0"/>
              <a:t> a </a:t>
            </a:r>
            <a:r>
              <a:rPr lang="en-US" sz="1200" dirty="0" err="1"/>
              <a:t>rapoartelor</a:t>
            </a:r>
            <a:r>
              <a:rPr lang="en-US" sz="1200" dirty="0"/>
              <a:t>.</a:t>
            </a:r>
          </a:p>
          <a:p>
            <a:pPr algn="l"/>
            <a:r>
              <a:rPr lang="en-US" sz="1200" b="1" dirty="0" err="1"/>
              <a:t>Ramuri</a:t>
            </a:r>
            <a:r>
              <a:rPr lang="en-US" sz="1200" b="1" dirty="0"/>
              <a:t> de Bug Fixing (teste):</a:t>
            </a:r>
            <a:endParaRPr lang="en-US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Rezolvarea</a:t>
            </a:r>
            <a:r>
              <a:rPr lang="en-US" sz="1200" dirty="0"/>
              <a:t> </a:t>
            </a:r>
            <a:r>
              <a:rPr lang="en-US" sz="1200" dirty="0" err="1"/>
              <a:t>problemelor</a:t>
            </a:r>
            <a:r>
              <a:rPr lang="en-US" sz="1200" dirty="0"/>
              <a:t> de </a:t>
            </a:r>
            <a:r>
              <a:rPr lang="en-US" sz="1200" dirty="0" err="1"/>
              <a:t>conectare</a:t>
            </a:r>
            <a:r>
              <a:rPr lang="en-US" sz="1200" dirty="0"/>
              <a:t> la API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gestionarea</a:t>
            </a:r>
            <a:r>
              <a:rPr lang="en-US" sz="1200" dirty="0"/>
              <a:t> </a:t>
            </a:r>
            <a:r>
              <a:rPr lang="en-US" sz="1200" dirty="0" err="1"/>
              <a:t>erorilor</a:t>
            </a:r>
            <a:r>
              <a:rPr lang="en-US" sz="12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Corectarea</a:t>
            </a:r>
            <a:r>
              <a:rPr lang="en-US" sz="1200" dirty="0"/>
              <a:t> </a:t>
            </a:r>
            <a:r>
              <a:rPr lang="en-US" sz="1200" dirty="0" err="1"/>
              <a:t>problemelor</a:t>
            </a:r>
            <a:r>
              <a:rPr lang="en-US" sz="1200" dirty="0"/>
              <a:t> de </a:t>
            </a:r>
            <a:r>
              <a:rPr lang="en-US" sz="1200" dirty="0" err="1"/>
              <a:t>parsare</a:t>
            </a:r>
            <a:r>
              <a:rPr lang="en-US" sz="1200" dirty="0"/>
              <a:t> a </a:t>
            </a:r>
            <a:r>
              <a:rPr lang="en-US" sz="1200" dirty="0" err="1"/>
              <a:t>datelor</a:t>
            </a:r>
            <a:r>
              <a:rPr lang="en-US" sz="1200" dirty="0"/>
              <a:t> </a:t>
            </a:r>
            <a:r>
              <a:rPr lang="en-US" sz="1200" dirty="0" err="1"/>
              <a:t>primite</a:t>
            </a:r>
            <a:r>
              <a:rPr lang="en-US" sz="1200" dirty="0"/>
              <a:t> de la API.</a:t>
            </a:r>
          </a:p>
          <a:p>
            <a:pPr algn="l"/>
            <a:r>
              <a:rPr lang="en-US" sz="1200" b="1" dirty="0" err="1"/>
              <a:t>Ramuri</a:t>
            </a:r>
            <a:r>
              <a:rPr lang="en-US" sz="1200" b="1" dirty="0"/>
              <a:t> de </a:t>
            </a:r>
            <a:r>
              <a:rPr lang="en-US" sz="1200" b="1" dirty="0" err="1"/>
              <a:t>Îmbunătățire</a:t>
            </a:r>
            <a:r>
              <a:rPr lang="en-US" sz="1200" b="1" dirty="0"/>
              <a:t> (Backend / GUI):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Optimizarea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îmbunătățirea</a:t>
            </a:r>
            <a:r>
              <a:rPr lang="en-US" sz="1200" dirty="0"/>
              <a:t> </a:t>
            </a:r>
            <a:r>
              <a:rPr lang="en-US" sz="1200" dirty="0" err="1"/>
              <a:t>interfeței</a:t>
            </a:r>
            <a:r>
              <a:rPr lang="en-US" sz="1200" dirty="0"/>
              <a:t> </a:t>
            </a:r>
            <a:r>
              <a:rPr lang="en-US" sz="1200" dirty="0" err="1"/>
              <a:t>utilizator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o </a:t>
            </a:r>
            <a:r>
              <a:rPr lang="en-US" sz="1200" dirty="0" err="1"/>
              <a:t>experiență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bună</a:t>
            </a:r>
            <a:r>
              <a:rPr lang="en-US" sz="12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/>
              <a:t>Îmbunătățiri</a:t>
            </a:r>
            <a:r>
              <a:rPr lang="en-US" sz="1200" dirty="0"/>
              <a:t> ale </a:t>
            </a:r>
            <a:r>
              <a:rPr lang="en-US" sz="1200" dirty="0" err="1"/>
              <a:t>performanței</a:t>
            </a:r>
            <a:r>
              <a:rPr lang="en-US" sz="1200" dirty="0"/>
              <a:t> </a:t>
            </a:r>
            <a:r>
              <a:rPr lang="en-US" sz="1200" dirty="0" err="1"/>
              <a:t>aplicației</a:t>
            </a:r>
            <a:r>
              <a:rPr lang="en-US" sz="1200" dirty="0"/>
              <a:t>, </a:t>
            </a:r>
            <a:r>
              <a:rPr lang="en-US" sz="1200" dirty="0" err="1"/>
              <a:t>inclusiv</a:t>
            </a:r>
            <a:r>
              <a:rPr lang="en-US" sz="1200" dirty="0"/>
              <a:t> </a:t>
            </a:r>
            <a:r>
              <a:rPr lang="en-US" sz="1200" dirty="0" err="1"/>
              <a:t>optimizări</a:t>
            </a:r>
            <a:r>
              <a:rPr lang="en-US" sz="1200" dirty="0"/>
              <a:t> ale </a:t>
            </a:r>
            <a:r>
              <a:rPr lang="en-US" sz="1200" dirty="0" err="1"/>
              <a:t>procesului</a:t>
            </a:r>
            <a:r>
              <a:rPr lang="en-US" sz="1200" dirty="0"/>
              <a:t> de </a:t>
            </a:r>
            <a:r>
              <a:rPr lang="en-US" sz="1200" dirty="0" err="1"/>
              <a:t>salvare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generare</a:t>
            </a:r>
            <a:r>
              <a:rPr lang="en-US" sz="1200" dirty="0"/>
              <a:t> a </a:t>
            </a:r>
            <a:r>
              <a:rPr lang="en-US" sz="1200" dirty="0" err="1"/>
              <a:t>rapoartelor</a:t>
            </a:r>
            <a:r>
              <a:rPr lang="en-US" sz="12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B752A3-4D50-D8E5-E8FD-933E0155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777400" y="138459"/>
            <a:ext cx="3673200" cy="670500"/>
          </a:xfrm>
        </p:spPr>
        <p:txBody>
          <a:bodyPr/>
          <a:lstStyle/>
          <a:p>
            <a:r>
              <a:rPr lang="en-US" dirty="0" err="1"/>
              <a:t>Utilizare</a:t>
            </a:r>
            <a:r>
              <a:rPr lang="en-US" dirty="0"/>
              <a:t> Git/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57DE59-25FC-2CB8-5C5A-3C7B8F57F0FA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-604405" y="1773924"/>
            <a:ext cx="2300700" cy="488400"/>
          </a:xfrm>
        </p:spPr>
        <p:txBody>
          <a:bodyPr/>
          <a:lstStyle/>
          <a:p>
            <a:r>
              <a:rPr lang="en-US" dirty="0" err="1"/>
              <a:t>Ramuri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1F286-51F5-9C47-7BEE-F6E8A0B65B15}"/>
              </a:ext>
            </a:extLst>
          </p:cNvPr>
          <p:cNvSpPr txBox="1"/>
          <p:nvPr/>
        </p:nvSpPr>
        <p:spPr>
          <a:xfrm>
            <a:off x="411480" y="91901"/>
            <a:ext cx="12877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cs typeface="Arial"/>
                <a:sym typeface="Squada One"/>
              </a:rPr>
              <a:t>03.2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C10D5-1035-59F1-D1D2-3561A32E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2" y="2271480"/>
            <a:ext cx="851210" cy="2064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02D5A0-2B77-7EAD-A5B7-0BD52F85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42" y="896542"/>
            <a:ext cx="2606337" cy="3439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688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43BF143-B036-BD0A-B161-A91C4A9BE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363500"/>
            <a:ext cx="2993673" cy="27800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Colectarea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salvarea</a:t>
            </a:r>
            <a:r>
              <a:rPr lang="en-US" sz="1800" dirty="0"/>
              <a:t> </a:t>
            </a:r>
            <a:r>
              <a:rPr lang="en-US" sz="1800" dirty="0" err="1"/>
              <a:t>eficientă</a:t>
            </a:r>
            <a:r>
              <a:rPr lang="en-US" sz="1800" dirty="0"/>
              <a:t> a </a:t>
            </a:r>
            <a:r>
              <a:rPr lang="en-US" sz="1800" dirty="0" err="1"/>
              <a:t>datelor</a:t>
            </a:r>
            <a:r>
              <a:rPr lang="en-US" sz="1800" dirty="0"/>
              <a:t> de transport public din </a:t>
            </a:r>
            <a:r>
              <a:rPr lang="en-US" sz="1800" dirty="0" err="1"/>
              <a:t>Iași</a:t>
            </a:r>
            <a:r>
              <a:rPr lang="en-US" sz="18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Generarea</a:t>
            </a:r>
            <a:r>
              <a:rPr lang="en-US" sz="1800" dirty="0"/>
              <a:t> de </a:t>
            </a:r>
            <a:r>
              <a:rPr lang="en-US" sz="1800" dirty="0" err="1"/>
              <a:t>rapoarte</a:t>
            </a:r>
            <a:r>
              <a:rPr lang="en-US" sz="1800" dirty="0"/>
              <a:t> </a:t>
            </a:r>
            <a:r>
              <a:rPr lang="en-US" sz="1800" dirty="0" err="1"/>
              <a:t>detaliate</a:t>
            </a:r>
            <a:r>
              <a:rPr lang="en-US" sz="1800" dirty="0"/>
              <a:t> pe </a:t>
            </a:r>
            <a:r>
              <a:rPr lang="en-US" sz="1800" dirty="0" err="1"/>
              <a:t>intervale</a:t>
            </a:r>
            <a:r>
              <a:rPr lang="en-US" sz="1800" dirty="0"/>
              <a:t> de </a:t>
            </a:r>
            <a:r>
              <a:rPr lang="en-US" sz="1800" dirty="0" err="1"/>
              <a:t>timp.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Optimizarea</a:t>
            </a:r>
            <a:r>
              <a:rPr lang="en-US" sz="1800" dirty="0"/>
              <a:t> </a:t>
            </a:r>
            <a:r>
              <a:rPr lang="en-US" sz="1800" dirty="0" err="1"/>
              <a:t>performanței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asigurarea</a:t>
            </a:r>
            <a:r>
              <a:rPr lang="en-US" sz="1800" dirty="0"/>
              <a:t> </a:t>
            </a:r>
            <a:r>
              <a:rPr lang="en-US" sz="1800" dirty="0" err="1"/>
              <a:t>stabilității</a:t>
            </a:r>
            <a:r>
              <a:rPr lang="en-US" sz="1800" dirty="0"/>
              <a:t> </a:t>
            </a:r>
            <a:r>
              <a:rPr lang="en-US" sz="1800" dirty="0" err="1"/>
              <a:t>aplicației</a:t>
            </a:r>
            <a:r>
              <a:rPr lang="en-US" sz="1800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ED077-B29C-E563-3CC8-043020799D6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851233" y="2363500"/>
            <a:ext cx="3107440" cy="205287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Importanța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planificări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estimări</a:t>
            </a:r>
            <a:r>
              <a:rPr lang="en-US" sz="1800" dirty="0"/>
              <a:t> </a:t>
            </a:r>
            <a:r>
              <a:rPr lang="en-US" sz="1800" dirty="0" err="1"/>
              <a:t>corecte</a:t>
            </a:r>
            <a:r>
              <a:rPr lang="en-US" sz="18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Necesitatea</a:t>
            </a:r>
            <a:r>
              <a:rPr lang="en-US" sz="1800" dirty="0"/>
              <a:t> </a:t>
            </a:r>
            <a:r>
              <a:rPr lang="en-US" sz="1800" dirty="0" err="1"/>
              <a:t>comunicării</a:t>
            </a:r>
            <a:r>
              <a:rPr lang="en-US" sz="1800" dirty="0"/>
              <a:t> </a:t>
            </a:r>
            <a:r>
              <a:rPr lang="en-US" sz="1800" dirty="0" err="1"/>
              <a:t>clare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constante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echipă</a:t>
            </a:r>
            <a:r>
              <a:rPr lang="en-US" sz="18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Flexibilitatea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adaptabilitatea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fața</a:t>
            </a:r>
            <a:r>
              <a:rPr lang="en-US" sz="1800" dirty="0"/>
              <a:t> </a:t>
            </a:r>
            <a:r>
              <a:rPr lang="en-US" sz="1800" dirty="0" err="1"/>
              <a:t>provocărilor</a:t>
            </a:r>
            <a:r>
              <a:rPr lang="en-US" sz="18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Beneficiile</a:t>
            </a:r>
            <a:r>
              <a:rPr lang="en-US" sz="1800" dirty="0"/>
              <a:t> </a:t>
            </a:r>
            <a:r>
              <a:rPr lang="en-US" sz="1800" dirty="0" err="1"/>
              <a:t>automatizării</a:t>
            </a:r>
            <a:r>
              <a:rPr lang="en-US" sz="1800" dirty="0"/>
              <a:t> </a:t>
            </a:r>
            <a:r>
              <a:rPr lang="en-US" sz="1800" dirty="0" err="1"/>
              <a:t>proceselor</a:t>
            </a:r>
            <a:r>
              <a:rPr lang="en-US" sz="1800" dirty="0"/>
              <a:t> de </a:t>
            </a:r>
            <a:r>
              <a:rPr lang="en-US" sz="1800" dirty="0" err="1"/>
              <a:t>dezvoltare</a:t>
            </a:r>
            <a:r>
              <a:rPr lang="en-US" sz="1800" dirty="0"/>
              <a:t>.</a:t>
            </a:r>
          </a:p>
        </p:txBody>
      </p:sp>
      <p:sp>
        <p:nvSpPr>
          <p:cNvPr id="880" name="Google Shape;880;p68"/>
          <p:cNvSpPr txBox="1">
            <a:spLocks noGrp="1"/>
          </p:cNvSpPr>
          <p:nvPr>
            <p:ph type="ctrTitle"/>
          </p:nvPr>
        </p:nvSpPr>
        <p:spPr>
          <a:xfrm flipH="1">
            <a:off x="1250103" y="252398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CONCLUZII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4E8F9B-F371-AB6F-4ACC-7CC9BA2B2729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0" y="1360549"/>
            <a:ext cx="2851233" cy="914399"/>
          </a:xfrm>
        </p:spPr>
        <p:txBody>
          <a:bodyPr/>
          <a:lstStyle/>
          <a:p>
            <a:r>
              <a:rPr lang="en-US" dirty="0" err="1"/>
              <a:t>Realizările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176EB9-D6F9-9AA3-723B-9C9CFBB9EA9C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3021313" y="1350500"/>
            <a:ext cx="2384700" cy="915306"/>
          </a:xfrm>
        </p:spPr>
        <p:txBody>
          <a:bodyPr/>
          <a:lstStyle/>
          <a:p>
            <a:r>
              <a:rPr lang="en-US" dirty="0" err="1"/>
              <a:t>Lecții</a:t>
            </a:r>
            <a:r>
              <a:rPr lang="en-US" dirty="0"/>
              <a:t> </a:t>
            </a:r>
            <a:r>
              <a:rPr lang="en-US" dirty="0" err="1"/>
              <a:t>Învățate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D8374-7AF2-BA88-EEB4-09E744C43249}"/>
              </a:ext>
            </a:extLst>
          </p:cNvPr>
          <p:cNvSpPr txBox="1"/>
          <p:nvPr/>
        </p:nvSpPr>
        <p:spPr>
          <a:xfrm>
            <a:off x="248297" y="91901"/>
            <a:ext cx="10018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04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A8247543-EC9F-92CC-405F-89B602AED2A9}"/>
              </a:ext>
            </a:extLst>
          </p:cNvPr>
          <p:cNvSpPr txBox="1">
            <a:spLocks/>
          </p:cNvSpPr>
          <p:nvPr/>
        </p:nvSpPr>
        <p:spPr>
          <a:xfrm>
            <a:off x="5593879" y="1360549"/>
            <a:ext cx="3550121" cy="91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dirty="0" err="1"/>
              <a:t>Imbunatatiri</a:t>
            </a:r>
            <a:r>
              <a:rPr lang="en-US" dirty="0"/>
              <a:t> </a:t>
            </a:r>
            <a:r>
              <a:rPr lang="en-US" dirty="0" err="1"/>
              <a:t>dorite</a:t>
            </a:r>
            <a:r>
              <a:rPr lang="en-US" dirty="0"/>
              <a:t> pe </a:t>
            </a:r>
            <a:r>
              <a:rPr lang="en-US" dirty="0" err="1"/>
              <a:t>viitor</a:t>
            </a:r>
            <a:r>
              <a:rPr lang="en-US" dirty="0"/>
              <a:t>: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212F181-4484-055C-F78F-5E6F08A8D092}"/>
              </a:ext>
            </a:extLst>
          </p:cNvPr>
          <p:cNvSpPr txBox="1">
            <a:spLocks/>
          </p:cNvSpPr>
          <p:nvPr/>
        </p:nvSpPr>
        <p:spPr>
          <a:xfrm>
            <a:off x="5593879" y="2274948"/>
            <a:ext cx="3673200" cy="205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Îmbunătățirea</a:t>
            </a:r>
            <a:r>
              <a:rPr lang="en-US" sz="1800" dirty="0"/>
              <a:t> </a:t>
            </a:r>
            <a:r>
              <a:rPr lang="en-US" sz="1800" dirty="0" err="1"/>
              <a:t>metodologiilor</a:t>
            </a:r>
            <a:r>
              <a:rPr lang="en-US" sz="1800" dirty="0"/>
              <a:t> de </a:t>
            </a:r>
            <a:r>
              <a:rPr lang="en-US" sz="1800" dirty="0" err="1"/>
              <a:t>planificare</a:t>
            </a:r>
            <a:r>
              <a:rPr lang="en-US" sz="18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Consolidarea</a:t>
            </a:r>
            <a:r>
              <a:rPr lang="en-US" sz="1800" dirty="0"/>
              <a:t> </a:t>
            </a:r>
            <a:r>
              <a:rPr lang="en-US" sz="1800" dirty="0" err="1"/>
              <a:t>comunicării</a:t>
            </a:r>
            <a:r>
              <a:rPr lang="en-US" sz="1800" dirty="0"/>
              <a:t> interne.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Investiția</a:t>
            </a:r>
            <a:r>
              <a:rPr lang="en-US" sz="1800" dirty="0"/>
              <a:t> </a:t>
            </a:r>
            <a:r>
              <a:rPr lang="en-US" sz="1800" dirty="0" err="1"/>
              <a:t>continuă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automatizare</a:t>
            </a:r>
            <a:r>
              <a:rPr lang="en-US" sz="18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Dezvoltarea</a:t>
            </a:r>
            <a:r>
              <a:rPr lang="en-US" sz="1800" dirty="0"/>
              <a:t> de </a:t>
            </a:r>
            <a:r>
              <a:rPr lang="en-US" sz="1800" dirty="0" err="1"/>
              <a:t>aplicații</a:t>
            </a:r>
            <a:r>
              <a:rPr lang="en-US" sz="1800" dirty="0"/>
              <a:t> </a:t>
            </a:r>
            <a:r>
              <a:rPr lang="en-US" sz="1800" dirty="0" err="1"/>
              <a:t>scalabile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extensibile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9"/>
          <p:cNvSpPr txBox="1">
            <a:spLocks noGrp="1"/>
          </p:cNvSpPr>
          <p:nvPr>
            <p:ph type="ctrTitle"/>
          </p:nvPr>
        </p:nvSpPr>
        <p:spPr>
          <a:xfrm flipH="1">
            <a:off x="1375500" y="1783080"/>
            <a:ext cx="6393000" cy="1903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MULTUMIM PENTRU ATENTIE!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0"/>
          <p:cNvSpPr txBox="1">
            <a:spLocks noGrp="1"/>
          </p:cNvSpPr>
          <p:nvPr>
            <p:ph type="ctrTitle"/>
          </p:nvPr>
        </p:nvSpPr>
        <p:spPr>
          <a:xfrm flipH="1">
            <a:off x="729800" y="2236500"/>
            <a:ext cx="35819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/>
              <a:t>BIBLIOGRAFIE</a:t>
            </a:r>
            <a:endParaRPr sz="4800" dirty="0"/>
          </a:p>
        </p:txBody>
      </p:sp>
      <p:sp>
        <p:nvSpPr>
          <p:cNvPr id="895" name="Google Shape;895;p70"/>
          <p:cNvSpPr txBox="1">
            <a:spLocks noGrp="1"/>
          </p:cNvSpPr>
          <p:nvPr>
            <p:ph type="subTitle" idx="1"/>
          </p:nvPr>
        </p:nvSpPr>
        <p:spPr>
          <a:xfrm>
            <a:off x="4685200" y="1330050"/>
            <a:ext cx="43064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https://tranzy.ai/opendata/</a:t>
            </a:r>
            <a:endParaRPr lang="en-US" sz="1400"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https://www.geeksforgeeks.org/what-is-an-api/</a:t>
            </a:r>
            <a:endParaRPr lang="en-US" sz="1400"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https://www.geeksforgeeks.org/rest-api-introduction/</a:t>
            </a:r>
            <a:endParaRPr lang="en-US" sz="1400"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https://www.geeksforgeeks.org/how-does-an-api-work/</a:t>
            </a: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https://github.com/public-transport</a:t>
            </a:r>
            <a:endParaRPr lang="en-US" sz="1400"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https://www.w3schools.com/jsref/api_web.asp</a:t>
            </a:r>
            <a:endParaRPr lang="en-US" sz="1400"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https://www.w3schools.com/js/js_api_fetch.asp</a:t>
            </a: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CUPRINS</a:t>
            </a:r>
            <a:endParaRPr dirty="0"/>
          </a:p>
        </p:txBody>
      </p:sp>
      <p:sp>
        <p:nvSpPr>
          <p:cNvPr id="311" name="Google Shape;311;p46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ORGANIZAREA ECHIPEI</a:t>
            </a:r>
            <a:endParaRPr dirty="0"/>
          </a:p>
        </p:txBody>
      </p:sp>
      <p:sp>
        <p:nvSpPr>
          <p:cNvPr id="313" name="Google Shape;313;p46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314" name="Google Shape;314;p46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DEMO / MOD DEZVOLTARE</a:t>
            </a:r>
            <a:endParaRPr dirty="0"/>
          </a:p>
        </p:txBody>
      </p:sp>
      <p:sp>
        <p:nvSpPr>
          <p:cNvPr id="316" name="Google Shape;316;p46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317" name="Google Shape;317;p46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SCOPUL / ECHIPA</a:t>
            </a:r>
            <a:endParaRPr dirty="0"/>
          </a:p>
        </p:txBody>
      </p:sp>
      <p:sp>
        <p:nvSpPr>
          <p:cNvPr id="319" name="Google Shape;319;p46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320" name="Google Shape;320;p46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CONCLUZII</a:t>
            </a:r>
            <a:endParaRPr dirty="0"/>
          </a:p>
        </p:txBody>
      </p:sp>
      <p:sp>
        <p:nvSpPr>
          <p:cNvPr id="322" name="Google Shape;322;p46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4147904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" sz="2000" dirty="0"/>
              <a:t>Bezis George-Florentin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" sz="2000" dirty="0"/>
              <a:t>Ciurdea Florin-Sebastian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" sz="2000" dirty="0"/>
              <a:t>Ghenea Razvan-Marian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" sz="2000" dirty="0"/>
              <a:t>Nechifor Ionut-Sebastian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" sz="2000" dirty="0"/>
              <a:t>Sava Florin-Bogdan</a:t>
            </a:r>
            <a:endParaRPr sz="2000" dirty="0"/>
          </a:p>
        </p:txBody>
      </p:sp>
      <p:sp>
        <p:nvSpPr>
          <p:cNvPr id="328" name="Google Shape;328;p4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ORGANIZAREA ECHIPEI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0D190-4BF9-88F9-1D26-E02FFE4CA5B1}"/>
              </a:ext>
            </a:extLst>
          </p:cNvPr>
          <p:cNvSpPr txBox="1"/>
          <p:nvPr/>
        </p:nvSpPr>
        <p:spPr>
          <a:xfrm>
            <a:off x="470647" y="12238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>
            <a:spLocks noGrp="1"/>
          </p:cNvSpPr>
          <p:nvPr>
            <p:ph type="ctrTitle"/>
          </p:nvPr>
        </p:nvSpPr>
        <p:spPr>
          <a:xfrm flipH="1">
            <a:off x="2152224" y="1822368"/>
            <a:ext cx="4075367" cy="830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ECHIPA NOASTRA</a:t>
            </a:r>
            <a:endParaRPr dirty="0"/>
          </a:p>
        </p:txBody>
      </p:sp>
      <p:sp>
        <p:nvSpPr>
          <p:cNvPr id="334" name="Google Shape;334;p48"/>
          <p:cNvSpPr txBox="1">
            <a:spLocks noGrp="1"/>
          </p:cNvSpPr>
          <p:nvPr>
            <p:ph type="subTitle" idx="1"/>
          </p:nvPr>
        </p:nvSpPr>
        <p:spPr>
          <a:xfrm>
            <a:off x="249936" y="2653365"/>
            <a:ext cx="4701924" cy="2319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Nechifor Ionut-Sebastian – Team Leader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Ciurdea Florin-Sebastian – Frontend Designer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Backend Developers: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(Rolurile de aici au fost periodic rotite)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Bezis George-Florentin – Code Reviewer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Ghenea Razvan-Marian – Code Tester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Sava Florin-Bogdan – Code Developer</a:t>
            </a:r>
            <a:endParaRPr sz="1800" dirty="0"/>
          </a:p>
        </p:txBody>
      </p:sp>
      <p:sp>
        <p:nvSpPr>
          <p:cNvPr id="338" name="Google Shape;338;p48"/>
          <p:cNvSpPr txBox="1"/>
          <p:nvPr/>
        </p:nvSpPr>
        <p:spPr>
          <a:xfrm>
            <a:off x="7155179" y="4306862"/>
            <a:ext cx="1377696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RetardLess-FR-</a:t>
            </a:r>
            <a:endParaRPr sz="12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2EFAB-F5EF-815E-541A-DCFB720479A5}"/>
              </a:ext>
            </a:extLst>
          </p:cNvPr>
          <p:cNvSpPr txBox="1"/>
          <p:nvPr/>
        </p:nvSpPr>
        <p:spPr>
          <a:xfrm>
            <a:off x="5731529" y="3957741"/>
            <a:ext cx="9921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01.1</a:t>
            </a:r>
            <a:endParaRPr lang="en-US" dirty="0"/>
          </a:p>
        </p:txBody>
      </p:sp>
      <p:pic>
        <p:nvPicPr>
          <p:cNvPr id="1028" name="Picture 4" descr="Travel Logo Bus Images – Browse 25,655 Stock Photos, Vectors, and Video |  Adobe Stock">
            <a:extLst>
              <a:ext uri="{FF2B5EF4-FFF2-40B4-BE49-F238E27FC236}">
                <a16:creationId xmlns:a16="http://schemas.microsoft.com/office/drawing/2014/main" id="{4A1367C3-AF31-CB8F-4421-0865A4E7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50" y="3655447"/>
            <a:ext cx="1119553" cy="8396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/>
          <p:nvPr/>
        </p:nvSpPr>
        <p:spPr>
          <a:xfrm rot="5400000">
            <a:off x="2614229" y="129057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49"/>
          <p:cNvSpPr/>
          <p:nvPr/>
        </p:nvSpPr>
        <p:spPr>
          <a:xfrm rot="5400000">
            <a:off x="3579343" y="299987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9"/>
          <p:cNvSpPr/>
          <p:nvPr/>
        </p:nvSpPr>
        <p:spPr>
          <a:xfrm rot="5400000">
            <a:off x="4528363" y="129057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ctrTitle"/>
          </p:nvPr>
        </p:nvSpPr>
        <p:spPr>
          <a:xfrm>
            <a:off x="115479" y="634960"/>
            <a:ext cx="2802981" cy="830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COMUNICARE</a:t>
            </a:r>
            <a:endParaRPr sz="4400" dirty="0"/>
          </a:p>
        </p:txBody>
      </p:sp>
      <p:sp>
        <p:nvSpPr>
          <p:cNvPr id="347" name="Google Shape;347;p49"/>
          <p:cNvSpPr txBox="1">
            <a:spLocks noGrp="1"/>
          </p:cNvSpPr>
          <p:nvPr>
            <p:ph type="ctrTitle" idx="2"/>
          </p:nvPr>
        </p:nvSpPr>
        <p:spPr>
          <a:xfrm>
            <a:off x="2829834" y="1985578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SEDINTE OFICIALE</a:t>
            </a:r>
            <a:br>
              <a:rPr lang="es" dirty="0"/>
            </a:br>
            <a:r>
              <a:rPr lang="es" dirty="0"/>
              <a:t>DESEMNARE TASKURI</a:t>
            </a:r>
            <a:endParaRPr dirty="0"/>
          </a:p>
        </p:txBody>
      </p:sp>
      <p:sp>
        <p:nvSpPr>
          <p:cNvPr id="348" name="Google Shape;348;p49"/>
          <p:cNvSpPr txBox="1">
            <a:spLocks noGrp="1"/>
          </p:cNvSpPr>
          <p:nvPr>
            <p:ph type="subTitle" idx="1"/>
          </p:nvPr>
        </p:nvSpPr>
        <p:spPr>
          <a:xfrm>
            <a:off x="2829834" y="243950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MICROSOFT AZURE DEVOPS ORGANIZATIOINS</a:t>
            </a:r>
            <a:endParaRPr dirty="0"/>
          </a:p>
        </p:txBody>
      </p:sp>
      <p:sp>
        <p:nvSpPr>
          <p:cNvPr id="349" name="Google Shape;349;p49"/>
          <p:cNvSpPr txBox="1">
            <a:spLocks noGrp="1"/>
          </p:cNvSpPr>
          <p:nvPr>
            <p:ph type="ctrTitle" idx="3"/>
          </p:nvPr>
        </p:nvSpPr>
        <p:spPr>
          <a:xfrm>
            <a:off x="4702134" y="1890952"/>
            <a:ext cx="17442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INCARCAREA CODULUI</a:t>
            </a:r>
            <a:endParaRPr dirty="0"/>
          </a:p>
        </p:txBody>
      </p:sp>
      <p:sp>
        <p:nvSpPr>
          <p:cNvPr id="350" name="Google Shape;350;p49"/>
          <p:cNvSpPr txBox="1">
            <a:spLocks noGrp="1"/>
          </p:cNvSpPr>
          <p:nvPr>
            <p:ph type="subTitle" idx="4"/>
          </p:nvPr>
        </p:nvSpPr>
        <p:spPr>
          <a:xfrm>
            <a:off x="4743968" y="240404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GITHUB</a:t>
            </a:r>
            <a:endParaRPr dirty="0"/>
          </a:p>
        </p:txBody>
      </p:sp>
      <p:sp>
        <p:nvSpPr>
          <p:cNvPr id="351" name="Google Shape;351;p49"/>
          <p:cNvSpPr txBox="1">
            <a:spLocks noGrp="1"/>
          </p:cNvSpPr>
          <p:nvPr>
            <p:ph type="ctrTitle" idx="5"/>
          </p:nvPr>
        </p:nvSpPr>
        <p:spPr>
          <a:xfrm>
            <a:off x="3794948" y="363744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SEDINTE VOICE / CHAT</a:t>
            </a:r>
            <a:endParaRPr dirty="0"/>
          </a:p>
        </p:txBody>
      </p:sp>
      <p:sp>
        <p:nvSpPr>
          <p:cNvPr id="352" name="Google Shape;352;p49"/>
          <p:cNvSpPr txBox="1">
            <a:spLocks noGrp="1"/>
          </p:cNvSpPr>
          <p:nvPr>
            <p:ph type="subTitle" idx="6"/>
          </p:nvPr>
        </p:nvSpPr>
        <p:spPr>
          <a:xfrm>
            <a:off x="3764381" y="4182397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DISCORD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D1BA5-AB8B-5229-014B-FD074BD2FEA7}"/>
              </a:ext>
            </a:extLst>
          </p:cNvPr>
          <p:cNvSpPr txBox="1"/>
          <p:nvPr/>
        </p:nvSpPr>
        <p:spPr>
          <a:xfrm>
            <a:off x="115479" y="-100788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01.2</a:t>
            </a:r>
            <a:endParaRPr lang="en-US" dirty="0"/>
          </a:p>
        </p:txBody>
      </p:sp>
      <p:pic>
        <p:nvPicPr>
          <p:cNvPr id="1026" name="Picture 2" descr="Josh Corrick | What not to do when Connecting Azure DevOps to AzureAD">
            <a:extLst>
              <a:ext uri="{FF2B5EF4-FFF2-40B4-BE49-F238E27FC236}">
                <a16:creationId xmlns:a16="http://schemas.microsoft.com/office/drawing/2014/main" id="{B6E16254-EFF4-4472-D4F2-5E74417C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36" y="1241335"/>
            <a:ext cx="830996" cy="8309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Github, Github Logo, Github Icon. Royalty-Free Vector Graphic -  Pixabay">
            <a:extLst>
              <a:ext uri="{FF2B5EF4-FFF2-40B4-BE49-F238E27FC236}">
                <a16:creationId xmlns:a16="http://schemas.microsoft.com/office/drawing/2014/main" id="{12818496-8831-8535-076A-5F95A76D3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70" y="1277822"/>
            <a:ext cx="830996" cy="8309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Icons editorial collection | Cool pfps for discord, Discord,  Logo icons">
            <a:extLst>
              <a:ext uri="{FF2B5EF4-FFF2-40B4-BE49-F238E27FC236}">
                <a16:creationId xmlns:a16="http://schemas.microsoft.com/office/drawing/2014/main" id="{DCA2EBE4-F76D-D74A-8440-252EF3F29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550" y="3016449"/>
            <a:ext cx="830996" cy="8309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ctrTitle"/>
          </p:nvPr>
        </p:nvSpPr>
        <p:spPr>
          <a:xfrm>
            <a:off x="1983540" y="278119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OBIECTIVE GENERALE</a:t>
            </a:r>
            <a:endParaRPr dirty="0"/>
          </a:p>
        </p:txBody>
      </p:sp>
      <p:sp>
        <p:nvSpPr>
          <p:cNvPr id="369" name="Google Shape;369;p50"/>
          <p:cNvSpPr txBox="1">
            <a:spLocks noGrp="1"/>
          </p:cNvSpPr>
          <p:nvPr>
            <p:ph type="subTitle" idx="1"/>
          </p:nvPr>
        </p:nvSpPr>
        <p:spPr>
          <a:xfrm>
            <a:off x="3570194" y="1152593"/>
            <a:ext cx="5602104" cy="1803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DEZVOLTARE API PENTRU APLICATIE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DEZVOLTARE INTERFATA GRAFICA APLICATIE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DEZVOLTARE TESTE APLICATIE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DOCUMENTAREA APLICATIEI</a:t>
            </a:r>
            <a:endParaRPr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33323-540E-9ABF-216B-4BE204034A75}"/>
              </a:ext>
            </a:extLst>
          </p:cNvPr>
          <p:cNvSpPr txBox="1"/>
          <p:nvPr/>
        </p:nvSpPr>
        <p:spPr>
          <a:xfrm>
            <a:off x="-1001806" y="48209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01.3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ctrTitle"/>
          </p:nvPr>
        </p:nvSpPr>
        <p:spPr>
          <a:xfrm flipH="1">
            <a:off x="4422455" y="246647"/>
            <a:ext cx="4493360" cy="1376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ASGINAREA TASK-URILOR / DEADLINE-URI</a:t>
            </a:r>
            <a:endParaRPr dirty="0"/>
          </a:p>
        </p:txBody>
      </p:sp>
      <p:sp>
        <p:nvSpPr>
          <p:cNvPr id="377" name="Google Shape;377;p51"/>
          <p:cNvSpPr txBox="1">
            <a:spLocks noGrp="1"/>
          </p:cNvSpPr>
          <p:nvPr>
            <p:ph type="ctrTitle" idx="3"/>
          </p:nvPr>
        </p:nvSpPr>
        <p:spPr>
          <a:xfrm>
            <a:off x="3912531" y="1340635"/>
            <a:ext cx="2700169" cy="627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TASK-URI / DEADLINE (ESTIMARI)</a:t>
            </a:r>
            <a:endParaRPr dirty="0"/>
          </a:p>
        </p:txBody>
      </p:sp>
      <p:sp>
        <p:nvSpPr>
          <p:cNvPr id="378" name="Google Shape;378;p51"/>
          <p:cNvSpPr txBox="1">
            <a:spLocks noGrp="1"/>
          </p:cNvSpPr>
          <p:nvPr>
            <p:ph type="ctrTitle" idx="4"/>
          </p:nvPr>
        </p:nvSpPr>
        <p:spPr>
          <a:xfrm>
            <a:off x="305422" y="1423137"/>
            <a:ext cx="2384700" cy="627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SEDINTELE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4B6DD-DE8E-EF76-5A97-010BBA384016}"/>
              </a:ext>
            </a:extLst>
          </p:cNvPr>
          <p:cNvSpPr txBox="1"/>
          <p:nvPr/>
        </p:nvSpPr>
        <p:spPr>
          <a:xfrm>
            <a:off x="-1620446" y="227753"/>
            <a:ext cx="480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cs typeface="Arial"/>
                <a:sym typeface="Squada One"/>
              </a:rPr>
              <a:t>01.4</a:t>
            </a:r>
            <a:endParaRPr kumimoji="0" lang="e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cs typeface="Arial"/>
              <a:sym typeface="Squada One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CB14A96-1B85-5E21-5C72-DB1BC78A7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1169" y="1651478"/>
            <a:ext cx="2085600" cy="488400"/>
          </a:xfrm>
        </p:spPr>
        <p:txBody>
          <a:bodyPr/>
          <a:lstStyle/>
          <a:p>
            <a:r>
              <a:rPr lang="ro-RO" dirty="0"/>
              <a:t>Exemplu</a:t>
            </a:r>
            <a:r>
              <a:rPr lang="en-US" dirty="0"/>
              <a:t> de </a:t>
            </a:r>
            <a:r>
              <a:rPr lang="ro-RO" dirty="0"/>
              <a:t>întârzieri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A7127E-8563-1781-8ABF-1D3F8F2DD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3" y="1968074"/>
            <a:ext cx="1277278" cy="2364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0D2243-3E85-0CFA-BECA-8E7DC4955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15" y="1968073"/>
            <a:ext cx="1283218" cy="2364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55BB84-9B4A-DB12-1380-D45B69B21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342" y="1954629"/>
            <a:ext cx="5831115" cy="2377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SCOPUL PROIECTULUI</a:t>
            </a:r>
            <a:endParaRPr dirty="0"/>
          </a:p>
        </p:txBody>
      </p:sp>
      <p:sp>
        <p:nvSpPr>
          <p:cNvPr id="14" name="Google Shape;386;p52">
            <a:extLst>
              <a:ext uri="{FF2B5EF4-FFF2-40B4-BE49-F238E27FC236}">
                <a16:creationId xmlns:a16="http://schemas.microsoft.com/office/drawing/2014/main" id="{1FDF3EFE-AF67-B948-EB56-E143F7456FE6}"/>
              </a:ext>
            </a:extLst>
          </p:cNvPr>
          <p:cNvSpPr txBox="1">
            <a:spLocks/>
          </p:cNvSpPr>
          <p:nvPr/>
        </p:nvSpPr>
        <p:spPr>
          <a:xfrm>
            <a:off x="1720254" y="1177900"/>
            <a:ext cx="7218005" cy="354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ro-RO" sz="1800" dirty="0"/>
              <a:t>Salvarea Datelor: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800" dirty="0"/>
              <a:t>Colectarea și salvarea datelor despre mijloacele de transport din Iași într-un fișier </a:t>
            </a:r>
            <a:r>
              <a:rPr lang="ro-RO" sz="1800" dirty="0" err="1"/>
              <a:t>json</a:t>
            </a:r>
            <a:r>
              <a:rPr lang="ro-RO" sz="1800" dirty="0"/>
              <a:t> utilizând </a:t>
            </a:r>
            <a:r>
              <a:rPr lang="en-US" sz="1800" dirty="0"/>
              <a:t>API-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Tranzy</a:t>
            </a:r>
            <a:r>
              <a:rPr lang="ro-RO" sz="1800" dirty="0"/>
              <a:t>.</a:t>
            </a:r>
          </a:p>
          <a:p>
            <a:pPr marL="0" indent="0"/>
            <a:endParaRPr lang="ro-RO" sz="1800" dirty="0"/>
          </a:p>
          <a:p>
            <a:pPr marL="0" indent="0"/>
            <a:r>
              <a:rPr lang="ro-RO" sz="1800" dirty="0"/>
              <a:t>Realizarea Rapoartelor: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800" dirty="0"/>
              <a:t>Generarea rapoartelor pe un interval de timp specific, incluzând: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o-RO" sz="1800" dirty="0"/>
              <a:t>Numărul de autovehicule în mișcare și staționare (depou).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o-RO" sz="1800" dirty="0"/>
              <a:t>Informații despre un mijloc de transport, cum ar fi: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ro-RO" sz="1800" dirty="0"/>
              <a:t>Ruta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ro-RO" sz="1800" dirty="0"/>
              <a:t>Direcția de deplasare</a:t>
            </a:r>
            <a:endParaRPr lang="en-US" sz="18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800" dirty="0"/>
              <a:t>Tip </a:t>
            </a:r>
            <a:r>
              <a:rPr lang="en-US" sz="1800" dirty="0" err="1"/>
              <a:t>vehicul</a:t>
            </a:r>
            <a:endParaRPr lang="en-US" sz="18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800" dirty="0" err="1"/>
              <a:t>Facilitati</a:t>
            </a:r>
            <a:r>
              <a:rPr lang="en-US" sz="1800" dirty="0"/>
              <a:t> </a:t>
            </a:r>
            <a:r>
              <a:rPr lang="en-US" sz="1800" dirty="0" err="1"/>
              <a:t>vehicul</a:t>
            </a:r>
            <a:endParaRPr lang="en-US" sz="18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800" dirty="0" err="1"/>
              <a:t>Pozitia</a:t>
            </a:r>
            <a:r>
              <a:rPr lang="en-US" sz="1800" dirty="0"/>
              <a:t> exacta</a:t>
            </a:r>
            <a:endParaRPr lang="ro-RO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BE422-2977-5ED0-16C5-CCDED5A96598}"/>
              </a:ext>
            </a:extLst>
          </p:cNvPr>
          <p:cNvSpPr txBox="1"/>
          <p:nvPr/>
        </p:nvSpPr>
        <p:spPr>
          <a:xfrm>
            <a:off x="-1510146" y="11540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>
            <a:spLocks/>
          </p:cNvSpPr>
          <p:nvPr/>
        </p:nvSpPr>
        <p:spPr>
          <a:xfrm>
            <a:off x="20784" y="2114818"/>
            <a:ext cx="4350327" cy="207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ro-RO" sz="1400" b="1" dirty="0"/>
              <a:t>Nechifor Ionuț-Sebastian</a:t>
            </a:r>
            <a:r>
              <a:rPr lang="en-US" sz="1400" b="1" dirty="0"/>
              <a:t>	</a:t>
            </a:r>
            <a:r>
              <a:rPr lang="ro-RO" sz="1400" b="1" dirty="0"/>
              <a:t>–</a:t>
            </a:r>
            <a:r>
              <a:rPr lang="en-US" sz="1400" b="1" dirty="0"/>
              <a:t>  </a:t>
            </a:r>
            <a:r>
              <a:rPr lang="ro-RO" sz="1400" b="1" dirty="0"/>
              <a:t>Project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400" dirty="0"/>
              <a:t>Coordonarea echipei și managementul proiectului.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400" dirty="0"/>
              <a:t>Asigurarea respectării termenelor și obiectivelor.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400" dirty="0"/>
              <a:t>Prezentarea proiectului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o-RO" sz="1400" dirty="0"/>
          </a:p>
          <a:p>
            <a:pPr marL="0" indent="0"/>
            <a:r>
              <a:rPr lang="ro-RO" sz="1400" b="1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Ghenea</a:t>
            </a:r>
            <a:r>
              <a:rPr lang="ro-RO" sz="1400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ro-RO" sz="1400" b="1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Razvan</a:t>
            </a:r>
            <a:r>
              <a:rPr lang="ro-RO" sz="1400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-Marian </a:t>
            </a:r>
            <a:r>
              <a:rPr lang="en-US" sz="1400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	</a:t>
            </a:r>
            <a:r>
              <a:rPr lang="ro-RO" sz="1400" b="1" dirty="0"/>
              <a:t>–</a:t>
            </a:r>
            <a:r>
              <a:rPr lang="en-US" sz="1400" b="1" dirty="0"/>
              <a:t>  </a:t>
            </a:r>
            <a:r>
              <a:rPr lang="ro-RO" sz="1400" b="1" dirty="0" err="1"/>
              <a:t>Developer</a:t>
            </a:r>
            <a:r>
              <a:rPr lang="ro-RO" sz="1400" b="1" dirty="0"/>
              <a:t>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400" dirty="0"/>
              <a:t>Implementarea funcționalităților de colectare și salvare a datelor in API.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400" dirty="0"/>
              <a:t>Dezvoltarea modulelor principale ale aplicației.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FE244-2893-2E9F-D7A7-0CB230CFAC4A}"/>
              </a:ext>
            </a:extLst>
          </p:cNvPr>
          <p:cNvSpPr txBox="1"/>
          <p:nvPr/>
        </p:nvSpPr>
        <p:spPr>
          <a:xfrm>
            <a:off x="3975911" y="289118"/>
            <a:ext cx="1420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ECHIPA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7F12C-4570-7C9C-625F-0FF69FA78AB8}"/>
              </a:ext>
            </a:extLst>
          </p:cNvPr>
          <p:cNvSpPr txBox="1"/>
          <p:nvPr/>
        </p:nvSpPr>
        <p:spPr>
          <a:xfrm>
            <a:off x="4772890" y="1004723"/>
            <a:ext cx="43503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o-RO" dirty="0">
              <a:solidFill>
                <a:schemeClr val="bg2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r>
              <a:rPr lang="ro-RO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Sava Florin-Bogdan</a:t>
            </a:r>
            <a:r>
              <a:rPr lang="en-US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	</a:t>
            </a:r>
            <a:r>
              <a:rPr lang="ro-RO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–</a:t>
            </a:r>
            <a:r>
              <a:rPr lang="en-US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 </a:t>
            </a:r>
            <a:r>
              <a:rPr lang="ro-RO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Specialist Testare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Crearea și execuția testelor </a:t>
            </a:r>
            <a:r>
              <a:rPr lang="ro-RO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JUnit</a:t>
            </a:r>
            <a:r>
              <a:rPr lang="ro-RO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pentru validarea funcționalităților.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Testarea manuală și automată a aplicației.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Raportarea și urmărirea defectelor.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ro-RO" dirty="0">
              <a:solidFill>
                <a:schemeClr val="bg2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r>
              <a:rPr lang="ro-RO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Ciurdea Florin-Sebastian</a:t>
            </a:r>
            <a:r>
              <a:rPr lang="en-US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	</a:t>
            </a:r>
            <a:r>
              <a:rPr lang="ro-RO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–</a:t>
            </a:r>
            <a:r>
              <a:rPr lang="en-US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 </a:t>
            </a:r>
            <a:r>
              <a:rPr lang="ro-RO" b="1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Developer</a:t>
            </a:r>
            <a:r>
              <a:rPr lang="ro-RO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ro-RO" b="1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Frontend</a:t>
            </a:r>
            <a:endParaRPr lang="ro-RO" b="1" dirty="0">
              <a:solidFill>
                <a:schemeClr val="bg2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Dezvoltarea interfeței utilizator (UI) pentru aplicație.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Integrarea API-urilor în </a:t>
            </a:r>
            <a:r>
              <a:rPr lang="ro-RO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frontend</a:t>
            </a:r>
            <a:r>
              <a:rPr lang="ro-RO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Optimizarea experienței utilizatorilor.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ro-RO" dirty="0">
              <a:solidFill>
                <a:schemeClr val="bg2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r>
              <a:rPr lang="ro-RO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</a:t>
            </a:r>
            <a:r>
              <a:rPr lang="ro-RO" b="1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ezis</a:t>
            </a:r>
            <a:r>
              <a:rPr lang="ro-RO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George-Florentin</a:t>
            </a:r>
            <a:r>
              <a:rPr lang="en-US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	</a:t>
            </a:r>
            <a:r>
              <a:rPr lang="ro-RO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–</a:t>
            </a:r>
            <a:r>
              <a:rPr lang="en-US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 </a:t>
            </a:r>
            <a:r>
              <a:rPr lang="ro-RO" b="1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Code </a:t>
            </a:r>
            <a:r>
              <a:rPr lang="ro-RO" b="1" dirty="0" err="1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Reviewer</a:t>
            </a:r>
            <a:endParaRPr lang="ro-RO" b="1" dirty="0">
              <a:solidFill>
                <a:schemeClr val="bg2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Verificarea înțelegerii codului 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Documentația proiectului.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Asigurarea integrării continue.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o-RO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Refactorizarea</a:t>
            </a:r>
            <a:r>
              <a:rPr lang="ro-RO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codului și optimizarea performanței.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ro-RO" dirty="0">
              <a:solidFill>
                <a:schemeClr val="bg2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03DAEA-47CD-5B2B-5CB8-0EF552431B71}"/>
              </a:ext>
            </a:extLst>
          </p:cNvPr>
          <p:cNvSpPr txBox="1"/>
          <p:nvPr/>
        </p:nvSpPr>
        <p:spPr>
          <a:xfrm>
            <a:off x="249385" y="104452"/>
            <a:ext cx="1032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cs typeface="Arial"/>
                <a:sym typeface="Squada One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43100232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829</Words>
  <Application>Microsoft Office PowerPoint</Application>
  <PresentationFormat>On-screen Show (16:9)</PresentationFormat>
  <Paragraphs>164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Squada One</vt:lpstr>
      <vt:lpstr>Arial</vt:lpstr>
      <vt:lpstr>Fira Sans Extra Condensed Medium</vt:lpstr>
      <vt:lpstr>Roboto Condensed Light</vt:lpstr>
      <vt:lpstr>Wingdings</vt:lpstr>
      <vt:lpstr>Tech Startup by Slidesgo</vt:lpstr>
      <vt:lpstr>RetardLess -FR-</vt:lpstr>
      <vt:lpstr>CUPRINS</vt:lpstr>
      <vt:lpstr>ORGANIZAREA ECHIPEI</vt:lpstr>
      <vt:lpstr>ECHIPA NOASTRA</vt:lpstr>
      <vt:lpstr>COMUNICARE</vt:lpstr>
      <vt:lpstr>OBIECTIVE GENERALE</vt:lpstr>
      <vt:lpstr>ASGINAREA TASK-URILOR / DEADLINE-URI</vt:lpstr>
      <vt:lpstr>SCOPUL PROIECTULUI</vt:lpstr>
      <vt:lpstr>PowerPoint Presentation</vt:lpstr>
      <vt:lpstr>DEMO</vt:lpstr>
      <vt:lpstr>Structura și principalele module</vt:lpstr>
      <vt:lpstr>Testare</vt:lpstr>
      <vt:lpstr>Utilizare Git/Github</vt:lpstr>
      <vt:lpstr>CONCLUZII</vt:lpstr>
      <vt:lpstr>MULTUMIM PENTRU ATENTIE!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RetardLess -FR-</dc:title>
  <cp:lastModifiedBy>Ionuț-Sebastian Nechifor</cp:lastModifiedBy>
  <cp:revision>4</cp:revision>
  <dcterms:modified xsi:type="dcterms:W3CDTF">2024-05-25T09:26:41Z</dcterms:modified>
</cp:coreProperties>
</file>