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jpg"/>
  <Override PartName="/ppt/media/image18.jpg" ContentType="image/jpg"/>
  <Override PartName="/ppt/media/image19.jpg" ContentType="image/jpg"/>
  <Override PartName="/ppt/media/image31.jpg" ContentType="image/jpg"/>
  <Override PartName="/ppt/media/image32.jpg" ContentType="image/jpg"/>
  <Override PartName="/ppt/media/image34.jpg" ContentType="image/jpg"/>
  <Override PartName="/ppt/media/image35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4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1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2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8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3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gitiz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Personal_digital_assista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8156" y="736290"/>
            <a:ext cx="7505808" cy="4957399"/>
            <a:chOff x="294893" y="756664"/>
            <a:chExt cx="8353044" cy="5819396"/>
          </a:xfrm>
        </p:grpSpPr>
        <p:sp>
          <p:nvSpPr>
            <p:cNvPr id="5" name="object 5"/>
            <p:cNvSpPr/>
            <p:nvPr/>
          </p:nvSpPr>
          <p:spPr>
            <a:xfrm>
              <a:off x="294893" y="756664"/>
              <a:ext cx="8353044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432047" y="5280651"/>
              <a:ext cx="2045208" cy="259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r>
                <a:rPr lang="en-US" dirty="0"/>
                <a:t> </a:t>
              </a:r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142488" y="5635752"/>
              <a:ext cx="1496567" cy="208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741164" y="5631179"/>
              <a:ext cx="1056132" cy="2133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2047" y="6010655"/>
              <a:ext cx="748284" cy="249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4820" y="5996940"/>
              <a:ext cx="1239012" cy="2133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7828" y="6362700"/>
              <a:ext cx="1027176" cy="2133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9464" y="1141475"/>
              <a:ext cx="3646932" cy="3912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F4EA0-F4CA-426B-AF43-41034D83456C}"/>
              </a:ext>
            </a:extLst>
          </p:cNvPr>
          <p:cNvSpPr/>
          <p:nvPr/>
        </p:nvSpPr>
        <p:spPr>
          <a:xfrm>
            <a:off x="2438400" y="4495800"/>
            <a:ext cx="3733800" cy="1298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F74BF-A375-4355-870F-1712DBE83869}"/>
              </a:ext>
            </a:extLst>
          </p:cNvPr>
          <p:cNvSpPr txBox="1"/>
          <p:nvPr/>
        </p:nvSpPr>
        <p:spPr>
          <a:xfrm>
            <a:off x="5763879" y="4415521"/>
            <a:ext cx="339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(Batch-B6)</a:t>
            </a:r>
          </a:p>
          <a:p>
            <a:r>
              <a:rPr lang="en-IN" sz="2400" dirty="0"/>
              <a:t>180040132-N.Satish	</a:t>
            </a:r>
          </a:p>
          <a:p>
            <a:r>
              <a:rPr lang="en-IN" sz="2400" dirty="0"/>
              <a:t>180040135-T.Venkata Teja</a:t>
            </a:r>
          </a:p>
          <a:p>
            <a:r>
              <a:rPr lang="en-IN" sz="2400" dirty="0"/>
              <a:t>180040153-T.Narendra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490727"/>
            <a:ext cx="5141976" cy="68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1110742"/>
            <a:ext cx="8194040" cy="4888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main types of </a:t>
            </a:r>
            <a:r>
              <a:rPr sz="2800" spc="-20" dirty="0">
                <a:latin typeface="Carlito"/>
                <a:cs typeface="Carlito"/>
              </a:rPr>
              <a:t>strategies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been </a:t>
            </a:r>
            <a:r>
              <a:rPr sz="2800" spc="-5" dirty="0">
                <a:latin typeface="Carlito"/>
                <a:cs typeface="Carlito"/>
              </a:rPr>
              <a:t>applied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this  </a:t>
            </a:r>
            <a:r>
              <a:rPr sz="2800" spc="-15" dirty="0">
                <a:latin typeface="Carlito"/>
                <a:cs typeface="Carlito"/>
              </a:rPr>
              <a:t>problem:</a:t>
            </a:r>
            <a:endParaRPr sz="2800">
              <a:latin typeface="Carlito"/>
              <a:cs typeface="Carlito"/>
            </a:endParaRPr>
          </a:p>
          <a:p>
            <a:pPr marL="756285" marR="68580" lvl="1" indent="-287020" algn="just">
              <a:lnSpc>
                <a:spcPts val="259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holistic approach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10" dirty="0">
                <a:latin typeface="Carlito"/>
                <a:cs typeface="Carlito"/>
              </a:rPr>
              <a:t>recognition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globally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performed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on 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the whole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representation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of 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words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5" dirty="0">
                <a:latin typeface="Carlito"/>
                <a:cs typeface="Carlito"/>
              </a:rPr>
              <a:t>attempt  to </a:t>
            </a:r>
            <a:r>
              <a:rPr sz="2400" spc="-5" dirty="0">
                <a:latin typeface="Carlito"/>
                <a:cs typeface="Carlito"/>
              </a:rPr>
              <a:t>identify </a:t>
            </a:r>
            <a:r>
              <a:rPr sz="2400" spc="-10" dirty="0">
                <a:latin typeface="Carlito"/>
                <a:cs typeface="Carlito"/>
              </a:rPr>
              <a:t>characters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individually.</a:t>
            </a:r>
            <a:endParaRPr sz="2400">
              <a:latin typeface="Carlito"/>
              <a:cs typeface="Carlito"/>
            </a:endParaRPr>
          </a:p>
          <a:p>
            <a:pPr marL="1155700" lvl="2" indent="-229235" algn="just">
              <a:lnSpc>
                <a:spcPts val="2280"/>
              </a:lnSpc>
              <a:spcBef>
                <a:spcPts val="23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The main </a:t>
            </a:r>
            <a:r>
              <a:rPr sz="2000" spc="-10" dirty="0">
                <a:latin typeface="Carlito"/>
                <a:cs typeface="Carlito"/>
              </a:rPr>
              <a:t>advantage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holistic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that they </a:t>
            </a:r>
            <a:r>
              <a:rPr sz="2000" spc="-15" dirty="0">
                <a:latin typeface="Carlito"/>
                <a:cs typeface="Carlito"/>
              </a:rPr>
              <a:t>avoid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word</a:t>
            </a:r>
            <a:endParaRPr sz="2000">
              <a:latin typeface="Carlito"/>
              <a:cs typeface="Carlito"/>
            </a:endParaRPr>
          </a:p>
          <a:p>
            <a:pPr marL="1155700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segmentation</a:t>
            </a:r>
            <a:endParaRPr sz="2000">
              <a:latin typeface="Carlito"/>
              <a:cs typeface="Carlito"/>
            </a:endParaRPr>
          </a:p>
          <a:p>
            <a:pPr marL="756285" marR="181610" lvl="1" indent="-287020">
              <a:lnSpc>
                <a:spcPct val="90000"/>
              </a:lnSpc>
              <a:spcBef>
                <a:spcPts val="5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analytical </a:t>
            </a:r>
            <a:r>
              <a:rPr sz="2400" spc="-10" dirty="0">
                <a:latin typeface="Carlito"/>
                <a:cs typeface="Carlito"/>
              </a:rPr>
              <a:t>approach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5" dirty="0">
                <a:latin typeface="Carlito"/>
                <a:cs typeface="Carlito"/>
              </a:rPr>
              <a:t>deal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several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levels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of 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representation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corresponding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increasing </a:t>
            </a:r>
            <a:r>
              <a:rPr sz="2400" spc="-10" dirty="0">
                <a:latin typeface="Carlito"/>
                <a:cs typeface="Carlito"/>
              </a:rPr>
              <a:t>levels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0" dirty="0">
                <a:latin typeface="Carlito"/>
                <a:cs typeface="Carlito"/>
              </a:rPr>
              <a:t>abstraction </a:t>
            </a:r>
            <a:r>
              <a:rPr sz="2400" spc="-5" dirty="0">
                <a:latin typeface="Carlito"/>
                <a:cs typeface="Carlito"/>
              </a:rPr>
              <a:t>(usually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feature </a:t>
            </a:r>
            <a:r>
              <a:rPr sz="2400" spc="-10" dirty="0">
                <a:latin typeface="Carlito"/>
                <a:cs typeface="Carlito"/>
              </a:rPr>
              <a:t>level,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grapheme </a:t>
            </a:r>
            <a:r>
              <a:rPr sz="2400" spc="-5" dirty="0">
                <a:latin typeface="Carlito"/>
                <a:cs typeface="Carlito"/>
              </a:rPr>
              <a:t>or  </a:t>
            </a:r>
            <a:r>
              <a:rPr sz="2400" spc="-10" dirty="0">
                <a:latin typeface="Carlito"/>
                <a:cs typeface="Carlito"/>
              </a:rPr>
              <a:t>pseudo-letter level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spc="-10" dirty="0">
                <a:latin typeface="Carlito"/>
                <a:cs typeface="Carlito"/>
              </a:rPr>
              <a:t>level). </a:t>
            </a:r>
            <a:r>
              <a:rPr sz="2400" spc="-30" dirty="0">
                <a:latin typeface="Carlito"/>
                <a:cs typeface="Carlito"/>
              </a:rPr>
              <a:t>Words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not  </a:t>
            </a:r>
            <a:r>
              <a:rPr sz="2400" spc="-10" dirty="0">
                <a:latin typeface="Carlito"/>
                <a:cs typeface="Carlito"/>
              </a:rPr>
              <a:t>considered </a:t>
            </a:r>
            <a:r>
              <a:rPr sz="2400" dirty="0">
                <a:latin typeface="Carlito"/>
                <a:cs typeface="Carlito"/>
              </a:rPr>
              <a:t>as a whole,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sequences of smaller </a:t>
            </a:r>
            <a:r>
              <a:rPr sz="2400" spc="-20" dirty="0">
                <a:latin typeface="Carlito"/>
                <a:cs typeface="Carlito"/>
              </a:rPr>
              <a:t>size  </a:t>
            </a:r>
            <a:r>
              <a:rPr sz="2400" spc="-5" dirty="0">
                <a:latin typeface="Carlito"/>
                <a:cs typeface="Carlito"/>
              </a:rPr>
              <a:t>units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easily </a:t>
            </a:r>
            <a:r>
              <a:rPr sz="2400" spc="-15" dirty="0">
                <a:latin typeface="Carlito"/>
                <a:cs typeface="Carlito"/>
              </a:rPr>
              <a:t>related to </a:t>
            </a:r>
            <a:r>
              <a:rPr sz="2400" spc="-10" dirty="0">
                <a:latin typeface="Carlito"/>
                <a:cs typeface="Carlito"/>
              </a:rPr>
              <a:t>characters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order to 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10" dirty="0">
                <a:latin typeface="Carlito"/>
                <a:cs typeface="Carlito"/>
              </a:rPr>
              <a:t>recognition </a:t>
            </a:r>
            <a:r>
              <a:rPr sz="2400" spc="-5" dirty="0">
                <a:latin typeface="Carlito"/>
                <a:cs typeface="Carlito"/>
              </a:rPr>
              <a:t>independent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specific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vocabulary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6835" y="429768"/>
            <a:ext cx="5218175" cy="5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916" y="1659763"/>
            <a:ext cx="771080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Feature extraction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dirty="0">
                <a:latin typeface="Carlito"/>
                <a:cs typeface="Carlito"/>
              </a:rPr>
              <a:t>in a </a:t>
            </a:r>
            <a:r>
              <a:rPr sz="2000" spc="-5" dirty="0">
                <a:latin typeface="Carlito"/>
                <a:cs typeface="Carlito"/>
              </a:rPr>
              <a:t>similar fashion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neural network </a:t>
            </a:r>
            <a:r>
              <a:rPr sz="2000" spc="-15" dirty="0">
                <a:latin typeface="Carlito"/>
                <a:cs typeface="Carlito"/>
              </a:rPr>
              <a:t>recognizers  </a:t>
            </a:r>
            <a:r>
              <a:rPr sz="2000" spc="-30" dirty="0">
                <a:latin typeface="Carlito"/>
                <a:cs typeface="Carlito"/>
              </a:rPr>
              <a:t>however, </a:t>
            </a:r>
            <a:r>
              <a:rPr sz="2000" spc="-15" dirty="0">
                <a:latin typeface="Carlito"/>
                <a:cs typeface="Carlito"/>
              </a:rPr>
              <a:t>programmers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manually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properties </a:t>
            </a:r>
            <a:r>
              <a:rPr sz="2000" spc="-5" dirty="0">
                <a:latin typeface="Carlito"/>
                <a:cs typeface="Carlito"/>
              </a:rPr>
              <a:t>they </a:t>
            </a:r>
            <a:r>
              <a:rPr sz="2000" spc="-15" dirty="0">
                <a:latin typeface="Carlito"/>
                <a:cs typeface="Carlito"/>
              </a:rPr>
              <a:t>feel  </a:t>
            </a:r>
            <a:r>
              <a:rPr sz="2000" spc="-10" dirty="0">
                <a:latin typeface="Carlito"/>
                <a:cs typeface="Carlito"/>
              </a:rPr>
              <a:t>are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important.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Some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10" dirty="0">
                <a:latin typeface="Carlito"/>
                <a:cs typeface="Carlito"/>
              </a:rPr>
              <a:t>properties </a:t>
            </a:r>
            <a:r>
              <a:rPr sz="2000" spc="-5" dirty="0">
                <a:latin typeface="Carlito"/>
                <a:cs typeface="Carlito"/>
              </a:rPr>
              <a:t>might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latin typeface="Carlito"/>
                <a:cs typeface="Carlito"/>
              </a:rPr>
              <a:t>Aspect</a:t>
            </a:r>
            <a:r>
              <a:rPr sz="2000" spc="-5" dirty="0">
                <a:latin typeface="Carlito"/>
                <a:cs typeface="Carlito"/>
              </a:rPr>
              <a:t> Ratio</a:t>
            </a:r>
            <a:endParaRPr sz="200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5" dirty="0">
                <a:latin typeface="Carlito"/>
                <a:cs typeface="Carlito"/>
              </a:rPr>
              <a:t>Percent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pixels </a:t>
            </a:r>
            <a:r>
              <a:rPr sz="2000" spc="-10" dirty="0">
                <a:latin typeface="Carlito"/>
                <a:cs typeface="Carlito"/>
              </a:rPr>
              <a:t>above </a:t>
            </a:r>
            <a:r>
              <a:rPr sz="2000" spc="-15" dirty="0">
                <a:latin typeface="Carlito"/>
                <a:cs typeface="Carlito"/>
              </a:rPr>
              <a:t>horizontal </a:t>
            </a:r>
            <a:r>
              <a:rPr sz="2000" spc="-5" dirty="0">
                <a:latin typeface="Carlito"/>
                <a:cs typeface="Carlito"/>
              </a:rPr>
              <a:t>half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point</a:t>
            </a:r>
            <a:endParaRPr sz="200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5" dirty="0">
                <a:latin typeface="Carlito"/>
                <a:cs typeface="Carlito"/>
              </a:rPr>
              <a:t>Percent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pixels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right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vertical half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point</a:t>
            </a:r>
            <a:endParaRPr sz="200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strokes</a:t>
            </a:r>
            <a:endParaRPr sz="200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2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distance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image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center</a:t>
            </a:r>
            <a:endParaRPr sz="200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reflected </a:t>
            </a:r>
            <a:r>
              <a:rPr sz="2000" dirty="0">
                <a:latin typeface="Carlito"/>
                <a:cs typeface="Carlito"/>
              </a:rPr>
              <a:t>y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axis</a:t>
            </a:r>
            <a:endParaRPr sz="200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reflected </a:t>
            </a:r>
            <a:r>
              <a:rPr sz="2000" dirty="0">
                <a:latin typeface="Carlito"/>
                <a:cs typeface="Carlito"/>
              </a:rPr>
              <a:t>x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axis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3" y="595883"/>
            <a:ext cx="7844028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116" y="2071116"/>
            <a:ext cx="166725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127" y="2071116"/>
            <a:ext cx="1723644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8511" y="2071116"/>
            <a:ext cx="3505199" cy="752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6622" y="3018790"/>
            <a:ext cx="438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Different </a:t>
            </a:r>
            <a:r>
              <a:rPr sz="1800" b="1" spc="-15" dirty="0">
                <a:latin typeface="Carlito"/>
                <a:cs typeface="Carlito"/>
              </a:rPr>
              <a:t>stages </a:t>
            </a:r>
            <a:r>
              <a:rPr sz="1800" b="1" dirty="0">
                <a:latin typeface="Carlito"/>
                <a:cs typeface="Carlito"/>
              </a:rPr>
              <a:t>of </a:t>
            </a:r>
            <a:r>
              <a:rPr sz="1800" b="1" spc="-5" dirty="0">
                <a:latin typeface="Carlito"/>
                <a:cs typeface="Carlito"/>
              </a:rPr>
              <a:t>handwriting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segmentation.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44" y="1661286"/>
            <a:ext cx="29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(A)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9621" y="1661286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(B)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508" y="166128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(C)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6972" y="3318510"/>
            <a:ext cx="2019300" cy="2785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0" y="3388361"/>
            <a:ext cx="2357628" cy="2811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2013"/>
            <a:ext cx="7762240" cy="451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176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rlito"/>
                <a:cs typeface="Carlito"/>
              </a:rPr>
              <a:t>Handwriting </a:t>
            </a: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5" dirty="0">
                <a:latin typeface="Carlito"/>
                <a:cs typeface="Carlito"/>
              </a:rPr>
              <a:t>aims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5" dirty="0">
                <a:latin typeface="Carlito"/>
                <a:cs typeface="Carlito"/>
              </a:rPr>
              <a:t>systems 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able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recognize </a:t>
            </a:r>
            <a:r>
              <a:rPr sz="2800" spc="-10" dirty="0">
                <a:latin typeface="Carlito"/>
                <a:cs typeface="Carlito"/>
              </a:rPr>
              <a:t>handwriting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natural  </a:t>
            </a:r>
            <a:r>
              <a:rPr sz="2800" spc="-5" dirty="0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Methods and </a:t>
            </a: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25" dirty="0">
                <a:latin typeface="Carlito"/>
                <a:cs typeface="Carlito"/>
              </a:rPr>
              <a:t>rates </a:t>
            </a:r>
            <a:r>
              <a:rPr sz="2800" spc="-10" dirty="0">
                <a:latin typeface="Carlito"/>
                <a:cs typeface="Carlito"/>
              </a:rPr>
              <a:t>depend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5" dirty="0">
                <a:latin typeface="Carlito"/>
                <a:cs typeface="Carlito"/>
              </a:rPr>
              <a:t>level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constraints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handwriting.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constraints are </a:t>
            </a:r>
            <a:r>
              <a:rPr sz="2800" spc="-10" dirty="0">
                <a:latin typeface="Carlito"/>
                <a:cs typeface="Carlito"/>
              </a:rPr>
              <a:t>mainly </a:t>
            </a:r>
            <a:r>
              <a:rPr sz="2800" spc="-15" dirty="0">
                <a:latin typeface="Carlito"/>
                <a:cs typeface="Carlito"/>
              </a:rPr>
              <a:t>characterized by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types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handwriting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number of</a:t>
            </a:r>
            <a:r>
              <a:rPr sz="2400" spc="-15" dirty="0">
                <a:latin typeface="Carlito"/>
                <a:cs typeface="Carlito"/>
              </a:rPr>
              <a:t> scriptors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size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vocabulary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spatial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layout.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0320" y="481583"/>
            <a:ext cx="3377183" cy="61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2561" y="6507886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Co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tin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ue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..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891" y="1624965"/>
            <a:ext cx="39814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60119" indent="-3429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Carlito"/>
                <a:cs typeface="Carlito"/>
              </a:rPr>
              <a:t>Segmentation </a:t>
            </a:r>
            <a:r>
              <a:rPr sz="2400" i="1" spc="-5" dirty="0">
                <a:latin typeface="Carlito"/>
                <a:cs typeface="Carlito"/>
              </a:rPr>
              <a:t>problem  </a:t>
            </a:r>
            <a:r>
              <a:rPr sz="2400" i="1" spc="-10" dirty="0">
                <a:latin typeface="Carlito"/>
                <a:cs typeface="Carlito"/>
              </a:rPr>
              <a:t>(can't </a:t>
            </a:r>
            <a:r>
              <a:rPr sz="2400" i="1" dirty="0">
                <a:latin typeface="Carlito"/>
                <a:cs typeface="Carlito"/>
              </a:rPr>
              <a:t>read word</a:t>
            </a:r>
            <a:r>
              <a:rPr sz="2400" i="1" spc="-9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until  </a:t>
            </a:r>
            <a:r>
              <a:rPr sz="2400" i="1" dirty="0">
                <a:latin typeface="Carlito"/>
                <a:cs typeface="Carlito"/>
              </a:rPr>
              <a:t>it is </a:t>
            </a:r>
            <a:r>
              <a:rPr sz="2400" i="1" spc="-10" dirty="0">
                <a:latin typeface="Carlito"/>
                <a:cs typeface="Carlito"/>
              </a:rPr>
              <a:t>segmented;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spc="-10" dirty="0">
                <a:latin typeface="Carlito"/>
                <a:cs typeface="Carlito"/>
              </a:rPr>
              <a:t>can't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i="1" spc="-10" dirty="0">
                <a:latin typeface="Carlito"/>
                <a:cs typeface="Carlito"/>
              </a:rPr>
              <a:t>segment </a:t>
            </a:r>
            <a:r>
              <a:rPr sz="2400" i="1" dirty="0">
                <a:latin typeface="Carlito"/>
                <a:cs typeface="Carlito"/>
              </a:rPr>
              <a:t>word </a:t>
            </a:r>
            <a:r>
              <a:rPr sz="2400" i="1" spc="-5" dirty="0">
                <a:latin typeface="Carlito"/>
                <a:cs typeface="Carlito"/>
              </a:rPr>
              <a:t>until </a:t>
            </a:r>
            <a:r>
              <a:rPr sz="2400" i="1" dirty="0">
                <a:latin typeface="Carlito"/>
                <a:cs typeface="Carlito"/>
              </a:rPr>
              <a:t>it is</a:t>
            </a:r>
            <a:r>
              <a:rPr sz="2400" i="1" spc="-6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read)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091" y="3710178"/>
            <a:ext cx="373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i="1" spc="-10" dirty="0">
                <a:latin typeface="Carlito"/>
                <a:cs typeface="Carlito"/>
              </a:rPr>
              <a:t>Different </a:t>
            </a:r>
            <a:r>
              <a:rPr sz="2400" i="1" spc="-5" dirty="0">
                <a:latin typeface="Carlito"/>
                <a:cs typeface="Carlito"/>
              </a:rPr>
              <a:t>handwriting</a:t>
            </a:r>
            <a:r>
              <a:rPr sz="2400" i="1" spc="21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styles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091" y="4697983"/>
            <a:ext cx="3655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i="1" dirty="0">
                <a:latin typeface="Carlito"/>
                <a:cs typeface="Carlito"/>
              </a:rPr>
              <a:t>Use </a:t>
            </a:r>
            <a:r>
              <a:rPr sz="2400" i="1" spc="-5" dirty="0">
                <a:latin typeface="Carlito"/>
                <a:cs typeface="Carlito"/>
              </a:rPr>
              <a:t>of dictionary </a:t>
            </a:r>
            <a:r>
              <a:rPr sz="2400" i="1" spc="-10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correct  </a:t>
            </a:r>
            <a:r>
              <a:rPr sz="2400" i="1" spc="-10" dirty="0">
                <a:latin typeface="Carlito"/>
                <a:cs typeface="Carlito"/>
              </a:rPr>
              <a:t>for </a:t>
            </a:r>
            <a:r>
              <a:rPr sz="2400" i="1" dirty="0">
                <a:latin typeface="Carlito"/>
                <a:cs typeface="Carlito"/>
              </a:rPr>
              <a:t>errors in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reading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43500" y="1554480"/>
            <a:ext cx="2921635" cy="1402080"/>
            <a:chOff x="5143500" y="1554480"/>
            <a:chExt cx="2921635" cy="1402080"/>
          </a:xfrm>
        </p:grpSpPr>
        <p:sp>
          <p:nvSpPr>
            <p:cNvPr id="6" name="object 6"/>
            <p:cNvSpPr/>
            <p:nvPr/>
          </p:nvSpPr>
          <p:spPr>
            <a:xfrm>
              <a:off x="5143500" y="1554480"/>
              <a:ext cx="2627376" cy="1402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0716" y="2110740"/>
              <a:ext cx="532130" cy="628015"/>
            </a:xfrm>
            <a:custGeom>
              <a:avLst/>
              <a:gdLst/>
              <a:ahLst/>
              <a:cxnLst/>
              <a:rect l="l" t="t" r="r" b="b"/>
              <a:pathLst>
                <a:path w="532129" h="628014">
                  <a:moveTo>
                    <a:pt x="0" y="313944"/>
                  </a:moveTo>
                  <a:lnTo>
                    <a:pt x="3482" y="263028"/>
                  </a:lnTo>
                  <a:lnTo>
                    <a:pt x="13563" y="214725"/>
                  </a:lnTo>
                  <a:lnTo>
                    <a:pt x="29695" y="169682"/>
                  </a:lnTo>
                  <a:lnTo>
                    <a:pt x="51328" y="128546"/>
                  </a:lnTo>
                  <a:lnTo>
                    <a:pt x="77914" y="91963"/>
                  </a:lnTo>
                  <a:lnTo>
                    <a:pt x="108905" y="60582"/>
                  </a:lnTo>
                  <a:lnTo>
                    <a:pt x="143751" y="35047"/>
                  </a:lnTo>
                  <a:lnTo>
                    <a:pt x="181904" y="16008"/>
                  </a:lnTo>
                  <a:lnTo>
                    <a:pt x="222816" y="4109"/>
                  </a:lnTo>
                  <a:lnTo>
                    <a:pt x="265938" y="0"/>
                  </a:lnTo>
                  <a:lnTo>
                    <a:pt x="309059" y="4109"/>
                  </a:lnTo>
                  <a:lnTo>
                    <a:pt x="349971" y="16008"/>
                  </a:lnTo>
                  <a:lnTo>
                    <a:pt x="388124" y="35047"/>
                  </a:lnTo>
                  <a:lnTo>
                    <a:pt x="422970" y="60582"/>
                  </a:lnTo>
                  <a:lnTo>
                    <a:pt x="453961" y="91963"/>
                  </a:lnTo>
                  <a:lnTo>
                    <a:pt x="480547" y="128546"/>
                  </a:lnTo>
                  <a:lnTo>
                    <a:pt x="502180" y="169682"/>
                  </a:lnTo>
                  <a:lnTo>
                    <a:pt x="518312" y="214725"/>
                  </a:lnTo>
                  <a:lnTo>
                    <a:pt x="528393" y="263028"/>
                  </a:lnTo>
                  <a:lnTo>
                    <a:pt x="531876" y="313944"/>
                  </a:lnTo>
                  <a:lnTo>
                    <a:pt x="528393" y="364859"/>
                  </a:lnTo>
                  <a:lnTo>
                    <a:pt x="518312" y="413162"/>
                  </a:lnTo>
                  <a:lnTo>
                    <a:pt x="502180" y="458205"/>
                  </a:lnTo>
                  <a:lnTo>
                    <a:pt x="480547" y="499341"/>
                  </a:lnTo>
                  <a:lnTo>
                    <a:pt x="453961" y="535924"/>
                  </a:lnTo>
                  <a:lnTo>
                    <a:pt x="422970" y="567305"/>
                  </a:lnTo>
                  <a:lnTo>
                    <a:pt x="388124" y="592840"/>
                  </a:lnTo>
                  <a:lnTo>
                    <a:pt x="349971" y="611879"/>
                  </a:lnTo>
                  <a:lnTo>
                    <a:pt x="309059" y="623778"/>
                  </a:lnTo>
                  <a:lnTo>
                    <a:pt x="265938" y="627888"/>
                  </a:lnTo>
                  <a:lnTo>
                    <a:pt x="222816" y="623778"/>
                  </a:lnTo>
                  <a:lnTo>
                    <a:pt x="181904" y="611879"/>
                  </a:lnTo>
                  <a:lnTo>
                    <a:pt x="143751" y="592840"/>
                  </a:lnTo>
                  <a:lnTo>
                    <a:pt x="108905" y="567305"/>
                  </a:lnTo>
                  <a:lnTo>
                    <a:pt x="77914" y="535924"/>
                  </a:lnTo>
                  <a:lnTo>
                    <a:pt x="51328" y="499341"/>
                  </a:lnTo>
                  <a:lnTo>
                    <a:pt x="29695" y="458205"/>
                  </a:lnTo>
                  <a:lnTo>
                    <a:pt x="13563" y="413162"/>
                  </a:lnTo>
                  <a:lnTo>
                    <a:pt x="3482" y="364859"/>
                  </a:lnTo>
                  <a:lnTo>
                    <a:pt x="0" y="313944"/>
                  </a:lnTo>
                  <a:close/>
                </a:path>
              </a:pathLst>
            </a:custGeom>
            <a:ln w="3657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2935" y="1680971"/>
              <a:ext cx="1092200" cy="1252855"/>
            </a:xfrm>
            <a:custGeom>
              <a:avLst/>
              <a:gdLst/>
              <a:ahLst/>
              <a:cxnLst/>
              <a:rect l="l" t="t" r="r" b="b"/>
              <a:pathLst>
                <a:path w="1092200" h="1252855">
                  <a:moveTo>
                    <a:pt x="1063117" y="1214628"/>
                  </a:moveTo>
                  <a:lnTo>
                    <a:pt x="1033106" y="1187196"/>
                  </a:lnTo>
                  <a:lnTo>
                    <a:pt x="912241" y="1076706"/>
                  </a:lnTo>
                  <a:lnTo>
                    <a:pt x="892225" y="1147025"/>
                  </a:lnTo>
                  <a:lnTo>
                    <a:pt x="16510" y="898271"/>
                  </a:lnTo>
                  <a:lnTo>
                    <a:pt x="6604" y="933577"/>
                  </a:lnTo>
                  <a:lnTo>
                    <a:pt x="882218" y="1182217"/>
                  </a:lnTo>
                  <a:lnTo>
                    <a:pt x="862203" y="1252601"/>
                  </a:lnTo>
                  <a:lnTo>
                    <a:pt x="1063117" y="1214628"/>
                  </a:lnTo>
                  <a:close/>
                </a:path>
                <a:path w="1092200" h="1252855">
                  <a:moveTo>
                    <a:pt x="1092073" y="0"/>
                  </a:moveTo>
                  <a:lnTo>
                    <a:pt x="887603" y="4826"/>
                  </a:lnTo>
                  <a:lnTo>
                    <a:pt x="921918" y="69570"/>
                  </a:lnTo>
                  <a:lnTo>
                    <a:pt x="0" y="558419"/>
                  </a:lnTo>
                  <a:lnTo>
                    <a:pt x="17018" y="590677"/>
                  </a:lnTo>
                  <a:lnTo>
                    <a:pt x="939012" y="101790"/>
                  </a:lnTo>
                  <a:lnTo>
                    <a:pt x="973328" y="166497"/>
                  </a:lnTo>
                  <a:lnTo>
                    <a:pt x="1048588" y="60960"/>
                  </a:lnTo>
                  <a:lnTo>
                    <a:pt x="10920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955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nr?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49590" y="2490927"/>
            <a:ext cx="666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80"/>
                </a:solidFill>
                <a:latin typeface="Carlito"/>
                <a:cs typeface="Carlito"/>
              </a:rPr>
              <a:t>m?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9526" y="3710037"/>
            <a:ext cx="334645" cy="351790"/>
          </a:xfrm>
          <a:custGeom>
            <a:avLst/>
            <a:gdLst/>
            <a:ahLst/>
            <a:cxnLst/>
            <a:rect l="l" t="t" r="r" b="b"/>
            <a:pathLst>
              <a:path w="334645" h="351789">
                <a:moveTo>
                  <a:pt x="24384" y="36843"/>
                </a:moveTo>
                <a:lnTo>
                  <a:pt x="51456" y="21006"/>
                </a:lnTo>
                <a:lnTo>
                  <a:pt x="81327" y="7586"/>
                </a:lnTo>
                <a:lnTo>
                  <a:pt x="113270" y="0"/>
                </a:lnTo>
                <a:lnTo>
                  <a:pt x="146558" y="1664"/>
                </a:lnTo>
                <a:lnTo>
                  <a:pt x="211518" y="24143"/>
                </a:lnTo>
                <a:lnTo>
                  <a:pt x="260476" y="65672"/>
                </a:lnTo>
                <a:lnTo>
                  <a:pt x="279987" y="114440"/>
                </a:lnTo>
                <a:lnTo>
                  <a:pt x="282247" y="139896"/>
                </a:lnTo>
                <a:lnTo>
                  <a:pt x="280924" y="165113"/>
                </a:lnTo>
                <a:lnTo>
                  <a:pt x="287200" y="196772"/>
                </a:lnTo>
                <a:lnTo>
                  <a:pt x="301799" y="232074"/>
                </a:lnTo>
                <a:lnTo>
                  <a:pt x="308945" y="259518"/>
                </a:lnTo>
                <a:lnTo>
                  <a:pt x="292862" y="267602"/>
                </a:lnTo>
                <a:lnTo>
                  <a:pt x="267497" y="253275"/>
                </a:lnTo>
                <a:lnTo>
                  <a:pt x="252158" y="228137"/>
                </a:lnTo>
                <a:lnTo>
                  <a:pt x="236819" y="201808"/>
                </a:lnTo>
                <a:lnTo>
                  <a:pt x="211454" y="183909"/>
                </a:lnTo>
                <a:lnTo>
                  <a:pt x="181423" y="177284"/>
                </a:lnTo>
                <a:lnTo>
                  <a:pt x="150367" y="174623"/>
                </a:lnTo>
                <a:lnTo>
                  <a:pt x="119407" y="176605"/>
                </a:lnTo>
                <a:lnTo>
                  <a:pt x="59132" y="194853"/>
                </a:lnTo>
                <a:lnTo>
                  <a:pt x="4597" y="228790"/>
                </a:lnTo>
                <a:lnTo>
                  <a:pt x="0" y="257950"/>
                </a:lnTo>
                <a:lnTo>
                  <a:pt x="2609" y="282523"/>
                </a:lnTo>
                <a:lnTo>
                  <a:pt x="18305" y="330192"/>
                </a:lnTo>
                <a:lnTo>
                  <a:pt x="79593" y="349357"/>
                </a:lnTo>
                <a:lnTo>
                  <a:pt x="110458" y="351248"/>
                </a:lnTo>
                <a:lnTo>
                  <a:pt x="141180" y="349067"/>
                </a:lnTo>
                <a:lnTo>
                  <a:pt x="171069" y="341516"/>
                </a:lnTo>
                <a:lnTo>
                  <a:pt x="201118" y="330025"/>
                </a:lnTo>
                <a:lnTo>
                  <a:pt x="231536" y="318736"/>
                </a:lnTo>
                <a:lnTo>
                  <a:pt x="262169" y="307566"/>
                </a:lnTo>
                <a:lnTo>
                  <a:pt x="292862" y="296431"/>
                </a:lnTo>
                <a:lnTo>
                  <a:pt x="334518" y="276873"/>
                </a:lnTo>
                <a:lnTo>
                  <a:pt x="334518" y="280429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90913" y="3643884"/>
            <a:ext cx="289560" cy="510540"/>
          </a:xfrm>
          <a:custGeom>
            <a:avLst/>
            <a:gdLst/>
            <a:ahLst/>
            <a:cxnLst/>
            <a:rect l="l" t="t" r="r" b="b"/>
            <a:pathLst>
              <a:path w="289559" h="510539">
                <a:moveTo>
                  <a:pt x="37445" y="0"/>
                </a:moveTo>
                <a:lnTo>
                  <a:pt x="37560" y="24223"/>
                </a:lnTo>
                <a:lnTo>
                  <a:pt x="38365" y="48720"/>
                </a:lnTo>
                <a:lnTo>
                  <a:pt x="37695" y="73241"/>
                </a:lnTo>
                <a:lnTo>
                  <a:pt x="33381" y="97536"/>
                </a:lnTo>
                <a:lnTo>
                  <a:pt x="27592" y="120796"/>
                </a:lnTo>
                <a:lnTo>
                  <a:pt x="22983" y="144367"/>
                </a:lnTo>
                <a:lnTo>
                  <a:pt x="19540" y="168080"/>
                </a:lnTo>
                <a:lnTo>
                  <a:pt x="17252" y="191770"/>
                </a:lnTo>
                <a:lnTo>
                  <a:pt x="16341" y="215465"/>
                </a:lnTo>
                <a:lnTo>
                  <a:pt x="16442" y="239125"/>
                </a:lnTo>
                <a:lnTo>
                  <a:pt x="16948" y="262761"/>
                </a:lnTo>
                <a:lnTo>
                  <a:pt x="17252" y="286385"/>
                </a:lnTo>
                <a:lnTo>
                  <a:pt x="17252" y="310030"/>
                </a:lnTo>
                <a:lnTo>
                  <a:pt x="17252" y="333724"/>
                </a:lnTo>
                <a:lnTo>
                  <a:pt x="17252" y="357465"/>
                </a:lnTo>
                <a:lnTo>
                  <a:pt x="17252" y="381254"/>
                </a:lnTo>
                <a:lnTo>
                  <a:pt x="11501" y="409080"/>
                </a:lnTo>
                <a:lnTo>
                  <a:pt x="1916" y="439753"/>
                </a:lnTo>
                <a:lnTo>
                  <a:pt x="0" y="465496"/>
                </a:lnTo>
                <a:lnTo>
                  <a:pt x="17252" y="478536"/>
                </a:lnTo>
                <a:lnTo>
                  <a:pt x="37230" y="470435"/>
                </a:lnTo>
                <a:lnTo>
                  <a:pt x="41445" y="445071"/>
                </a:lnTo>
                <a:lnTo>
                  <a:pt x="38611" y="412849"/>
                </a:lnTo>
                <a:lnTo>
                  <a:pt x="37445" y="384175"/>
                </a:lnTo>
                <a:lnTo>
                  <a:pt x="42922" y="336677"/>
                </a:lnTo>
                <a:lnTo>
                  <a:pt x="53828" y="289560"/>
                </a:lnTo>
                <a:lnTo>
                  <a:pt x="85657" y="240569"/>
                </a:lnTo>
                <a:lnTo>
                  <a:pt x="141966" y="208153"/>
                </a:lnTo>
                <a:lnTo>
                  <a:pt x="176865" y="204150"/>
                </a:lnTo>
                <a:lnTo>
                  <a:pt x="210466" y="211089"/>
                </a:lnTo>
                <a:lnTo>
                  <a:pt x="263251" y="245745"/>
                </a:lnTo>
                <a:lnTo>
                  <a:pt x="287905" y="290147"/>
                </a:lnTo>
                <a:lnTo>
                  <a:pt x="289129" y="315164"/>
                </a:lnTo>
                <a:lnTo>
                  <a:pt x="279507" y="340360"/>
                </a:lnTo>
                <a:lnTo>
                  <a:pt x="260336" y="366541"/>
                </a:lnTo>
                <a:lnTo>
                  <a:pt x="238057" y="390937"/>
                </a:lnTo>
                <a:lnTo>
                  <a:pt x="213231" y="413476"/>
                </a:lnTo>
                <a:lnTo>
                  <a:pt x="186416" y="434086"/>
                </a:lnTo>
                <a:lnTo>
                  <a:pt x="158007" y="456690"/>
                </a:lnTo>
                <a:lnTo>
                  <a:pt x="128504" y="479472"/>
                </a:lnTo>
                <a:lnTo>
                  <a:pt x="95761" y="498611"/>
                </a:lnTo>
                <a:lnTo>
                  <a:pt x="57638" y="510286"/>
                </a:lnTo>
                <a:lnTo>
                  <a:pt x="29571" y="497459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5815" y="4230623"/>
            <a:ext cx="260350" cy="243204"/>
          </a:xfrm>
          <a:custGeom>
            <a:avLst/>
            <a:gdLst/>
            <a:ahLst/>
            <a:cxnLst/>
            <a:rect l="l" t="t" r="r" b="b"/>
            <a:pathLst>
              <a:path w="260350" h="243204">
                <a:moveTo>
                  <a:pt x="260242" y="60070"/>
                </a:moveTo>
                <a:lnTo>
                  <a:pt x="233856" y="38629"/>
                </a:lnTo>
                <a:lnTo>
                  <a:pt x="204886" y="19319"/>
                </a:lnTo>
                <a:lnTo>
                  <a:pt x="172892" y="5367"/>
                </a:lnTo>
                <a:lnTo>
                  <a:pt x="137433" y="0"/>
                </a:lnTo>
                <a:lnTo>
                  <a:pt x="100762" y="5208"/>
                </a:lnTo>
                <a:lnTo>
                  <a:pt x="40850" y="40772"/>
                </a:lnTo>
                <a:lnTo>
                  <a:pt x="12311" y="92475"/>
                </a:lnTo>
                <a:lnTo>
                  <a:pt x="0" y="146030"/>
                </a:lnTo>
                <a:lnTo>
                  <a:pt x="2559" y="172593"/>
                </a:lnTo>
                <a:lnTo>
                  <a:pt x="46311" y="221186"/>
                </a:lnTo>
                <a:lnTo>
                  <a:pt x="117113" y="240156"/>
                </a:lnTo>
                <a:lnTo>
                  <a:pt x="180058" y="243141"/>
                </a:lnTo>
                <a:lnTo>
                  <a:pt x="210893" y="239049"/>
                </a:lnTo>
                <a:lnTo>
                  <a:pt x="239668" y="225932"/>
                </a:lnTo>
                <a:lnTo>
                  <a:pt x="247669" y="218567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6535" y="3794407"/>
            <a:ext cx="511809" cy="167005"/>
          </a:xfrm>
          <a:custGeom>
            <a:avLst/>
            <a:gdLst/>
            <a:ahLst/>
            <a:cxnLst/>
            <a:rect l="l" t="t" r="r" b="b"/>
            <a:pathLst>
              <a:path w="511809" h="167004">
                <a:moveTo>
                  <a:pt x="0" y="74647"/>
                </a:moveTo>
                <a:lnTo>
                  <a:pt x="32930" y="66982"/>
                </a:lnTo>
                <a:lnTo>
                  <a:pt x="64754" y="56185"/>
                </a:lnTo>
                <a:lnTo>
                  <a:pt x="96172" y="44268"/>
                </a:lnTo>
                <a:lnTo>
                  <a:pt x="127889" y="33245"/>
                </a:lnTo>
                <a:lnTo>
                  <a:pt x="144527" y="26749"/>
                </a:lnTo>
                <a:lnTo>
                  <a:pt x="170363" y="15945"/>
                </a:lnTo>
                <a:lnTo>
                  <a:pt x="195564" y="5480"/>
                </a:lnTo>
                <a:lnTo>
                  <a:pt x="210297" y="0"/>
                </a:lnTo>
                <a:lnTo>
                  <a:pt x="204732" y="4150"/>
                </a:lnTo>
                <a:lnTo>
                  <a:pt x="169037" y="22577"/>
                </a:lnTo>
                <a:lnTo>
                  <a:pt x="132720" y="37909"/>
                </a:lnTo>
                <a:lnTo>
                  <a:pt x="94821" y="54073"/>
                </a:lnTo>
                <a:lnTo>
                  <a:pt x="64184" y="74619"/>
                </a:lnTo>
                <a:lnTo>
                  <a:pt x="49657" y="103095"/>
                </a:lnTo>
                <a:lnTo>
                  <a:pt x="60059" y="130186"/>
                </a:lnTo>
                <a:lnTo>
                  <a:pt x="130917" y="151173"/>
                </a:lnTo>
                <a:lnTo>
                  <a:pt x="169037" y="152117"/>
                </a:lnTo>
                <a:lnTo>
                  <a:pt x="219471" y="121240"/>
                </a:lnTo>
                <a:lnTo>
                  <a:pt x="234950" y="64360"/>
                </a:lnTo>
                <a:lnTo>
                  <a:pt x="236922" y="28151"/>
                </a:lnTo>
                <a:lnTo>
                  <a:pt x="230060" y="39294"/>
                </a:lnTo>
                <a:lnTo>
                  <a:pt x="218313" y="99285"/>
                </a:lnTo>
                <a:lnTo>
                  <a:pt x="250523" y="149434"/>
                </a:lnTo>
                <a:lnTo>
                  <a:pt x="309118" y="166341"/>
                </a:lnTo>
                <a:lnTo>
                  <a:pt x="340246" y="166708"/>
                </a:lnTo>
                <a:lnTo>
                  <a:pt x="371554" y="165087"/>
                </a:lnTo>
                <a:lnTo>
                  <a:pt x="402504" y="160537"/>
                </a:lnTo>
                <a:lnTo>
                  <a:pt x="432562" y="152117"/>
                </a:lnTo>
                <a:lnTo>
                  <a:pt x="474345" y="141703"/>
                </a:lnTo>
                <a:lnTo>
                  <a:pt x="511810" y="134718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2505" y="3678935"/>
            <a:ext cx="650240" cy="640080"/>
          </a:xfrm>
          <a:custGeom>
            <a:avLst/>
            <a:gdLst/>
            <a:ahLst/>
            <a:cxnLst/>
            <a:rect l="l" t="t" r="r" b="b"/>
            <a:pathLst>
              <a:path w="650240" h="640079">
                <a:moveTo>
                  <a:pt x="341758" y="223266"/>
                </a:moveTo>
                <a:lnTo>
                  <a:pt x="377003" y="208420"/>
                </a:lnTo>
                <a:lnTo>
                  <a:pt x="408068" y="188039"/>
                </a:lnTo>
                <a:lnTo>
                  <a:pt x="436967" y="165205"/>
                </a:lnTo>
                <a:lnTo>
                  <a:pt x="465710" y="143002"/>
                </a:lnTo>
                <a:lnTo>
                  <a:pt x="497083" y="117014"/>
                </a:lnTo>
                <a:lnTo>
                  <a:pt x="526289" y="89217"/>
                </a:lnTo>
                <a:lnTo>
                  <a:pt x="555972" y="61991"/>
                </a:lnTo>
                <a:lnTo>
                  <a:pt x="588773" y="37719"/>
                </a:lnTo>
                <a:lnTo>
                  <a:pt x="619836" y="13419"/>
                </a:lnTo>
                <a:lnTo>
                  <a:pt x="620613" y="1439"/>
                </a:lnTo>
                <a:lnTo>
                  <a:pt x="602029" y="0"/>
                </a:lnTo>
                <a:lnTo>
                  <a:pt x="575010" y="7323"/>
                </a:lnTo>
                <a:lnTo>
                  <a:pt x="550482" y="21632"/>
                </a:lnTo>
                <a:lnTo>
                  <a:pt x="539370" y="41148"/>
                </a:lnTo>
                <a:lnTo>
                  <a:pt x="534535" y="69084"/>
                </a:lnTo>
                <a:lnTo>
                  <a:pt x="523353" y="96139"/>
                </a:lnTo>
                <a:lnTo>
                  <a:pt x="507956" y="122050"/>
                </a:lnTo>
                <a:lnTo>
                  <a:pt x="490475" y="146558"/>
                </a:lnTo>
                <a:lnTo>
                  <a:pt x="474152" y="171809"/>
                </a:lnTo>
                <a:lnTo>
                  <a:pt x="461900" y="197977"/>
                </a:lnTo>
                <a:lnTo>
                  <a:pt x="451649" y="224692"/>
                </a:lnTo>
                <a:lnTo>
                  <a:pt x="441326" y="251587"/>
                </a:lnTo>
                <a:lnTo>
                  <a:pt x="430700" y="278558"/>
                </a:lnTo>
                <a:lnTo>
                  <a:pt x="420229" y="305911"/>
                </a:lnTo>
                <a:lnTo>
                  <a:pt x="408876" y="333311"/>
                </a:lnTo>
                <a:lnTo>
                  <a:pt x="395606" y="360426"/>
                </a:lnTo>
                <a:lnTo>
                  <a:pt x="373100" y="394990"/>
                </a:lnTo>
                <a:lnTo>
                  <a:pt x="364358" y="394319"/>
                </a:lnTo>
                <a:lnTo>
                  <a:pt x="373246" y="345064"/>
                </a:lnTo>
                <a:lnTo>
                  <a:pt x="407842" y="302760"/>
                </a:lnTo>
                <a:lnTo>
                  <a:pt x="465746" y="269581"/>
                </a:lnTo>
                <a:lnTo>
                  <a:pt x="529798" y="251467"/>
                </a:lnTo>
                <a:lnTo>
                  <a:pt x="561945" y="247205"/>
                </a:lnTo>
                <a:lnTo>
                  <a:pt x="593187" y="248753"/>
                </a:lnTo>
                <a:lnTo>
                  <a:pt x="621666" y="258826"/>
                </a:lnTo>
                <a:lnTo>
                  <a:pt x="643626" y="281505"/>
                </a:lnTo>
                <a:lnTo>
                  <a:pt x="649702" y="311483"/>
                </a:lnTo>
                <a:lnTo>
                  <a:pt x="637633" y="340532"/>
                </a:lnTo>
                <a:lnTo>
                  <a:pt x="574942" y="369544"/>
                </a:lnTo>
                <a:lnTo>
                  <a:pt x="513181" y="382446"/>
                </a:lnTo>
                <a:lnTo>
                  <a:pt x="481966" y="381635"/>
                </a:lnTo>
                <a:lnTo>
                  <a:pt x="461321" y="381734"/>
                </a:lnTo>
                <a:lnTo>
                  <a:pt x="427936" y="382888"/>
                </a:lnTo>
                <a:lnTo>
                  <a:pt x="400402" y="382951"/>
                </a:lnTo>
                <a:lnTo>
                  <a:pt x="397313" y="379777"/>
                </a:lnTo>
                <a:lnTo>
                  <a:pt x="437262" y="371221"/>
                </a:lnTo>
                <a:lnTo>
                  <a:pt x="469010" y="370242"/>
                </a:lnTo>
                <a:lnTo>
                  <a:pt x="499508" y="376253"/>
                </a:lnTo>
                <a:lnTo>
                  <a:pt x="529649" y="384954"/>
                </a:lnTo>
                <a:lnTo>
                  <a:pt x="560325" y="392049"/>
                </a:lnTo>
                <a:lnTo>
                  <a:pt x="601092" y="406146"/>
                </a:lnTo>
                <a:lnTo>
                  <a:pt x="634239" y="406146"/>
                </a:lnTo>
              </a:path>
              <a:path w="650240" h="640079">
                <a:moveTo>
                  <a:pt x="160021" y="441960"/>
                </a:moveTo>
                <a:lnTo>
                  <a:pt x="181516" y="444325"/>
                </a:lnTo>
                <a:lnTo>
                  <a:pt x="209393" y="441166"/>
                </a:lnTo>
                <a:lnTo>
                  <a:pt x="219886" y="433387"/>
                </a:lnTo>
                <a:lnTo>
                  <a:pt x="189231" y="421894"/>
                </a:lnTo>
                <a:lnTo>
                  <a:pt x="167044" y="420790"/>
                </a:lnTo>
                <a:lnTo>
                  <a:pt x="144797" y="424783"/>
                </a:lnTo>
                <a:lnTo>
                  <a:pt x="100839" y="439293"/>
                </a:lnTo>
                <a:lnTo>
                  <a:pt x="55834" y="469296"/>
                </a:lnTo>
                <a:lnTo>
                  <a:pt x="21591" y="510159"/>
                </a:lnTo>
                <a:lnTo>
                  <a:pt x="2018" y="550751"/>
                </a:lnTo>
                <a:lnTo>
                  <a:pt x="0" y="573506"/>
                </a:lnTo>
                <a:lnTo>
                  <a:pt x="4446" y="595630"/>
                </a:lnTo>
                <a:lnTo>
                  <a:pt x="20546" y="615447"/>
                </a:lnTo>
                <a:lnTo>
                  <a:pt x="44182" y="623204"/>
                </a:lnTo>
                <a:lnTo>
                  <a:pt x="70651" y="626508"/>
                </a:lnTo>
                <a:lnTo>
                  <a:pt x="95251" y="632968"/>
                </a:lnTo>
                <a:lnTo>
                  <a:pt x="118612" y="639575"/>
                </a:lnTo>
                <a:lnTo>
                  <a:pt x="141829" y="638778"/>
                </a:lnTo>
                <a:lnTo>
                  <a:pt x="163760" y="632217"/>
                </a:lnTo>
                <a:lnTo>
                  <a:pt x="183262" y="621538"/>
                </a:lnTo>
                <a:lnTo>
                  <a:pt x="204989" y="610705"/>
                </a:lnTo>
                <a:lnTo>
                  <a:pt x="227919" y="603361"/>
                </a:lnTo>
                <a:lnTo>
                  <a:pt x="250682" y="595802"/>
                </a:lnTo>
                <a:lnTo>
                  <a:pt x="271908" y="584327"/>
                </a:lnTo>
                <a:lnTo>
                  <a:pt x="301245" y="570230"/>
                </a:lnTo>
                <a:lnTo>
                  <a:pt x="330455" y="552831"/>
                </a:lnTo>
                <a:lnTo>
                  <a:pt x="336424" y="547243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74538" y="4707763"/>
            <a:ext cx="288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Carlito"/>
                <a:cs typeface="Carlito"/>
              </a:rPr>
              <a:t>Srnitb </a:t>
            </a:r>
            <a:r>
              <a:rPr sz="3600" i="1" dirty="0">
                <a:latin typeface="Carlito"/>
                <a:cs typeface="Carlito"/>
              </a:rPr>
              <a:t>--&gt;</a:t>
            </a:r>
            <a:r>
              <a:rPr sz="3600" i="1" spc="-110" dirty="0">
                <a:latin typeface="Carlito"/>
                <a:cs typeface="Carlito"/>
              </a:rPr>
              <a:t> </a:t>
            </a:r>
            <a:r>
              <a:rPr sz="3600" i="1" spc="-5" dirty="0">
                <a:latin typeface="Carlito"/>
                <a:cs typeface="Carlito"/>
              </a:rPr>
              <a:t>Smith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6551" y="502919"/>
            <a:ext cx="7930896" cy="47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442086"/>
            <a:ext cx="535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Outlines </a:t>
            </a:r>
            <a:r>
              <a:rPr sz="2400" spc="-10" dirty="0">
                <a:solidFill>
                  <a:srgbClr val="000000"/>
                </a:solidFill>
              </a:rPr>
              <a:t>of </a:t>
            </a:r>
            <a:r>
              <a:rPr sz="2400" spc="-20" dirty="0">
                <a:solidFill>
                  <a:srgbClr val="000000"/>
                </a:solidFill>
              </a:rPr>
              <a:t>word </a:t>
            </a:r>
            <a:r>
              <a:rPr sz="2400" spc="-15" dirty="0">
                <a:solidFill>
                  <a:srgbClr val="000000"/>
                </a:solidFill>
              </a:rPr>
              <a:t>are </a:t>
            </a:r>
            <a:r>
              <a:rPr sz="2400" spc="-10" dirty="0">
                <a:solidFill>
                  <a:srgbClr val="000000"/>
                </a:solidFill>
              </a:rPr>
              <a:t>traced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smoothed: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64642" y="3368802"/>
            <a:ext cx="603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Handwriting slope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corrected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automatically: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244" y="1143000"/>
            <a:ext cx="3573779" cy="1859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6820" y="1143000"/>
            <a:ext cx="3521964" cy="183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8244" y="4072128"/>
            <a:ext cx="8140065" cy="2072639"/>
            <a:chOff x="428244" y="4072128"/>
            <a:chExt cx="8140065" cy="2072639"/>
          </a:xfrm>
        </p:grpSpPr>
        <p:sp>
          <p:nvSpPr>
            <p:cNvPr id="7" name="object 7"/>
            <p:cNvSpPr/>
            <p:nvPr/>
          </p:nvSpPr>
          <p:spPr>
            <a:xfrm>
              <a:off x="452628" y="5262372"/>
              <a:ext cx="8113776" cy="882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244" y="4072128"/>
              <a:ext cx="8139683" cy="1155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083310"/>
            <a:ext cx="555561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Goal: </a:t>
            </a:r>
            <a:r>
              <a:rPr sz="2400" spc="-15" dirty="0">
                <a:latin typeface="Carlito"/>
                <a:cs typeface="Carlito"/>
              </a:rPr>
              <a:t>robustly </a:t>
            </a:r>
            <a:r>
              <a:rPr sz="2400" dirty="0">
                <a:latin typeface="Carlito"/>
                <a:cs typeface="Carlito"/>
              </a:rPr>
              <a:t>cut </a:t>
            </a:r>
            <a:r>
              <a:rPr sz="2400" spc="-15" dirty="0">
                <a:latin typeface="Carlito"/>
                <a:cs typeface="Carlito"/>
              </a:rPr>
              <a:t>letters into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segments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Match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10" dirty="0">
                <a:latin typeface="Carlito"/>
                <a:cs typeface="Carlito"/>
              </a:rPr>
              <a:t>segments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detect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letters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Easier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10" dirty="0">
                <a:latin typeface="Carlito"/>
                <a:cs typeface="Carlito"/>
              </a:rPr>
              <a:t>matching </a:t>
            </a:r>
            <a:r>
              <a:rPr sz="2400" dirty="0">
                <a:latin typeface="Carlito"/>
                <a:cs typeface="Carlito"/>
              </a:rPr>
              <a:t>whole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letter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884" y="2570988"/>
            <a:ext cx="8906256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456" y="4466844"/>
            <a:ext cx="8924543" cy="1784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5039" y="429768"/>
            <a:ext cx="4002024" cy="672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544" y="518159"/>
            <a:ext cx="6129528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751" y="1375409"/>
            <a:ext cx="767207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rlito"/>
                <a:cs typeface="Carlito"/>
              </a:rPr>
              <a:t>ADVANTAGES: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most </a:t>
            </a:r>
            <a:r>
              <a:rPr sz="1800" b="1" spc="-5" dirty="0">
                <a:latin typeface="Carlito"/>
                <a:cs typeface="Carlito"/>
              </a:rPr>
              <a:t>important </a:t>
            </a:r>
            <a:r>
              <a:rPr sz="1800" b="1" spc="-10" dirty="0">
                <a:latin typeface="Carlito"/>
                <a:cs typeface="Carlito"/>
              </a:rPr>
              <a:t>advantage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speech</a:t>
            </a:r>
            <a:endParaRPr sz="1800">
              <a:latin typeface="Carlito"/>
              <a:cs typeface="Carlito"/>
            </a:endParaRPr>
          </a:p>
          <a:p>
            <a:pPr marL="12700" marR="227329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over handwriting </a:t>
            </a:r>
            <a:r>
              <a:rPr sz="1800" b="1" dirty="0">
                <a:latin typeface="Carlito"/>
                <a:cs typeface="Carlito"/>
              </a:rPr>
              <a:t>is the speed of </a:t>
            </a:r>
            <a:r>
              <a:rPr sz="1800" b="1" spc="-10" dirty="0">
                <a:latin typeface="Carlito"/>
                <a:cs typeface="Carlito"/>
              </a:rPr>
              <a:t>data </a:t>
            </a:r>
            <a:r>
              <a:rPr sz="1800" b="1" spc="-20" dirty="0">
                <a:latin typeface="Carlito"/>
                <a:cs typeface="Carlito"/>
              </a:rPr>
              <a:t>entry. </a:t>
            </a:r>
            <a:r>
              <a:rPr sz="1800" b="1" spc="-5" dirty="0">
                <a:latin typeface="Carlito"/>
                <a:cs typeface="Carlito"/>
              </a:rPr>
              <a:t>This </a:t>
            </a:r>
            <a:r>
              <a:rPr sz="1800" b="1" dirty="0">
                <a:latin typeface="Carlito"/>
                <a:cs typeface="Carlito"/>
              </a:rPr>
              <a:t>is </a:t>
            </a:r>
            <a:r>
              <a:rPr sz="1800" b="1" spc="-5" dirty="0">
                <a:latin typeface="Carlito"/>
                <a:cs typeface="Carlito"/>
              </a:rPr>
              <a:t>because </a:t>
            </a:r>
            <a:r>
              <a:rPr sz="1800" b="1" dirty="0">
                <a:latin typeface="Carlito"/>
                <a:cs typeface="Carlito"/>
              </a:rPr>
              <a:t>it is </a:t>
            </a:r>
            <a:r>
              <a:rPr sz="1800" b="1" spc="-5" dirty="0">
                <a:latin typeface="Carlito"/>
                <a:cs typeface="Carlito"/>
              </a:rPr>
              <a:t>much </a:t>
            </a:r>
            <a:r>
              <a:rPr sz="1800" b="1" dirty="0">
                <a:latin typeface="Carlito"/>
                <a:cs typeface="Carlito"/>
              </a:rPr>
              <a:t>easier</a:t>
            </a:r>
            <a:r>
              <a:rPr sz="1800" b="1" spc="-229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to  dictate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machine </a:t>
            </a:r>
            <a:r>
              <a:rPr sz="1800" b="1" dirty="0">
                <a:latin typeface="Carlito"/>
                <a:cs typeface="Carlito"/>
              </a:rPr>
              <a:t>than </a:t>
            </a:r>
            <a:r>
              <a:rPr sz="1800" b="1" spc="-10" dirty="0">
                <a:latin typeface="Carlito"/>
                <a:cs typeface="Carlito"/>
              </a:rPr>
              <a:t>to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write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Carlito"/>
                <a:cs typeface="Carlito"/>
              </a:rPr>
              <a:t>DISADVANTAGES: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Has also </a:t>
            </a:r>
            <a:r>
              <a:rPr sz="1800" b="1" spc="-10" dirty="0">
                <a:latin typeface="Carlito"/>
                <a:cs typeface="Carlito"/>
              </a:rPr>
              <a:t>drawbacks, </a:t>
            </a:r>
            <a:r>
              <a:rPr sz="1800" b="1" dirty="0">
                <a:latin typeface="Carlito"/>
                <a:cs typeface="Carlito"/>
              </a:rPr>
              <a:t>such as it is </a:t>
            </a:r>
            <a:r>
              <a:rPr sz="1800" b="1" spc="-5" dirty="0">
                <a:latin typeface="Carlito"/>
                <a:cs typeface="Carlito"/>
              </a:rPr>
              <a:t>noisy </a:t>
            </a:r>
            <a:r>
              <a:rPr sz="1800" b="1" spc="-10" dirty="0">
                <a:latin typeface="Carlito"/>
                <a:cs typeface="Carlito"/>
              </a:rPr>
              <a:t>to</a:t>
            </a:r>
            <a:r>
              <a:rPr sz="1800" b="1" spc="-1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hear</a:t>
            </a:r>
            <a:endParaRPr sz="1800">
              <a:latin typeface="Carlito"/>
              <a:cs typeface="Carlito"/>
            </a:endParaRPr>
          </a:p>
          <a:p>
            <a:pPr marL="12700" marR="31051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someone sitting </a:t>
            </a:r>
            <a:r>
              <a:rPr sz="1800" b="1" spc="-10" dirty="0">
                <a:latin typeface="Carlito"/>
                <a:cs typeface="Carlito"/>
              </a:rPr>
              <a:t>next to </a:t>
            </a:r>
            <a:r>
              <a:rPr sz="1800" b="1" dirty="0">
                <a:latin typeface="Carlito"/>
                <a:cs typeface="Carlito"/>
              </a:rPr>
              <a:t>us and </a:t>
            </a:r>
            <a:r>
              <a:rPr sz="1800" b="1" spc="-5" dirty="0">
                <a:latin typeface="Carlito"/>
                <a:cs typeface="Carlito"/>
              </a:rPr>
              <a:t>talking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his </a:t>
            </a:r>
            <a:r>
              <a:rPr sz="1800" b="1" spc="-5" dirty="0">
                <a:latin typeface="Carlito"/>
                <a:cs typeface="Carlito"/>
              </a:rPr>
              <a:t>machine. </a:t>
            </a:r>
            <a:r>
              <a:rPr sz="1800" b="1" spc="-25" dirty="0">
                <a:latin typeface="Carlito"/>
                <a:cs typeface="Carlito"/>
              </a:rPr>
              <a:t>Moreover, </a:t>
            </a:r>
            <a:r>
              <a:rPr sz="1800" b="1" spc="-10" dirty="0">
                <a:latin typeface="Carlito"/>
                <a:cs typeface="Carlito"/>
              </a:rPr>
              <a:t>anyone </a:t>
            </a:r>
            <a:r>
              <a:rPr sz="1800" b="1" dirty="0">
                <a:latin typeface="Carlito"/>
                <a:cs typeface="Carlito"/>
              </a:rPr>
              <a:t>who  </a:t>
            </a:r>
            <a:r>
              <a:rPr sz="1800" b="1" spc="-10" dirty="0">
                <a:latin typeface="Carlito"/>
                <a:cs typeface="Carlito"/>
              </a:rPr>
              <a:t>wants to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input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confidential </a:t>
            </a:r>
            <a:r>
              <a:rPr sz="1800" b="1" spc="-10" dirty="0">
                <a:latin typeface="Carlito"/>
                <a:cs typeface="Carlito"/>
              </a:rPr>
              <a:t>data to </a:t>
            </a:r>
            <a:r>
              <a:rPr sz="1800" b="1" dirty="0">
                <a:latin typeface="Carlito"/>
                <a:cs typeface="Carlito"/>
              </a:rPr>
              <a:t>his/her </a:t>
            </a:r>
            <a:r>
              <a:rPr sz="1800" b="1" spc="-5" dirty="0">
                <a:latin typeface="Carlito"/>
                <a:cs typeface="Carlito"/>
              </a:rPr>
              <a:t>computer </a:t>
            </a:r>
            <a:r>
              <a:rPr sz="1800" b="1" dirty="0">
                <a:latin typeface="Carlito"/>
                <a:cs typeface="Carlito"/>
              </a:rPr>
              <a:t>is not </a:t>
            </a:r>
            <a:r>
              <a:rPr sz="1800" b="1" spc="-5" dirty="0">
                <a:latin typeface="Carlito"/>
                <a:cs typeface="Carlito"/>
              </a:rPr>
              <a:t>willing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do it in public </a:t>
            </a:r>
            <a:r>
              <a:rPr sz="1800" b="1" spc="-5" dirty="0">
                <a:latin typeface="Carlito"/>
                <a:cs typeface="Carlito"/>
              </a:rPr>
              <a:t>places.</a:t>
            </a:r>
            <a:r>
              <a:rPr sz="1800" b="1" spc="-229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Most  </a:t>
            </a:r>
            <a:r>
              <a:rPr sz="1800" b="1" spc="-15" dirty="0">
                <a:latin typeface="Carlito"/>
                <a:cs typeface="Carlito"/>
              </a:rPr>
              <a:t>importantly,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is not </a:t>
            </a:r>
            <a:r>
              <a:rPr sz="1800" b="1" spc="-5" dirty="0">
                <a:latin typeface="Carlito"/>
                <a:cs typeface="Carlito"/>
              </a:rPr>
              <a:t>possible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speak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5" dirty="0">
                <a:latin typeface="Carlito"/>
                <a:cs typeface="Carlito"/>
              </a:rPr>
              <a:t>machine </a:t>
            </a:r>
            <a:r>
              <a:rPr sz="1800" b="1" dirty="0">
                <a:latin typeface="Carlito"/>
                <a:cs typeface="Carlito"/>
              </a:rPr>
              <a:t>in a </a:t>
            </a:r>
            <a:r>
              <a:rPr sz="1800" b="1" spc="-10" dirty="0">
                <a:latin typeface="Carlito"/>
                <a:cs typeface="Carlito"/>
              </a:rPr>
              <a:t>natural </a:t>
            </a:r>
            <a:r>
              <a:rPr sz="1800" b="1" spc="-25" dirty="0">
                <a:latin typeface="Carlito"/>
                <a:cs typeface="Carlito"/>
              </a:rPr>
              <a:t>way </a:t>
            </a:r>
            <a:r>
              <a:rPr sz="1800" b="1" dirty="0">
                <a:latin typeface="Carlito"/>
                <a:cs typeface="Carlito"/>
              </a:rPr>
              <a:t>due </a:t>
            </a:r>
            <a:r>
              <a:rPr sz="1800" b="1" spc="-10" dirty="0">
                <a:latin typeface="Carlito"/>
                <a:cs typeface="Carlito"/>
              </a:rPr>
              <a:t>to constraints </a:t>
            </a:r>
            <a:r>
              <a:rPr sz="1800" b="1" dirty="0">
                <a:latin typeface="Carlito"/>
                <a:cs typeface="Carlito"/>
              </a:rPr>
              <a:t>such</a:t>
            </a:r>
            <a:r>
              <a:rPr sz="1800" b="1" spc="-114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rlito"/>
                <a:cs typeface="Carlito"/>
              </a:rPr>
              <a:t>out of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vocabulary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wards, </a:t>
            </a:r>
            <a:r>
              <a:rPr sz="1800" b="1" spc="-5" dirty="0">
                <a:latin typeface="Carlito"/>
                <a:cs typeface="Carlito"/>
              </a:rPr>
              <a:t>background </a:t>
            </a:r>
            <a:r>
              <a:rPr sz="1800" b="1" dirty="0">
                <a:latin typeface="Carlito"/>
                <a:cs typeface="Carlito"/>
              </a:rPr>
              <a:t>noise, </a:t>
            </a:r>
            <a:r>
              <a:rPr sz="1800" b="1" spc="-10" dirty="0">
                <a:latin typeface="Carlito"/>
                <a:cs typeface="Carlito"/>
              </a:rPr>
              <a:t>cross-talk, accented </a:t>
            </a:r>
            <a:r>
              <a:rPr sz="1800" b="1" spc="-5" dirty="0">
                <a:latin typeface="Carlito"/>
                <a:cs typeface="Carlito"/>
              </a:rPr>
              <a:t>speech </a:t>
            </a:r>
            <a:r>
              <a:rPr sz="1800" b="1" dirty="0">
                <a:latin typeface="Carlito"/>
                <a:cs typeface="Carlito"/>
              </a:rPr>
              <a:t>and so</a:t>
            </a:r>
            <a:r>
              <a:rPr sz="1800" b="1" spc="-1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7960" y="204215"/>
            <a:ext cx="3131819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191" y="1013586"/>
            <a:ext cx="760031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So </a:t>
            </a:r>
            <a:r>
              <a:rPr sz="2400" b="1" spc="-15" dirty="0">
                <a:latin typeface="Carlito"/>
                <a:cs typeface="Carlito"/>
              </a:rPr>
              <a:t>after </a:t>
            </a:r>
            <a:r>
              <a:rPr sz="2400" b="1" dirty="0">
                <a:latin typeface="Carlito"/>
                <a:cs typeface="Carlito"/>
              </a:rPr>
              <a:t>all </a:t>
            </a:r>
            <a:r>
              <a:rPr sz="2400" b="1" spc="-5" dirty="0">
                <a:latin typeface="Carlito"/>
                <a:cs typeface="Carlito"/>
              </a:rPr>
              <a:t>these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stuff…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latin typeface="Carlito"/>
                <a:cs typeface="Carlito"/>
              </a:rPr>
              <a:t>We </a:t>
            </a:r>
            <a:r>
              <a:rPr sz="2400" b="1" spc="-15" dirty="0">
                <a:latin typeface="Carlito"/>
                <a:cs typeface="Carlito"/>
              </a:rPr>
              <a:t>have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brief Idea about </a:t>
            </a:r>
            <a:r>
              <a:rPr sz="2400" b="1" spc="-10" dirty="0">
                <a:latin typeface="Carlito"/>
                <a:cs typeface="Carlito"/>
              </a:rPr>
              <a:t>Automatic</a:t>
            </a:r>
            <a:r>
              <a:rPr sz="2400" b="1" spc="4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Handwriting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Detection..</a:t>
            </a:r>
            <a:endParaRPr sz="24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buAutoNum type="arabicParenR"/>
              <a:tabLst>
                <a:tab pos="330200" algn="l"/>
              </a:tabLst>
            </a:pPr>
            <a:r>
              <a:rPr sz="2400" b="1" spc="-5" dirty="0">
                <a:latin typeface="Carlito"/>
                <a:cs typeface="Carlito"/>
              </a:rPr>
              <a:t>online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offline </a:t>
            </a:r>
            <a:r>
              <a:rPr sz="2400" b="1" spc="-10" dirty="0">
                <a:latin typeface="Carlito"/>
                <a:cs typeface="Carlito"/>
              </a:rPr>
              <a:t>detection </a:t>
            </a:r>
            <a:r>
              <a:rPr sz="2400" b="1" dirty="0">
                <a:latin typeface="Carlito"/>
                <a:cs typeface="Carlito"/>
              </a:rPr>
              <a:t>is</a:t>
            </a:r>
            <a:r>
              <a:rPr sz="2400" b="1" spc="-10" dirty="0">
                <a:latin typeface="Carlito"/>
                <a:cs typeface="Carlito"/>
              </a:rPr>
              <a:t> available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AutoNum type="arabicParenR"/>
              <a:tabLst>
                <a:tab pos="262890" algn="l"/>
              </a:tabLst>
            </a:pPr>
            <a:r>
              <a:rPr sz="2400" b="1" spc="-5" dirty="0">
                <a:latin typeface="Carlito"/>
                <a:cs typeface="Carlito"/>
              </a:rPr>
              <a:t>Online </a:t>
            </a:r>
            <a:r>
              <a:rPr sz="2400" b="1" spc="-10" dirty="0">
                <a:latin typeface="Carlito"/>
                <a:cs typeface="Carlito"/>
              </a:rPr>
              <a:t>procedure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easier then Offline </a:t>
            </a:r>
            <a:r>
              <a:rPr sz="2400" b="1" spc="-10" dirty="0">
                <a:latin typeface="Carlito"/>
                <a:cs typeface="Carlito"/>
              </a:rPr>
              <a:t>procedure(difficult  </a:t>
            </a:r>
            <a:r>
              <a:rPr sz="2400" b="1" dirty="0">
                <a:latin typeface="Carlito"/>
                <a:cs typeface="Carlito"/>
              </a:rPr>
              <a:t>one)</a:t>
            </a:r>
            <a:endParaRPr sz="2400">
              <a:latin typeface="Carlito"/>
              <a:cs typeface="Carlito"/>
            </a:endParaRPr>
          </a:p>
          <a:p>
            <a:pPr marL="12700" marR="117538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62890" algn="l"/>
              </a:tabLst>
            </a:pPr>
            <a:r>
              <a:rPr sz="2400" b="1" spc="-45" dirty="0">
                <a:latin typeface="Carlito"/>
                <a:cs typeface="Carlito"/>
              </a:rPr>
              <a:t>Today’s </a:t>
            </a:r>
            <a:r>
              <a:rPr sz="2400" b="1" spc="-5" dirty="0">
                <a:latin typeface="Carlito"/>
                <a:cs typeface="Carlito"/>
              </a:rPr>
              <a:t>business world need </a:t>
            </a:r>
            <a:r>
              <a:rPr sz="2400" b="1" dirty="0">
                <a:latin typeface="Carlito"/>
                <a:cs typeface="Carlito"/>
              </a:rPr>
              <a:t>some </a:t>
            </a:r>
            <a:r>
              <a:rPr sz="2400" b="1" spc="-10" dirty="0">
                <a:latin typeface="Carlito"/>
                <a:cs typeface="Carlito"/>
              </a:rPr>
              <a:t>computerized  authentication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security</a:t>
            </a:r>
            <a:r>
              <a:rPr sz="2400" b="1" spc="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purpose</a:t>
            </a:r>
            <a:endParaRPr sz="24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the (AHD) fulfill their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need.</a:t>
            </a:r>
            <a:endParaRPr sz="2400">
              <a:latin typeface="Carlito"/>
              <a:cs typeface="Carlito"/>
            </a:endParaRPr>
          </a:p>
          <a:p>
            <a:pPr marL="262890" indent="-250825">
              <a:lnSpc>
                <a:spcPct val="100000"/>
              </a:lnSpc>
              <a:buAutoNum type="arabicParenR" startAt="4"/>
              <a:tabLst>
                <a:tab pos="263525" algn="l"/>
              </a:tabLst>
            </a:pPr>
            <a:r>
              <a:rPr sz="2400" b="1" spc="-5" dirty="0">
                <a:latin typeface="Carlito"/>
                <a:cs typeface="Carlito"/>
              </a:rPr>
              <a:t>Handwriting </a:t>
            </a:r>
            <a:r>
              <a:rPr sz="2400" b="1" spc="-10" dirty="0">
                <a:latin typeface="Carlito"/>
                <a:cs typeface="Carlito"/>
              </a:rPr>
              <a:t>recognition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10" dirty="0">
                <a:latin typeface="Carlito"/>
                <a:cs typeface="Carlito"/>
              </a:rPr>
              <a:t>important </a:t>
            </a:r>
            <a:r>
              <a:rPr sz="2400" b="1" spc="-15" dirty="0">
                <a:latin typeface="Carlito"/>
                <a:cs typeface="Carlito"/>
              </a:rPr>
              <a:t>for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genealogy...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...but </a:t>
            </a:r>
            <a:r>
              <a:rPr sz="2400" b="1" dirty="0">
                <a:latin typeface="Carlito"/>
                <a:cs typeface="Carlito"/>
              </a:rPr>
              <a:t>it is </a:t>
            </a:r>
            <a:r>
              <a:rPr sz="2400" b="1" spc="-10" dirty="0">
                <a:latin typeface="Carlito"/>
                <a:cs typeface="Carlito"/>
              </a:rPr>
              <a:t>hard</a:t>
            </a:r>
            <a:endParaRPr sz="24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buAutoNum type="arabicParenR" startAt="5"/>
              <a:tabLst>
                <a:tab pos="262890" algn="l"/>
              </a:tabLst>
            </a:pPr>
            <a:r>
              <a:rPr sz="2400" b="1" spc="-15" dirty="0">
                <a:latin typeface="Carlito"/>
                <a:cs typeface="Carlito"/>
              </a:rPr>
              <a:t>Current </a:t>
            </a:r>
            <a:r>
              <a:rPr sz="2400" b="1" spc="-5" dirty="0">
                <a:latin typeface="Carlito"/>
                <a:cs typeface="Carlito"/>
              </a:rPr>
              <a:t>methods </a:t>
            </a:r>
            <a:r>
              <a:rPr sz="2400" b="1" dirty="0">
                <a:latin typeface="Carlito"/>
                <a:cs typeface="Carlito"/>
              </a:rPr>
              <a:t>don't </a:t>
            </a:r>
            <a:r>
              <a:rPr sz="2400" b="1" spc="-5" dirty="0">
                <a:latin typeface="Carlito"/>
                <a:cs typeface="Carlito"/>
              </a:rPr>
              <a:t>work very</a:t>
            </a:r>
            <a:r>
              <a:rPr sz="2400" b="1" spc="-10" dirty="0">
                <a:latin typeface="Carlito"/>
                <a:cs typeface="Carlito"/>
              </a:rPr>
              <a:t> well...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...and they </a:t>
            </a:r>
            <a:r>
              <a:rPr sz="2400" b="1" dirty="0">
                <a:latin typeface="Carlito"/>
                <a:cs typeface="Carlito"/>
              </a:rPr>
              <a:t>don't </a:t>
            </a:r>
            <a:r>
              <a:rPr sz="2400" b="1" spc="-15" dirty="0">
                <a:latin typeface="Carlito"/>
                <a:cs typeface="Carlito"/>
              </a:rPr>
              <a:t>operate </a:t>
            </a:r>
            <a:r>
              <a:rPr sz="2400" b="1" spc="-5" dirty="0">
                <a:latin typeface="Carlito"/>
                <a:cs typeface="Carlito"/>
              </a:rPr>
              <a:t>much </a:t>
            </a:r>
            <a:r>
              <a:rPr sz="2400" b="1" spc="-20" dirty="0">
                <a:latin typeface="Carlito"/>
                <a:cs typeface="Carlito"/>
              </a:rPr>
              <a:t>like </a:t>
            </a:r>
            <a:r>
              <a:rPr sz="2400" b="1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human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brain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4995" y="2203704"/>
            <a:ext cx="3352800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629412"/>
            <a:ext cx="7461504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074291"/>
            <a:ext cx="7439659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00"/>
                </a:solidFill>
              </a:rPr>
              <a:t>Handwriting Detection </a:t>
            </a:r>
            <a:r>
              <a:rPr sz="2000" dirty="0">
                <a:solidFill>
                  <a:srgbClr val="000000"/>
                </a:solidFill>
              </a:rPr>
              <a:t>is a </a:t>
            </a:r>
            <a:r>
              <a:rPr sz="2000" spc="-5" dirty="0">
                <a:solidFill>
                  <a:srgbClr val="000000"/>
                </a:solidFill>
              </a:rPr>
              <a:t>technique or </a:t>
            </a:r>
            <a:r>
              <a:rPr sz="2000" dirty="0">
                <a:solidFill>
                  <a:srgbClr val="000000"/>
                </a:solidFill>
              </a:rPr>
              <a:t>ability </a:t>
            </a:r>
            <a:r>
              <a:rPr sz="2000" spc="-5" dirty="0">
                <a:solidFill>
                  <a:srgbClr val="000000"/>
                </a:solidFill>
              </a:rPr>
              <a:t>of </a:t>
            </a:r>
            <a:r>
              <a:rPr sz="2000" dirty="0">
                <a:solidFill>
                  <a:srgbClr val="000000"/>
                </a:solidFill>
              </a:rPr>
              <a:t>a </a:t>
            </a:r>
            <a:r>
              <a:rPr sz="2000" spc="-5" dirty="0">
                <a:solidFill>
                  <a:srgbClr val="000000"/>
                </a:solidFill>
              </a:rPr>
              <a:t>Computer </a:t>
            </a:r>
            <a:r>
              <a:rPr sz="2000" spc="-15" dirty="0">
                <a:solidFill>
                  <a:srgbClr val="000000"/>
                </a:solidFill>
              </a:rPr>
              <a:t>to </a:t>
            </a:r>
            <a:r>
              <a:rPr sz="2000" spc="-10" dirty="0">
                <a:solidFill>
                  <a:srgbClr val="000000"/>
                </a:solidFill>
              </a:rPr>
              <a:t>receive  </a:t>
            </a:r>
            <a:r>
              <a:rPr sz="2000" dirty="0">
                <a:solidFill>
                  <a:srgbClr val="000000"/>
                </a:solidFill>
              </a:rPr>
              <a:t>and </a:t>
            </a:r>
            <a:r>
              <a:rPr sz="2000" spc="-10" dirty="0">
                <a:solidFill>
                  <a:srgbClr val="000000"/>
                </a:solidFill>
              </a:rPr>
              <a:t>interpret </a:t>
            </a:r>
            <a:r>
              <a:rPr sz="2000" spc="-5" dirty="0">
                <a:solidFill>
                  <a:srgbClr val="000000"/>
                </a:solidFill>
              </a:rPr>
              <a:t>intelligible </a:t>
            </a:r>
            <a:r>
              <a:rPr sz="2000" spc="-10" dirty="0">
                <a:solidFill>
                  <a:srgbClr val="000000"/>
                </a:solidFill>
              </a:rPr>
              <a:t>handwritten</a:t>
            </a:r>
            <a:r>
              <a:rPr sz="2000" spc="4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input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0000"/>
                </a:solidFill>
              </a:rPr>
              <a:t>from source </a:t>
            </a:r>
            <a:r>
              <a:rPr sz="2000" spc="-5" dirty="0">
                <a:solidFill>
                  <a:srgbClr val="000000"/>
                </a:solidFill>
              </a:rPr>
              <a:t>such </a:t>
            </a:r>
            <a:r>
              <a:rPr sz="2000" dirty="0">
                <a:solidFill>
                  <a:srgbClr val="000000"/>
                </a:solidFill>
              </a:rPr>
              <a:t>as paper </a:t>
            </a:r>
            <a:r>
              <a:rPr sz="2000" spc="-5" dirty="0">
                <a:solidFill>
                  <a:srgbClr val="000000"/>
                </a:solidFill>
              </a:rPr>
              <a:t>documents, touch screen, photo graphs</a:t>
            </a:r>
            <a:r>
              <a:rPr sz="2000" spc="-4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etc.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771647" y="3515487"/>
            <a:ext cx="2971800" cy="685800"/>
          </a:xfrm>
          <a:custGeom>
            <a:avLst/>
            <a:gdLst/>
            <a:ahLst/>
            <a:cxnLst/>
            <a:rect l="l" t="t" r="r" b="b"/>
            <a:pathLst>
              <a:path w="2971800" h="685800">
                <a:moveTo>
                  <a:pt x="0" y="342900"/>
                </a:moveTo>
                <a:lnTo>
                  <a:pt x="16110" y="292233"/>
                </a:lnTo>
                <a:lnTo>
                  <a:pt x="44041" y="259704"/>
                </a:lnTo>
                <a:lnTo>
                  <a:pt x="84930" y="228358"/>
                </a:lnTo>
                <a:lnTo>
                  <a:pt x="138097" y="198351"/>
                </a:lnTo>
                <a:lnTo>
                  <a:pt x="202861" y="169841"/>
                </a:lnTo>
                <a:lnTo>
                  <a:pt x="239379" y="156196"/>
                </a:lnTo>
                <a:lnTo>
                  <a:pt x="278540" y="142985"/>
                </a:lnTo>
                <a:lnTo>
                  <a:pt x="320260" y="130227"/>
                </a:lnTo>
                <a:lnTo>
                  <a:pt x="364454" y="117941"/>
                </a:lnTo>
                <a:lnTo>
                  <a:pt x="411037" y="106147"/>
                </a:lnTo>
                <a:lnTo>
                  <a:pt x="459922" y="94865"/>
                </a:lnTo>
                <a:lnTo>
                  <a:pt x="511026" y="84114"/>
                </a:lnTo>
                <a:lnTo>
                  <a:pt x="564263" y="73915"/>
                </a:lnTo>
                <a:lnTo>
                  <a:pt x="619548" y="64286"/>
                </a:lnTo>
                <a:lnTo>
                  <a:pt x="676796" y="55248"/>
                </a:lnTo>
                <a:lnTo>
                  <a:pt x="735922" y="46820"/>
                </a:lnTo>
                <a:lnTo>
                  <a:pt x="796841" y="39022"/>
                </a:lnTo>
                <a:lnTo>
                  <a:pt x="859467" y="31873"/>
                </a:lnTo>
                <a:lnTo>
                  <a:pt x="923715" y="25393"/>
                </a:lnTo>
                <a:lnTo>
                  <a:pt x="989501" y="19602"/>
                </a:lnTo>
                <a:lnTo>
                  <a:pt x="1056739" y="14519"/>
                </a:lnTo>
                <a:lnTo>
                  <a:pt x="1125345" y="10165"/>
                </a:lnTo>
                <a:lnTo>
                  <a:pt x="1195232" y="6558"/>
                </a:lnTo>
                <a:lnTo>
                  <a:pt x="1266316" y="3718"/>
                </a:lnTo>
                <a:lnTo>
                  <a:pt x="1338512" y="1665"/>
                </a:lnTo>
                <a:lnTo>
                  <a:pt x="1411735" y="419"/>
                </a:lnTo>
                <a:lnTo>
                  <a:pt x="1485900" y="0"/>
                </a:lnTo>
                <a:lnTo>
                  <a:pt x="1560064" y="419"/>
                </a:lnTo>
                <a:lnTo>
                  <a:pt x="1633287" y="1665"/>
                </a:lnTo>
                <a:lnTo>
                  <a:pt x="1705483" y="3718"/>
                </a:lnTo>
                <a:lnTo>
                  <a:pt x="1776567" y="6558"/>
                </a:lnTo>
                <a:lnTo>
                  <a:pt x="1846454" y="10165"/>
                </a:lnTo>
                <a:lnTo>
                  <a:pt x="1915060" y="14519"/>
                </a:lnTo>
                <a:lnTo>
                  <a:pt x="1982298" y="19602"/>
                </a:lnTo>
                <a:lnTo>
                  <a:pt x="2048084" y="25393"/>
                </a:lnTo>
                <a:lnTo>
                  <a:pt x="2112332" y="31873"/>
                </a:lnTo>
                <a:lnTo>
                  <a:pt x="2174958" y="39022"/>
                </a:lnTo>
                <a:lnTo>
                  <a:pt x="2235877" y="46820"/>
                </a:lnTo>
                <a:lnTo>
                  <a:pt x="2295003" y="55248"/>
                </a:lnTo>
                <a:lnTo>
                  <a:pt x="2352251" y="64286"/>
                </a:lnTo>
                <a:lnTo>
                  <a:pt x="2407536" y="73915"/>
                </a:lnTo>
                <a:lnTo>
                  <a:pt x="2460773" y="84114"/>
                </a:lnTo>
                <a:lnTo>
                  <a:pt x="2511877" y="94865"/>
                </a:lnTo>
                <a:lnTo>
                  <a:pt x="2560762" y="106147"/>
                </a:lnTo>
                <a:lnTo>
                  <a:pt x="2607345" y="117941"/>
                </a:lnTo>
                <a:lnTo>
                  <a:pt x="2651539" y="130227"/>
                </a:lnTo>
                <a:lnTo>
                  <a:pt x="2693259" y="142985"/>
                </a:lnTo>
                <a:lnTo>
                  <a:pt x="2732420" y="156196"/>
                </a:lnTo>
                <a:lnTo>
                  <a:pt x="2768938" y="169841"/>
                </a:lnTo>
                <a:lnTo>
                  <a:pt x="2833702" y="198351"/>
                </a:lnTo>
                <a:lnTo>
                  <a:pt x="2886869" y="228358"/>
                </a:lnTo>
                <a:lnTo>
                  <a:pt x="2927758" y="259704"/>
                </a:lnTo>
                <a:lnTo>
                  <a:pt x="2955689" y="292233"/>
                </a:lnTo>
                <a:lnTo>
                  <a:pt x="2971800" y="342900"/>
                </a:lnTo>
                <a:lnTo>
                  <a:pt x="2969981" y="360012"/>
                </a:lnTo>
                <a:lnTo>
                  <a:pt x="2943386" y="409968"/>
                </a:lnTo>
                <a:lnTo>
                  <a:pt x="2908891" y="441926"/>
                </a:lnTo>
                <a:lnTo>
                  <a:pt x="2861777" y="472622"/>
                </a:lnTo>
                <a:lnTo>
                  <a:pt x="2802727" y="501900"/>
                </a:lnTo>
                <a:lnTo>
                  <a:pt x="2732420" y="529603"/>
                </a:lnTo>
                <a:lnTo>
                  <a:pt x="2693259" y="542814"/>
                </a:lnTo>
                <a:lnTo>
                  <a:pt x="2651539" y="555572"/>
                </a:lnTo>
                <a:lnTo>
                  <a:pt x="2607345" y="567858"/>
                </a:lnTo>
                <a:lnTo>
                  <a:pt x="2560762" y="579652"/>
                </a:lnTo>
                <a:lnTo>
                  <a:pt x="2511877" y="590934"/>
                </a:lnTo>
                <a:lnTo>
                  <a:pt x="2460773" y="601685"/>
                </a:lnTo>
                <a:lnTo>
                  <a:pt x="2407536" y="611884"/>
                </a:lnTo>
                <a:lnTo>
                  <a:pt x="2352251" y="621513"/>
                </a:lnTo>
                <a:lnTo>
                  <a:pt x="2295003" y="630551"/>
                </a:lnTo>
                <a:lnTo>
                  <a:pt x="2235877" y="638979"/>
                </a:lnTo>
                <a:lnTo>
                  <a:pt x="2174958" y="646777"/>
                </a:lnTo>
                <a:lnTo>
                  <a:pt x="2112332" y="653926"/>
                </a:lnTo>
                <a:lnTo>
                  <a:pt x="2048084" y="660406"/>
                </a:lnTo>
                <a:lnTo>
                  <a:pt x="1982298" y="666197"/>
                </a:lnTo>
                <a:lnTo>
                  <a:pt x="1915060" y="671280"/>
                </a:lnTo>
                <a:lnTo>
                  <a:pt x="1846454" y="675634"/>
                </a:lnTo>
                <a:lnTo>
                  <a:pt x="1776567" y="679241"/>
                </a:lnTo>
                <a:lnTo>
                  <a:pt x="1705483" y="682081"/>
                </a:lnTo>
                <a:lnTo>
                  <a:pt x="1633287" y="684134"/>
                </a:lnTo>
                <a:lnTo>
                  <a:pt x="1560064" y="685380"/>
                </a:lnTo>
                <a:lnTo>
                  <a:pt x="1485900" y="685800"/>
                </a:lnTo>
                <a:lnTo>
                  <a:pt x="1411735" y="685380"/>
                </a:lnTo>
                <a:lnTo>
                  <a:pt x="1338512" y="684134"/>
                </a:lnTo>
                <a:lnTo>
                  <a:pt x="1266316" y="682081"/>
                </a:lnTo>
                <a:lnTo>
                  <a:pt x="1195232" y="679241"/>
                </a:lnTo>
                <a:lnTo>
                  <a:pt x="1125345" y="675634"/>
                </a:lnTo>
                <a:lnTo>
                  <a:pt x="1056739" y="671280"/>
                </a:lnTo>
                <a:lnTo>
                  <a:pt x="989501" y="666197"/>
                </a:lnTo>
                <a:lnTo>
                  <a:pt x="923715" y="660406"/>
                </a:lnTo>
                <a:lnTo>
                  <a:pt x="859467" y="653926"/>
                </a:lnTo>
                <a:lnTo>
                  <a:pt x="796841" y="646777"/>
                </a:lnTo>
                <a:lnTo>
                  <a:pt x="735922" y="638979"/>
                </a:lnTo>
                <a:lnTo>
                  <a:pt x="676796" y="630551"/>
                </a:lnTo>
                <a:lnTo>
                  <a:pt x="619548" y="621513"/>
                </a:lnTo>
                <a:lnTo>
                  <a:pt x="564263" y="611884"/>
                </a:lnTo>
                <a:lnTo>
                  <a:pt x="511026" y="601685"/>
                </a:lnTo>
                <a:lnTo>
                  <a:pt x="459922" y="590934"/>
                </a:lnTo>
                <a:lnTo>
                  <a:pt x="411037" y="579652"/>
                </a:lnTo>
                <a:lnTo>
                  <a:pt x="364454" y="567858"/>
                </a:lnTo>
                <a:lnTo>
                  <a:pt x="320260" y="555572"/>
                </a:lnTo>
                <a:lnTo>
                  <a:pt x="278540" y="542814"/>
                </a:lnTo>
                <a:lnTo>
                  <a:pt x="239379" y="529603"/>
                </a:lnTo>
                <a:lnTo>
                  <a:pt x="202861" y="515958"/>
                </a:lnTo>
                <a:lnTo>
                  <a:pt x="138097" y="487448"/>
                </a:lnTo>
                <a:lnTo>
                  <a:pt x="84930" y="457441"/>
                </a:lnTo>
                <a:lnTo>
                  <a:pt x="44041" y="426095"/>
                </a:lnTo>
                <a:lnTo>
                  <a:pt x="16110" y="393566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9000" y="3556255"/>
            <a:ext cx="165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Way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Recognize  </a:t>
            </a:r>
            <a:r>
              <a:rPr sz="1800" spc="-5" dirty="0">
                <a:latin typeface="Carlito"/>
                <a:cs typeface="Carlito"/>
              </a:rPr>
              <a:t>Handwriting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81097" y="4171570"/>
            <a:ext cx="4401820" cy="1868805"/>
            <a:chOff x="2305811" y="4466844"/>
            <a:chExt cx="4401820" cy="1868805"/>
          </a:xfrm>
        </p:grpSpPr>
        <p:sp>
          <p:nvSpPr>
            <p:cNvPr id="7" name="object 7"/>
            <p:cNvSpPr/>
            <p:nvPr/>
          </p:nvSpPr>
          <p:spPr>
            <a:xfrm>
              <a:off x="3043427" y="4466844"/>
              <a:ext cx="722376" cy="1103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019" y="4490085"/>
              <a:ext cx="523875" cy="901700"/>
            </a:xfrm>
            <a:custGeom>
              <a:avLst/>
              <a:gdLst/>
              <a:ahLst/>
              <a:cxnLst/>
              <a:rect l="l" t="t" r="r" b="b"/>
              <a:pathLst>
                <a:path w="523875" h="901700">
                  <a:moveTo>
                    <a:pt x="20066" y="776096"/>
                  </a:moveTo>
                  <a:lnTo>
                    <a:pt x="12954" y="776096"/>
                  </a:lnTo>
                  <a:lnTo>
                    <a:pt x="5842" y="776223"/>
                  </a:lnTo>
                  <a:lnTo>
                    <a:pt x="0" y="782065"/>
                  </a:lnTo>
                  <a:lnTo>
                    <a:pt x="126" y="789177"/>
                  </a:lnTo>
                  <a:lnTo>
                    <a:pt x="1143" y="901445"/>
                  </a:lnTo>
                  <a:lnTo>
                    <a:pt x="28838" y="885443"/>
                  </a:lnTo>
                  <a:lnTo>
                    <a:pt x="25145" y="885443"/>
                  </a:lnTo>
                  <a:lnTo>
                    <a:pt x="2667" y="872616"/>
                  </a:lnTo>
                  <a:lnTo>
                    <a:pt x="26391" y="831095"/>
                  </a:lnTo>
                  <a:lnTo>
                    <a:pt x="26037" y="789177"/>
                  </a:lnTo>
                  <a:lnTo>
                    <a:pt x="25907" y="781811"/>
                  </a:lnTo>
                  <a:lnTo>
                    <a:pt x="20066" y="776096"/>
                  </a:lnTo>
                  <a:close/>
                </a:path>
                <a:path w="523875" h="901700">
                  <a:moveTo>
                    <a:pt x="26391" y="831095"/>
                  </a:moveTo>
                  <a:lnTo>
                    <a:pt x="2667" y="872616"/>
                  </a:lnTo>
                  <a:lnTo>
                    <a:pt x="25145" y="885443"/>
                  </a:lnTo>
                  <a:lnTo>
                    <a:pt x="28847" y="878966"/>
                  </a:lnTo>
                  <a:lnTo>
                    <a:pt x="26797" y="878966"/>
                  </a:lnTo>
                  <a:lnTo>
                    <a:pt x="7366" y="867790"/>
                  </a:lnTo>
                  <a:lnTo>
                    <a:pt x="26608" y="856696"/>
                  </a:lnTo>
                  <a:lnTo>
                    <a:pt x="26391" y="831095"/>
                  </a:lnTo>
                  <a:close/>
                </a:path>
                <a:path w="523875" h="901700">
                  <a:moveTo>
                    <a:pt x="91567" y="819276"/>
                  </a:moveTo>
                  <a:lnTo>
                    <a:pt x="48927" y="843828"/>
                  </a:lnTo>
                  <a:lnTo>
                    <a:pt x="25145" y="885443"/>
                  </a:lnTo>
                  <a:lnTo>
                    <a:pt x="28838" y="885443"/>
                  </a:lnTo>
                  <a:lnTo>
                    <a:pt x="104520" y="841755"/>
                  </a:lnTo>
                  <a:lnTo>
                    <a:pt x="106553" y="833754"/>
                  </a:lnTo>
                  <a:lnTo>
                    <a:pt x="102996" y="827658"/>
                  </a:lnTo>
                  <a:lnTo>
                    <a:pt x="99441" y="821435"/>
                  </a:lnTo>
                  <a:lnTo>
                    <a:pt x="91567" y="819276"/>
                  </a:lnTo>
                  <a:close/>
                </a:path>
                <a:path w="523875" h="901700">
                  <a:moveTo>
                    <a:pt x="26608" y="856696"/>
                  </a:moveTo>
                  <a:lnTo>
                    <a:pt x="7366" y="867790"/>
                  </a:lnTo>
                  <a:lnTo>
                    <a:pt x="26797" y="878966"/>
                  </a:lnTo>
                  <a:lnTo>
                    <a:pt x="26608" y="856696"/>
                  </a:lnTo>
                  <a:close/>
                </a:path>
                <a:path w="523875" h="901700">
                  <a:moveTo>
                    <a:pt x="48927" y="843828"/>
                  </a:moveTo>
                  <a:lnTo>
                    <a:pt x="26608" y="856696"/>
                  </a:lnTo>
                  <a:lnTo>
                    <a:pt x="26797" y="878966"/>
                  </a:lnTo>
                  <a:lnTo>
                    <a:pt x="28847" y="878966"/>
                  </a:lnTo>
                  <a:lnTo>
                    <a:pt x="48927" y="843828"/>
                  </a:lnTo>
                  <a:close/>
                </a:path>
                <a:path w="523875" h="901700">
                  <a:moveTo>
                    <a:pt x="501269" y="0"/>
                  </a:moveTo>
                  <a:lnTo>
                    <a:pt x="26391" y="831095"/>
                  </a:lnTo>
                  <a:lnTo>
                    <a:pt x="26608" y="856696"/>
                  </a:lnTo>
                  <a:lnTo>
                    <a:pt x="48927" y="843828"/>
                  </a:lnTo>
                  <a:lnTo>
                    <a:pt x="523747" y="12953"/>
                  </a:lnTo>
                  <a:lnTo>
                    <a:pt x="501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3855" y="4466844"/>
              <a:ext cx="777239" cy="110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7035" y="4489577"/>
              <a:ext cx="576580" cy="902335"/>
            </a:xfrm>
            <a:custGeom>
              <a:avLst/>
              <a:gdLst/>
              <a:ahLst/>
              <a:cxnLst/>
              <a:rect l="l" t="t" r="r" b="b"/>
              <a:pathLst>
                <a:path w="576579" h="902335">
                  <a:moveTo>
                    <a:pt x="482600" y="823849"/>
                  </a:moveTo>
                  <a:lnTo>
                    <a:pt x="474725" y="826389"/>
                  </a:lnTo>
                  <a:lnTo>
                    <a:pt x="471517" y="832803"/>
                  </a:lnTo>
                  <a:lnTo>
                    <a:pt x="468249" y="839089"/>
                  </a:lnTo>
                  <a:lnTo>
                    <a:pt x="470662" y="846836"/>
                  </a:lnTo>
                  <a:lnTo>
                    <a:pt x="576579" y="901827"/>
                  </a:lnTo>
                  <a:lnTo>
                    <a:pt x="576062" y="887095"/>
                  </a:lnTo>
                  <a:lnTo>
                    <a:pt x="551941" y="887095"/>
                  </a:lnTo>
                  <a:lnTo>
                    <a:pt x="526339" y="846588"/>
                  </a:lnTo>
                  <a:lnTo>
                    <a:pt x="482600" y="823849"/>
                  </a:lnTo>
                  <a:close/>
                </a:path>
                <a:path w="576579" h="902335">
                  <a:moveTo>
                    <a:pt x="526339" y="846588"/>
                  </a:moveTo>
                  <a:lnTo>
                    <a:pt x="551941" y="887095"/>
                  </a:lnTo>
                  <a:lnTo>
                    <a:pt x="562162" y="880618"/>
                  </a:lnTo>
                  <a:lnTo>
                    <a:pt x="549910" y="880618"/>
                  </a:lnTo>
                  <a:lnTo>
                    <a:pt x="549126" y="858434"/>
                  </a:lnTo>
                  <a:lnTo>
                    <a:pt x="526339" y="846588"/>
                  </a:lnTo>
                  <a:close/>
                </a:path>
                <a:path w="576579" h="902335">
                  <a:moveTo>
                    <a:pt x="566292" y="776986"/>
                  </a:moveTo>
                  <a:lnTo>
                    <a:pt x="552068" y="777494"/>
                  </a:lnTo>
                  <a:lnTo>
                    <a:pt x="546480" y="783590"/>
                  </a:lnTo>
                  <a:lnTo>
                    <a:pt x="548220" y="832803"/>
                  </a:lnTo>
                  <a:lnTo>
                    <a:pt x="573786" y="873252"/>
                  </a:lnTo>
                  <a:lnTo>
                    <a:pt x="551941" y="887095"/>
                  </a:lnTo>
                  <a:lnTo>
                    <a:pt x="576062" y="887095"/>
                  </a:lnTo>
                  <a:lnTo>
                    <a:pt x="572388" y="782574"/>
                  </a:lnTo>
                  <a:lnTo>
                    <a:pt x="566292" y="776986"/>
                  </a:lnTo>
                  <a:close/>
                </a:path>
                <a:path w="576579" h="902335">
                  <a:moveTo>
                    <a:pt x="549126" y="858434"/>
                  </a:moveTo>
                  <a:lnTo>
                    <a:pt x="549910" y="880618"/>
                  </a:lnTo>
                  <a:lnTo>
                    <a:pt x="568833" y="868680"/>
                  </a:lnTo>
                  <a:lnTo>
                    <a:pt x="549126" y="858434"/>
                  </a:lnTo>
                  <a:close/>
                </a:path>
                <a:path w="576579" h="902335">
                  <a:moveTo>
                    <a:pt x="548220" y="832803"/>
                  </a:moveTo>
                  <a:lnTo>
                    <a:pt x="549126" y="858434"/>
                  </a:lnTo>
                  <a:lnTo>
                    <a:pt x="568833" y="868680"/>
                  </a:lnTo>
                  <a:lnTo>
                    <a:pt x="549910" y="880618"/>
                  </a:lnTo>
                  <a:lnTo>
                    <a:pt x="562162" y="880618"/>
                  </a:lnTo>
                  <a:lnTo>
                    <a:pt x="573786" y="873252"/>
                  </a:lnTo>
                  <a:lnTo>
                    <a:pt x="548220" y="832803"/>
                  </a:lnTo>
                  <a:close/>
                </a:path>
                <a:path w="576579" h="902335">
                  <a:moveTo>
                    <a:pt x="21843" y="0"/>
                  </a:moveTo>
                  <a:lnTo>
                    <a:pt x="0" y="13843"/>
                  </a:lnTo>
                  <a:lnTo>
                    <a:pt x="526339" y="846588"/>
                  </a:lnTo>
                  <a:lnTo>
                    <a:pt x="549126" y="858434"/>
                  </a:lnTo>
                  <a:lnTo>
                    <a:pt x="548220" y="832803"/>
                  </a:lnTo>
                  <a:lnTo>
                    <a:pt x="21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8765" y="5407913"/>
              <a:ext cx="2045335" cy="914400"/>
            </a:xfrm>
            <a:custGeom>
              <a:avLst/>
              <a:gdLst/>
              <a:ahLst/>
              <a:cxnLst/>
              <a:rect l="l" t="t" r="r" b="b"/>
              <a:pathLst>
                <a:path w="204533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892808" y="0"/>
                  </a:lnTo>
                  <a:lnTo>
                    <a:pt x="1940990" y="7766"/>
                  </a:lnTo>
                  <a:lnTo>
                    <a:pt x="1982827" y="29394"/>
                  </a:lnTo>
                  <a:lnTo>
                    <a:pt x="2015813" y="62380"/>
                  </a:lnTo>
                  <a:lnTo>
                    <a:pt x="2037441" y="104217"/>
                  </a:lnTo>
                  <a:lnTo>
                    <a:pt x="2045208" y="152400"/>
                  </a:lnTo>
                  <a:lnTo>
                    <a:pt x="2045208" y="762000"/>
                  </a:lnTo>
                  <a:lnTo>
                    <a:pt x="2037441" y="810168"/>
                  </a:lnTo>
                  <a:lnTo>
                    <a:pt x="2015813" y="852003"/>
                  </a:lnTo>
                  <a:lnTo>
                    <a:pt x="1982827" y="884994"/>
                  </a:lnTo>
                  <a:lnTo>
                    <a:pt x="1940990" y="906630"/>
                  </a:lnTo>
                  <a:lnTo>
                    <a:pt x="1892808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8961" y="5407913"/>
              <a:ext cx="2045335" cy="914400"/>
            </a:xfrm>
            <a:custGeom>
              <a:avLst/>
              <a:gdLst/>
              <a:ahLst/>
              <a:cxnLst/>
              <a:rect l="l" t="t" r="r" b="b"/>
              <a:pathLst>
                <a:path w="2045334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892808" y="0"/>
                  </a:lnTo>
                  <a:lnTo>
                    <a:pt x="1940990" y="7766"/>
                  </a:lnTo>
                  <a:lnTo>
                    <a:pt x="1982827" y="29394"/>
                  </a:lnTo>
                  <a:lnTo>
                    <a:pt x="2015813" y="62380"/>
                  </a:lnTo>
                  <a:lnTo>
                    <a:pt x="2037441" y="104217"/>
                  </a:lnTo>
                  <a:lnTo>
                    <a:pt x="2045208" y="152400"/>
                  </a:lnTo>
                  <a:lnTo>
                    <a:pt x="2045208" y="762000"/>
                  </a:lnTo>
                  <a:lnTo>
                    <a:pt x="2037441" y="810168"/>
                  </a:lnTo>
                  <a:lnTo>
                    <a:pt x="2015813" y="852003"/>
                  </a:lnTo>
                  <a:lnTo>
                    <a:pt x="1982827" y="884994"/>
                  </a:lnTo>
                  <a:lnTo>
                    <a:pt x="1940990" y="906630"/>
                  </a:lnTo>
                  <a:lnTo>
                    <a:pt x="1892808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85106" y="5267732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Intelligent</a:t>
            </a:r>
            <a:r>
              <a:rPr sz="1800" spc="-4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Carlito"/>
                <a:cs typeface="Carlito"/>
              </a:rPr>
              <a:t>Word  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Recognition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1024" y="5264074"/>
            <a:ext cx="1633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Optical</a:t>
            </a:r>
            <a:r>
              <a:rPr sz="1800" spc="-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Character</a:t>
            </a:r>
            <a:endParaRPr sz="1800" dirty="0">
              <a:latin typeface="Carlito"/>
              <a:cs typeface="Carlito"/>
            </a:endParaRPr>
          </a:p>
          <a:p>
            <a:pPr marL="5270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Recognition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7376159" cy="56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916" y="1066800"/>
            <a:ext cx="2077212" cy="2238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0004" y="1066800"/>
            <a:ext cx="2101595" cy="2238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1066800"/>
            <a:ext cx="2421636" cy="2241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8485" y="3531107"/>
            <a:ext cx="1976627" cy="2409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916" y="3518916"/>
            <a:ext cx="2276856" cy="2423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6329" y="3567684"/>
            <a:ext cx="2132076" cy="2374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3995" y="489204"/>
            <a:ext cx="4171187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01390" y="4644390"/>
            <a:ext cx="2501265" cy="1143000"/>
          </a:xfrm>
          <a:custGeom>
            <a:avLst/>
            <a:gdLst/>
            <a:ahLst/>
            <a:cxnLst/>
            <a:rect l="l" t="t" r="r" b="b"/>
            <a:pathLst>
              <a:path w="2501265" h="1143000">
                <a:moveTo>
                  <a:pt x="2500884" y="142875"/>
                </a:moveTo>
                <a:lnTo>
                  <a:pt x="2462695" y="178041"/>
                </a:lnTo>
                <a:lnTo>
                  <a:pt x="2416718" y="194497"/>
                </a:lnTo>
                <a:lnTo>
                  <a:pt x="2354380" y="210023"/>
                </a:lnTo>
                <a:lnTo>
                  <a:pt x="2276853" y="224484"/>
                </a:lnTo>
                <a:lnTo>
                  <a:pt x="2232760" y="231274"/>
                </a:lnTo>
                <a:lnTo>
                  <a:pt x="2185309" y="237747"/>
                </a:lnTo>
                <a:lnTo>
                  <a:pt x="2134647" y="243887"/>
                </a:lnTo>
                <a:lnTo>
                  <a:pt x="2080920" y="249677"/>
                </a:lnTo>
                <a:lnTo>
                  <a:pt x="2024275" y="255100"/>
                </a:lnTo>
                <a:lnTo>
                  <a:pt x="1964857" y="260140"/>
                </a:lnTo>
                <a:lnTo>
                  <a:pt x="1902814" y="264779"/>
                </a:lnTo>
                <a:lnTo>
                  <a:pt x="1838292" y="269001"/>
                </a:lnTo>
                <a:lnTo>
                  <a:pt x="1771437" y="272790"/>
                </a:lnTo>
                <a:lnTo>
                  <a:pt x="1702396" y="276127"/>
                </a:lnTo>
                <a:lnTo>
                  <a:pt x="1631316" y="278998"/>
                </a:lnTo>
                <a:lnTo>
                  <a:pt x="1558342" y="281384"/>
                </a:lnTo>
                <a:lnTo>
                  <a:pt x="1483621" y="283268"/>
                </a:lnTo>
                <a:lnTo>
                  <a:pt x="1407299" y="284636"/>
                </a:lnTo>
                <a:lnTo>
                  <a:pt x="1329524" y="285468"/>
                </a:lnTo>
                <a:lnTo>
                  <a:pt x="1250442" y="285750"/>
                </a:lnTo>
                <a:lnTo>
                  <a:pt x="1171359" y="285468"/>
                </a:lnTo>
                <a:lnTo>
                  <a:pt x="1093584" y="284636"/>
                </a:lnTo>
                <a:lnTo>
                  <a:pt x="1017262" y="283268"/>
                </a:lnTo>
                <a:lnTo>
                  <a:pt x="942541" y="281384"/>
                </a:lnTo>
                <a:lnTo>
                  <a:pt x="869567" y="278998"/>
                </a:lnTo>
                <a:lnTo>
                  <a:pt x="798487" y="276127"/>
                </a:lnTo>
                <a:lnTo>
                  <a:pt x="729446" y="272790"/>
                </a:lnTo>
                <a:lnTo>
                  <a:pt x="662591" y="269001"/>
                </a:lnTo>
                <a:lnTo>
                  <a:pt x="598069" y="264779"/>
                </a:lnTo>
                <a:lnTo>
                  <a:pt x="536026" y="260140"/>
                </a:lnTo>
                <a:lnTo>
                  <a:pt x="476608" y="255100"/>
                </a:lnTo>
                <a:lnTo>
                  <a:pt x="419963" y="249677"/>
                </a:lnTo>
                <a:lnTo>
                  <a:pt x="366236" y="243887"/>
                </a:lnTo>
                <a:lnTo>
                  <a:pt x="315574" y="237747"/>
                </a:lnTo>
                <a:lnTo>
                  <a:pt x="268123" y="231274"/>
                </a:lnTo>
                <a:lnTo>
                  <a:pt x="224030" y="224484"/>
                </a:lnTo>
                <a:lnTo>
                  <a:pt x="183441" y="217395"/>
                </a:lnTo>
                <a:lnTo>
                  <a:pt x="113362" y="202384"/>
                </a:lnTo>
                <a:lnTo>
                  <a:pt x="59058" y="186377"/>
                </a:lnTo>
                <a:lnTo>
                  <a:pt x="21700" y="169506"/>
                </a:lnTo>
                <a:lnTo>
                  <a:pt x="0" y="142875"/>
                </a:lnTo>
                <a:lnTo>
                  <a:pt x="2459" y="133843"/>
                </a:lnTo>
                <a:lnTo>
                  <a:pt x="38188" y="107708"/>
                </a:lnTo>
                <a:lnTo>
                  <a:pt x="84165" y="91252"/>
                </a:lnTo>
                <a:lnTo>
                  <a:pt x="146503" y="75726"/>
                </a:lnTo>
                <a:lnTo>
                  <a:pt x="224030" y="61265"/>
                </a:lnTo>
                <a:lnTo>
                  <a:pt x="268123" y="54475"/>
                </a:lnTo>
                <a:lnTo>
                  <a:pt x="315574" y="48002"/>
                </a:lnTo>
                <a:lnTo>
                  <a:pt x="366236" y="41862"/>
                </a:lnTo>
                <a:lnTo>
                  <a:pt x="419963" y="36072"/>
                </a:lnTo>
                <a:lnTo>
                  <a:pt x="476608" y="30649"/>
                </a:lnTo>
                <a:lnTo>
                  <a:pt x="536026" y="25609"/>
                </a:lnTo>
                <a:lnTo>
                  <a:pt x="598069" y="20970"/>
                </a:lnTo>
                <a:lnTo>
                  <a:pt x="662591" y="16748"/>
                </a:lnTo>
                <a:lnTo>
                  <a:pt x="729446" y="12959"/>
                </a:lnTo>
                <a:lnTo>
                  <a:pt x="798487" y="9622"/>
                </a:lnTo>
                <a:lnTo>
                  <a:pt x="869567" y="6751"/>
                </a:lnTo>
                <a:lnTo>
                  <a:pt x="942541" y="4365"/>
                </a:lnTo>
                <a:lnTo>
                  <a:pt x="1017262" y="2481"/>
                </a:lnTo>
                <a:lnTo>
                  <a:pt x="1093584" y="1113"/>
                </a:lnTo>
                <a:lnTo>
                  <a:pt x="1171359" y="281"/>
                </a:lnTo>
                <a:lnTo>
                  <a:pt x="1250442" y="0"/>
                </a:lnTo>
                <a:lnTo>
                  <a:pt x="1329524" y="281"/>
                </a:lnTo>
                <a:lnTo>
                  <a:pt x="1407299" y="1113"/>
                </a:lnTo>
                <a:lnTo>
                  <a:pt x="1483621" y="2481"/>
                </a:lnTo>
                <a:lnTo>
                  <a:pt x="1558342" y="4365"/>
                </a:lnTo>
                <a:lnTo>
                  <a:pt x="1631316" y="6751"/>
                </a:lnTo>
                <a:lnTo>
                  <a:pt x="1702396" y="9622"/>
                </a:lnTo>
                <a:lnTo>
                  <a:pt x="1771437" y="12959"/>
                </a:lnTo>
                <a:lnTo>
                  <a:pt x="1838292" y="16748"/>
                </a:lnTo>
                <a:lnTo>
                  <a:pt x="1902814" y="20970"/>
                </a:lnTo>
                <a:lnTo>
                  <a:pt x="1964857" y="25609"/>
                </a:lnTo>
                <a:lnTo>
                  <a:pt x="2024275" y="30649"/>
                </a:lnTo>
                <a:lnTo>
                  <a:pt x="2080920" y="36072"/>
                </a:lnTo>
                <a:lnTo>
                  <a:pt x="2134647" y="41862"/>
                </a:lnTo>
                <a:lnTo>
                  <a:pt x="2185309" y="48002"/>
                </a:lnTo>
                <a:lnTo>
                  <a:pt x="2232760" y="54475"/>
                </a:lnTo>
                <a:lnTo>
                  <a:pt x="2276853" y="61265"/>
                </a:lnTo>
                <a:lnTo>
                  <a:pt x="2317442" y="68354"/>
                </a:lnTo>
                <a:lnTo>
                  <a:pt x="2387521" y="83365"/>
                </a:lnTo>
                <a:lnTo>
                  <a:pt x="2441825" y="99372"/>
                </a:lnTo>
                <a:lnTo>
                  <a:pt x="2479183" y="116243"/>
                </a:lnTo>
                <a:lnTo>
                  <a:pt x="2500884" y="142875"/>
                </a:lnTo>
                <a:close/>
              </a:path>
              <a:path w="2501265" h="1143000">
                <a:moveTo>
                  <a:pt x="2500884" y="142875"/>
                </a:moveTo>
                <a:lnTo>
                  <a:pt x="2500884" y="1000125"/>
                </a:lnTo>
                <a:lnTo>
                  <a:pt x="2498424" y="1009160"/>
                </a:lnTo>
                <a:lnTo>
                  <a:pt x="2462695" y="1035303"/>
                </a:lnTo>
                <a:lnTo>
                  <a:pt x="2416718" y="1051762"/>
                </a:lnTo>
                <a:lnTo>
                  <a:pt x="2354380" y="1067290"/>
                </a:lnTo>
                <a:lnTo>
                  <a:pt x="2276853" y="1081751"/>
                </a:lnTo>
                <a:lnTo>
                  <a:pt x="2232760" y="1088540"/>
                </a:lnTo>
                <a:lnTo>
                  <a:pt x="2185309" y="1095012"/>
                </a:lnTo>
                <a:lnTo>
                  <a:pt x="2134647" y="1101151"/>
                </a:lnTo>
                <a:lnTo>
                  <a:pt x="2080920" y="1106940"/>
                </a:lnTo>
                <a:lnTo>
                  <a:pt x="2024275" y="1112362"/>
                </a:lnTo>
                <a:lnTo>
                  <a:pt x="1964857" y="1117400"/>
                </a:lnTo>
                <a:lnTo>
                  <a:pt x="1902814" y="1122038"/>
                </a:lnTo>
                <a:lnTo>
                  <a:pt x="1838292" y="1126259"/>
                </a:lnTo>
                <a:lnTo>
                  <a:pt x="1771437" y="1130046"/>
                </a:lnTo>
                <a:lnTo>
                  <a:pt x="1702396" y="1133382"/>
                </a:lnTo>
                <a:lnTo>
                  <a:pt x="1631316" y="1136251"/>
                </a:lnTo>
                <a:lnTo>
                  <a:pt x="1558342" y="1138636"/>
                </a:lnTo>
                <a:lnTo>
                  <a:pt x="1483621" y="1140520"/>
                </a:lnTo>
                <a:lnTo>
                  <a:pt x="1407299" y="1141886"/>
                </a:lnTo>
                <a:lnTo>
                  <a:pt x="1329524" y="1142718"/>
                </a:lnTo>
                <a:lnTo>
                  <a:pt x="1250442" y="1143000"/>
                </a:lnTo>
                <a:lnTo>
                  <a:pt x="1171359" y="1142718"/>
                </a:lnTo>
                <a:lnTo>
                  <a:pt x="1093584" y="1141886"/>
                </a:lnTo>
                <a:lnTo>
                  <a:pt x="1017262" y="1140520"/>
                </a:lnTo>
                <a:lnTo>
                  <a:pt x="942541" y="1138636"/>
                </a:lnTo>
                <a:lnTo>
                  <a:pt x="869567" y="1136251"/>
                </a:lnTo>
                <a:lnTo>
                  <a:pt x="798487" y="1133382"/>
                </a:lnTo>
                <a:lnTo>
                  <a:pt x="729446" y="1130046"/>
                </a:lnTo>
                <a:lnTo>
                  <a:pt x="662591" y="1126259"/>
                </a:lnTo>
                <a:lnTo>
                  <a:pt x="598069" y="1122038"/>
                </a:lnTo>
                <a:lnTo>
                  <a:pt x="536026" y="1117400"/>
                </a:lnTo>
                <a:lnTo>
                  <a:pt x="476608" y="1112362"/>
                </a:lnTo>
                <a:lnTo>
                  <a:pt x="419963" y="1106940"/>
                </a:lnTo>
                <a:lnTo>
                  <a:pt x="366236" y="1101151"/>
                </a:lnTo>
                <a:lnTo>
                  <a:pt x="315574" y="1095012"/>
                </a:lnTo>
                <a:lnTo>
                  <a:pt x="268123" y="1088540"/>
                </a:lnTo>
                <a:lnTo>
                  <a:pt x="224030" y="1081751"/>
                </a:lnTo>
                <a:lnTo>
                  <a:pt x="183441" y="1074662"/>
                </a:lnTo>
                <a:lnTo>
                  <a:pt x="113362" y="1059651"/>
                </a:lnTo>
                <a:lnTo>
                  <a:pt x="59058" y="1043641"/>
                </a:lnTo>
                <a:lnTo>
                  <a:pt x="21700" y="1026766"/>
                </a:lnTo>
                <a:lnTo>
                  <a:pt x="0" y="1000125"/>
                </a:lnTo>
                <a:lnTo>
                  <a:pt x="0" y="142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4750" y="3073145"/>
            <a:ext cx="2001520" cy="784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669925" marR="377190" indent="-287020">
              <a:lnSpc>
                <a:spcPct val="100000"/>
              </a:lnSpc>
              <a:spcBef>
                <a:spcPts val="810"/>
              </a:spcBef>
            </a:pPr>
            <a:r>
              <a:rPr sz="1800" dirty="0">
                <a:solidFill>
                  <a:srgbClr val="000000"/>
                </a:solidFill>
              </a:rPr>
              <a:t>Ide</a:t>
            </a:r>
            <a:r>
              <a:rPr sz="1800" spc="-5" dirty="0">
                <a:solidFill>
                  <a:srgbClr val="000000"/>
                </a:solidFill>
              </a:rPr>
              <a:t>n</a:t>
            </a:r>
            <a:r>
              <a:rPr sz="1800" dirty="0">
                <a:solidFill>
                  <a:srgbClr val="000000"/>
                </a:solidFill>
              </a:rPr>
              <a:t>t</a:t>
            </a:r>
            <a:r>
              <a:rPr sz="1800" spc="-10" dirty="0">
                <a:solidFill>
                  <a:srgbClr val="000000"/>
                </a:solidFill>
              </a:rPr>
              <a:t>i</a:t>
            </a:r>
            <a:r>
              <a:rPr sz="1800" spc="-5" dirty="0">
                <a:solidFill>
                  <a:srgbClr val="000000"/>
                </a:solidFill>
              </a:rPr>
              <a:t>fi</a:t>
            </a:r>
            <a:r>
              <a:rPr sz="1800" spc="-25" dirty="0">
                <a:solidFill>
                  <a:srgbClr val="000000"/>
                </a:solidFill>
              </a:rPr>
              <a:t>c</a:t>
            </a:r>
            <a:r>
              <a:rPr sz="1800" spc="-15" dirty="0">
                <a:solidFill>
                  <a:srgbClr val="000000"/>
                </a:solidFill>
              </a:rPr>
              <a:t>a</a:t>
            </a:r>
            <a:r>
              <a:rPr sz="1800" dirty="0">
                <a:solidFill>
                  <a:srgbClr val="000000"/>
                </a:solidFill>
              </a:rPr>
              <a:t>t</a:t>
            </a:r>
            <a:r>
              <a:rPr sz="1800" spc="-10" dirty="0">
                <a:solidFill>
                  <a:srgbClr val="000000"/>
                </a:solidFill>
              </a:rPr>
              <a:t>i</a:t>
            </a:r>
            <a:r>
              <a:rPr sz="1800" spc="-5" dirty="0">
                <a:solidFill>
                  <a:srgbClr val="000000"/>
                </a:solidFill>
              </a:rPr>
              <a:t>on  </a:t>
            </a:r>
            <a:r>
              <a:rPr sz="1800" spc="-15" dirty="0">
                <a:solidFill>
                  <a:srgbClr val="000000"/>
                </a:solidFill>
              </a:rPr>
              <a:t>System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941127" y="2590800"/>
            <a:ext cx="1774130" cy="1769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646" y="3858005"/>
            <a:ext cx="146685" cy="786130"/>
          </a:xfrm>
          <a:custGeom>
            <a:avLst/>
            <a:gdLst/>
            <a:ahLst/>
            <a:cxnLst/>
            <a:rect l="l" t="t" r="r" b="b"/>
            <a:pathLst>
              <a:path w="146685" h="786129">
                <a:moveTo>
                  <a:pt x="40131" y="669798"/>
                </a:moveTo>
                <a:lnTo>
                  <a:pt x="34036" y="673735"/>
                </a:lnTo>
                <a:lnTo>
                  <a:pt x="28066" y="677672"/>
                </a:lnTo>
                <a:lnTo>
                  <a:pt x="26288" y="685673"/>
                </a:lnTo>
                <a:lnTo>
                  <a:pt x="30225" y="691642"/>
                </a:lnTo>
                <a:lnTo>
                  <a:pt x="91058" y="785876"/>
                </a:lnTo>
                <a:lnTo>
                  <a:pt x="104242" y="760730"/>
                </a:lnTo>
                <a:lnTo>
                  <a:pt x="76962" y="760730"/>
                </a:lnTo>
                <a:lnTo>
                  <a:pt x="74784" y="712845"/>
                </a:lnTo>
                <a:lnTo>
                  <a:pt x="51942" y="677545"/>
                </a:lnTo>
                <a:lnTo>
                  <a:pt x="48132" y="671576"/>
                </a:lnTo>
                <a:lnTo>
                  <a:pt x="40131" y="669798"/>
                </a:lnTo>
                <a:close/>
              </a:path>
              <a:path w="146685" h="786129">
                <a:moveTo>
                  <a:pt x="74784" y="712845"/>
                </a:moveTo>
                <a:lnTo>
                  <a:pt x="76962" y="760730"/>
                </a:lnTo>
                <a:lnTo>
                  <a:pt x="102869" y="759587"/>
                </a:lnTo>
                <a:lnTo>
                  <a:pt x="102621" y="754126"/>
                </a:lnTo>
                <a:lnTo>
                  <a:pt x="78486" y="754126"/>
                </a:lnTo>
                <a:lnTo>
                  <a:pt x="88789" y="734489"/>
                </a:lnTo>
                <a:lnTo>
                  <a:pt x="74784" y="712845"/>
                </a:lnTo>
                <a:close/>
              </a:path>
              <a:path w="146685" h="786129">
                <a:moveTo>
                  <a:pt x="131317" y="665734"/>
                </a:moveTo>
                <a:lnTo>
                  <a:pt x="123570" y="668147"/>
                </a:lnTo>
                <a:lnTo>
                  <a:pt x="118603" y="677672"/>
                </a:lnTo>
                <a:lnTo>
                  <a:pt x="100696" y="711796"/>
                </a:lnTo>
                <a:lnTo>
                  <a:pt x="102869" y="759587"/>
                </a:lnTo>
                <a:lnTo>
                  <a:pt x="76962" y="760730"/>
                </a:lnTo>
                <a:lnTo>
                  <a:pt x="104242" y="760730"/>
                </a:lnTo>
                <a:lnTo>
                  <a:pt x="143128" y="686562"/>
                </a:lnTo>
                <a:lnTo>
                  <a:pt x="146430" y="680212"/>
                </a:lnTo>
                <a:lnTo>
                  <a:pt x="144017" y="672338"/>
                </a:lnTo>
                <a:lnTo>
                  <a:pt x="131317" y="665734"/>
                </a:lnTo>
                <a:close/>
              </a:path>
              <a:path w="146685" h="786129">
                <a:moveTo>
                  <a:pt x="88789" y="734489"/>
                </a:moveTo>
                <a:lnTo>
                  <a:pt x="78486" y="754126"/>
                </a:lnTo>
                <a:lnTo>
                  <a:pt x="100837" y="753110"/>
                </a:lnTo>
                <a:lnTo>
                  <a:pt x="88789" y="734489"/>
                </a:lnTo>
                <a:close/>
              </a:path>
              <a:path w="146685" h="786129">
                <a:moveTo>
                  <a:pt x="100696" y="711796"/>
                </a:moveTo>
                <a:lnTo>
                  <a:pt x="88789" y="734489"/>
                </a:lnTo>
                <a:lnTo>
                  <a:pt x="100837" y="753110"/>
                </a:lnTo>
                <a:lnTo>
                  <a:pt x="78486" y="754126"/>
                </a:lnTo>
                <a:lnTo>
                  <a:pt x="102621" y="754126"/>
                </a:lnTo>
                <a:lnTo>
                  <a:pt x="100696" y="711796"/>
                </a:lnTo>
                <a:close/>
              </a:path>
              <a:path w="146685" h="786129">
                <a:moveTo>
                  <a:pt x="57720" y="51381"/>
                </a:moveTo>
                <a:lnTo>
                  <a:pt x="45746" y="74237"/>
                </a:lnTo>
                <a:lnTo>
                  <a:pt x="74784" y="712845"/>
                </a:lnTo>
                <a:lnTo>
                  <a:pt x="88789" y="734489"/>
                </a:lnTo>
                <a:lnTo>
                  <a:pt x="100696" y="711796"/>
                </a:lnTo>
                <a:lnTo>
                  <a:pt x="71646" y="72903"/>
                </a:lnTo>
                <a:lnTo>
                  <a:pt x="57720" y="51381"/>
                </a:lnTo>
                <a:close/>
              </a:path>
              <a:path w="146685" h="786129">
                <a:moveTo>
                  <a:pt x="55371" y="0"/>
                </a:moveTo>
                <a:lnTo>
                  <a:pt x="3301" y="99314"/>
                </a:lnTo>
                <a:lnTo>
                  <a:pt x="0" y="105664"/>
                </a:lnTo>
                <a:lnTo>
                  <a:pt x="2412" y="113538"/>
                </a:lnTo>
                <a:lnTo>
                  <a:pt x="15112" y="120142"/>
                </a:lnTo>
                <a:lnTo>
                  <a:pt x="22987" y="117729"/>
                </a:lnTo>
                <a:lnTo>
                  <a:pt x="26288" y="111379"/>
                </a:lnTo>
                <a:lnTo>
                  <a:pt x="45746" y="74237"/>
                </a:lnTo>
                <a:lnTo>
                  <a:pt x="43561" y="26162"/>
                </a:lnTo>
                <a:lnTo>
                  <a:pt x="69468" y="25019"/>
                </a:lnTo>
                <a:lnTo>
                  <a:pt x="71523" y="25019"/>
                </a:lnTo>
                <a:lnTo>
                  <a:pt x="55371" y="0"/>
                </a:lnTo>
                <a:close/>
              </a:path>
              <a:path w="146685" h="786129">
                <a:moveTo>
                  <a:pt x="71523" y="25019"/>
                </a:moveTo>
                <a:lnTo>
                  <a:pt x="69468" y="25019"/>
                </a:lnTo>
                <a:lnTo>
                  <a:pt x="71646" y="72903"/>
                </a:lnTo>
                <a:lnTo>
                  <a:pt x="94487" y="108204"/>
                </a:lnTo>
                <a:lnTo>
                  <a:pt x="98298" y="114300"/>
                </a:lnTo>
                <a:lnTo>
                  <a:pt x="106425" y="115951"/>
                </a:lnTo>
                <a:lnTo>
                  <a:pt x="112394" y="112141"/>
                </a:lnTo>
                <a:lnTo>
                  <a:pt x="118363" y="108204"/>
                </a:lnTo>
                <a:lnTo>
                  <a:pt x="120141" y="100203"/>
                </a:lnTo>
                <a:lnTo>
                  <a:pt x="116204" y="94234"/>
                </a:lnTo>
                <a:lnTo>
                  <a:pt x="71523" y="25019"/>
                </a:lnTo>
                <a:close/>
              </a:path>
              <a:path w="146685" h="786129">
                <a:moveTo>
                  <a:pt x="69468" y="25019"/>
                </a:moveTo>
                <a:lnTo>
                  <a:pt x="43561" y="26162"/>
                </a:lnTo>
                <a:lnTo>
                  <a:pt x="45746" y="74237"/>
                </a:lnTo>
                <a:lnTo>
                  <a:pt x="57720" y="51381"/>
                </a:lnTo>
                <a:lnTo>
                  <a:pt x="45592" y="32639"/>
                </a:lnTo>
                <a:lnTo>
                  <a:pt x="68071" y="31623"/>
                </a:lnTo>
                <a:lnTo>
                  <a:pt x="69769" y="31623"/>
                </a:lnTo>
                <a:lnTo>
                  <a:pt x="69468" y="25019"/>
                </a:lnTo>
                <a:close/>
              </a:path>
              <a:path w="146685" h="786129">
                <a:moveTo>
                  <a:pt x="69769" y="31623"/>
                </a:moveTo>
                <a:lnTo>
                  <a:pt x="68071" y="31623"/>
                </a:lnTo>
                <a:lnTo>
                  <a:pt x="57720" y="51381"/>
                </a:lnTo>
                <a:lnTo>
                  <a:pt x="71646" y="72903"/>
                </a:lnTo>
                <a:lnTo>
                  <a:pt x="69769" y="31623"/>
                </a:lnTo>
                <a:close/>
              </a:path>
              <a:path w="146685" h="786129">
                <a:moveTo>
                  <a:pt x="68071" y="31623"/>
                </a:moveTo>
                <a:lnTo>
                  <a:pt x="45592" y="32639"/>
                </a:lnTo>
                <a:lnTo>
                  <a:pt x="57720" y="51381"/>
                </a:lnTo>
                <a:lnTo>
                  <a:pt x="68071" y="31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4871" y="3000755"/>
            <a:ext cx="1430020" cy="285115"/>
          </a:xfrm>
          <a:custGeom>
            <a:avLst/>
            <a:gdLst/>
            <a:ahLst/>
            <a:cxnLst/>
            <a:rect l="l" t="t" r="r" b="b"/>
            <a:pathLst>
              <a:path w="1430020" h="285114">
                <a:moveTo>
                  <a:pt x="229997" y="0"/>
                </a:moveTo>
                <a:lnTo>
                  <a:pt x="1199514" y="0"/>
                </a:lnTo>
                <a:lnTo>
                  <a:pt x="1260649" y="5087"/>
                </a:lnTo>
                <a:lnTo>
                  <a:pt x="1315588" y="19445"/>
                </a:lnTo>
                <a:lnTo>
                  <a:pt x="1362138" y="41719"/>
                </a:lnTo>
                <a:lnTo>
                  <a:pt x="1398105" y="70555"/>
                </a:lnTo>
                <a:lnTo>
                  <a:pt x="1421294" y="104598"/>
                </a:lnTo>
                <a:lnTo>
                  <a:pt x="1429511" y="142494"/>
                </a:lnTo>
                <a:lnTo>
                  <a:pt x="1421294" y="180389"/>
                </a:lnTo>
                <a:lnTo>
                  <a:pt x="1398105" y="214432"/>
                </a:lnTo>
                <a:lnTo>
                  <a:pt x="1362138" y="243268"/>
                </a:lnTo>
                <a:lnTo>
                  <a:pt x="1315588" y="265542"/>
                </a:lnTo>
                <a:lnTo>
                  <a:pt x="1260649" y="279900"/>
                </a:lnTo>
                <a:lnTo>
                  <a:pt x="1199514" y="284988"/>
                </a:lnTo>
                <a:lnTo>
                  <a:pt x="229997" y="284988"/>
                </a:lnTo>
                <a:lnTo>
                  <a:pt x="168862" y="279900"/>
                </a:lnTo>
                <a:lnTo>
                  <a:pt x="113923" y="265542"/>
                </a:lnTo>
                <a:lnTo>
                  <a:pt x="67373" y="243268"/>
                </a:lnTo>
                <a:lnTo>
                  <a:pt x="31406" y="214432"/>
                </a:lnTo>
                <a:lnTo>
                  <a:pt x="8217" y="180389"/>
                </a:lnTo>
                <a:lnTo>
                  <a:pt x="0" y="142494"/>
                </a:lnTo>
                <a:lnTo>
                  <a:pt x="8217" y="104598"/>
                </a:lnTo>
                <a:lnTo>
                  <a:pt x="31406" y="70555"/>
                </a:lnTo>
                <a:lnTo>
                  <a:pt x="67373" y="41719"/>
                </a:lnTo>
                <a:lnTo>
                  <a:pt x="113923" y="19445"/>
                </a:lnTo>
                <a:lnTo>
                  <a:pt x="168862" y="5087"/>
                </a:lnTo>
                <a:lnTo>
                  <a:pt x="22999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4871" y="3500628"/>
            <a:ext cx="1430020" cy="285115"/>
          </a:xfrm>
          <a:custGeom>
            <a:avLst/>
            <a:gdLst/>
            <a:ahLst/>
            <a:cxnLst/>
            <a:rect l="l" t="t" r="r" b="b"/>
            <a:pathLst>
              <a:path w="1430020" h="285114">
                <a:moveTo>
                  <a:pt x="229997" y="0"/>
                </a:moveTo>
                <a:lnTo>
                  <a:pt x="1199514" y="0"/>
                </a:lnTo>
                <a:lnTo>
                  <a:pt x="1260649" y="5087"/>
                </a:lnTo>
                <a:lnTo>
                  <a:pt x="1315588" y="19445"/>
                </a:lnTo>
                <a:lnTo>
                  <a:pt x="1362138" y="41719"/>
                </a:lnTo>
                <a:lnTo>
                  <a:pt x="1398105" y="70555"/>
                </a:lnTo>
                <a:lnTo>
                  <a:pt x="1421294" y="104598"/>
                </a:lnTo>
                <a:lnTo>
                  <a:pt x="1429511" y="142494"/>
                </a:lnTo>
                <a:lnTo>
                  <a:pt x="1421294" y="180389"/>
                </a:lnTo>
                <a:lnTo>
                  <a:pt x="1398105" y="214432"/>
                </a:lnTo>
                <a:lnTo>
                  <a:pt x="1362138" y="243268"/>
                </a:lnTo>
                <a:lnTo>
                  <a:pt x="1315588" y="265542"/>
                </a:lnTo>
                <a:lnTo>
                  <a:pt x="1260649" y="279900"/>
                </a:lnTo>
                <a:lnTo>
                  <a:pt x="1199514" y="284988"/>
                </a:lnTo>
                <a:lnTo>
                  <a:pt x="229997" y="284988"/>
                </a:lnTo>
                <a:lnTo>
                  <a:pt x="168862" y="279900"/>
                </a:lnTo>
                <a:lnTo>
                  <a:pt x="113923" y="265542"/>
                </a:lnTo>
                <a:lnTo>
                  <a:pt x="67373" y="243268"/>
                </a:lnTo>
                <a:lnTo>
                  <a:pt x="31406" y="214432"/>
                </a:lnTo>
                <a:lnTo>
                  <a:pt x="8217" y="180389"/>
                </a:lnTo>
                <a:lnTo>
                  <a:pt x="0" y="142494"/>
                </a:lnTo>
                <a:lnTo>
                  <a:pt x="8217" y="104598"/>
                </a:lnTo>
                <a:lnTo>
                  <a:pt x="31406" y="70555"/>
                </a:lnTo>
                <a:lnTo>
                  <a:pt x="67373" y="41719"/>
                </a:lnTo>
                <a:lnTo>
                  <a:pt x="113923" y="19445"/>
                </a:lnTo>
                <a:lnTo>
                  <a:pt x="168862" y="5087"/>
                </a:lnTo>
                <a:lnTo>
                  <a:pt x="22999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2005" y="1930145"/>
            <a:ext cx="6215380" cy="42138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973955" marR="464820" indent="1270" algn="r">
              <a:lnSpc>
                <a:spcPct val="182300"/>
              </a:lnSpc>
            </a:pPr>
            <a:r>
              <a:rPr sz="1800" spc="-20" dirty="0">
                <a:latin typeface="Carlito"/>
                <a:cs typeface="Carlito"/>
              </a:rPr>
              <a:t>Writer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  </a:t>
            </a:r>
            <a:r>
              <a:rPr sz="1800" spc="-20" dirty="0">
                <a:latin typeface="Carlito"/>
                <a:cs typeface="Carlito"/>
              </a:rPr>
              <a:t>Writer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</a:t>
            </a: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Carlito"/>
              <a:cs typeface="Carlito"/>
            </a:endParaRPr>
          </a:p>
          <a:p>
            <a:pPr marL="143510" algn="ctr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Database</a:t>
            </a:r>
            <a:endParaRPr sz="1600" dirty="0">
              <a:latin typeface="Carlito"/>
              <a:cs typeface="Carlito"/>
            </a:endParaRPr>
          </a:p>
          <a:p>
            <a:pPr marL="2228215" marR="207772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with samples of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known  authorship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3984" y="3098292"/>
            <a:ext cx="502284" cy="129539"/>
          </a:xfrm>
          <a:custGeom>
            <a:avLst/>
            <a:gdLst/>
            <a:ahLst/>
            <a:cxnLst/>
            <a:rect l="l" t="t" r="r" b="b"/>
            <a:pathLst>
              <a:path w="502285" h="129539">
                <a:moveTo>
                  <a:pt x="427308" y="42571"/>
                </a:moveTo>
                <a:lnTo>
                  <a:pt x="0" y="103632"/>
                </a:lnTo>
                <a:lnTo>
                  <a:pt x="3555" y="129159"/>
                </a:lnTo>
                <a:lnTo>
                  <a:pt x="430861" y="68229"/>
                </a:lnTo>
                <a:lnTo>
                  <a:pt x="451037" y="52229"/>
                </a:lnTo>
                <a:lnTo>
                  <a:pt x="427308" y="42571"/>
                </a:lnTo>
                <a:close/>
              </a:path>
              <a:path w="502285" h="129539">
                <a:moveTo>
                  <a:pt x="479442" y="35813"/>
                </a:moveTo>
                <a:lnTo>
                  <a:pt x="474599" y="35813"/>
                </a:lnTo>
                <a:lnTo>
                  <a:pt x="478281" y="61468"/>
                </a:lnTo>
                <a:lnTo>
                  <a:pt x="430861" y="68229"/>
                </a:lnTo>
                <a:lnTo>
                  <a:pt x="392302" y="98806"/>
                </a:lnTo>
                <a:lnTo>
                  <a:pt x="391287" y="106934"/>
                </a:lnTo>
                <a:lnTo>
                  <a:pt x="400176" y="118110"/>
                </a:lnTo>
                <a:lnTo>
                  <a:pt x="408304" y="118999"/>
                </a:lnTo>
                <a:lnTo>
                  <a:pt x="414019" y="114554"/>
                </a:lnTo>
                <a:lnTo>
                  <a:pt x="501903" y="44958"/>
                </a:lnTo>
                <a:lnTo>
                  <a:pt x="479442" y="35813"/>
                </a:lnTo>
                <a:close/>
              </a:path>
              <a:path w="502285" h="129539">
                <a:moveTo>
                  <a:pt x="451037" y="52229"/>
                </a:moveTo>
                <a:lnTo>
                  <a:pt x="430861" y="68229"/>
                </a:lnTo>
                <a:lnTo>
                  <a:pt x="478281" y="61468"/>
                </a:lnTo>
                <a:lnTo>
                  <a:pt x="478154" y="60579"/>
                </a:lnTo>
                <a:lnTo>
                  <a:pt x="471550" y="60579"/>
                </a:lnTo>
                <a:lnTo>
                  <a:pt x="451037" y="52229"/>
                </a:lnTo>
                <a:close/>
              </a:path>
              <a:path w="502285" h="129539">
                <a:moveTo>
                  <a:pt x="468375" y="38481"/>
                </a:moveTo>
                <a:lnTo>
                  <a:pt x="451037" y="52229"/>
                </a:lnTo>
                <a:lnTo>
                  <a:pt x="471550" y="60579"/>
                </a:lnTo>
                <a:lnTo>
                  <a:pt x="468375" y="38481"/>
                </a:lnTo>
                <a:close/>
              </a:path>
              <a:path w="502285" h="129539">
                <a:moveTo>
                  <a:pt x="474981" y="38481"/>
                </a:moveTo>
                <a:lnTo>
                  <a:pt x="468375" y="38481"/>
                </a:lnTo>
                <a:lnTo>
                  <a:pt x="471550" y="60579"/>
                </a:lnTo>
                <a:lnTo>
                  <a:pt x="478154" y="60579"/>
                </a:lnTo>
                <a:lnTo>
                  <a:pt x="474981" y="38481"/>
                </a:lnTo>
                <a:close/>
              </a:path>
              <a:path w="502285" h="129539">
                <a:moveTo>
                  <a:pt x="474599" y="35813"/>
                </a:moveTo>
                <a:lnTo>
                  <a:pt x="427308" y="42571"/>
                </a:lnTo>
                <a:lnTo>
                  <a:pt x="451037" y="52229"/>
                </a:lnTo>
                <a:lnTo>
                  <a:pt x="468375" y="38481"/>
                </a:lnTo>
                <a:lnTo>
                  <a:pt x="474981" y="38481"/>
                </a:lnTo>
                <a:lnTo>
                  <a:pt x="474599" y="35813"/>
                </a:lnTo>
                <a:close/>
              </a:path>
              <a:path w="502285" h="129539">
                <a:moveTo>
                  <a:pt x="391287" y="0"/>
                </a:moveTo>
                <a:lnTo>
                  <a:pt x="383793" y="3175"/>
                </a:lnTo>
                <a:lnTo>
                  <a:pt x="378460" y="16383"/>
                </a:lnTo>
                <a:lnTo>
                  <a:pt x="381635" y="24003"/>
                </a:lnTo>
                <a:lnTo>
                  <a:pt x="427308" y="42571"/>
                </a:lnTo>
                <a:lnTo>
                  <a:pt x="474599" y="35813"/>
                </a:lnTo>
                <a:lnTo>
                  <a:pt x="479442" y="35813"/>
                </a:lnTo>
                <a:lnTo>
                  <a:pt x="398017" y="2667"/>
                </a:lnTo>
                <a:lnTo>
                  <a:pt x="3912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761" y="3585717"/>
            <a:ext cx="500380" cy="120650"/>
          </a:xfrm>
          <a:custGeom>
            <a:avLst/>
            <a:gdLst/>
            <a:ahLst/>
            <a:cxnLst/>
            <a:rect l="l" t="t" r="r" b="b"/>
            <a:pathLst>
              <a:path w="500379" h="120650">
                <a:moveTo>
                  <a:pt x="426466" y="73252"/>
                </a:moveTo>
                <a:lnTo>
                  <a:pt x="383921" y="97917"/>
                </a:lnTo>
                <a:lnTo>
                  <a:pt x="381762" y="105791"/>
                </a:lnTo>
                <a:lnTo>
                  <a:pt x="388874" y="118237"/>
                </a:lnTo>
                <a:lnTo>
                  <a:pt x="396875" y="120269"/>
                </a:lnTo>
                <a:lnTo>
                  <a:pt x="477785" y="73406"/>
                </a:lnTo>
                <a:lnTo>
                  <a:pt x="426466" y="73252"/>
                </a:lnTo>
                <a:close/>
              </a:path>
              <a:path w="500379" h="120650">
                <a:moveTo>
                  <a:pt x="448709" y="60371"/>
                </a:moveTo>
                <a:lnTo>
                  <a:pt x="426466" y="73252"/>
                </a:lnTo>
                <a:lnTo>
                  <a:pt x="474345" y="73406"/>
                </a:lnTo>
                <a:lnTo>
                  <a:pt x="474353" y="71628"/>
                </a:lnTo>
                <a:lnTo>
                  <a:pt x="467867" y="71628"/>
                </a:lnTo>
                <a:lnTo>
                  <a:pt x="448709" y="60371"/>
                </a:lnTo>
                <a:close/>
              </a:path>
              <a:path w="500379" h="120650">
                <a:moveTo>
                  <a:pt x="477780" y="47344"/>
                </a:moveTo>
                <a:lnTo>
                  <a:pt x="426537" y="47344"/>
                </a:lnTo>
                <a:lnTo>
                  <a:pt x="474472" y="47498"/>
                </a:lnTo>
                <a:lnTo>
                  <a:pt x="474345" y="73406"/>
                </a:lnTo>
                <a:lnTo>
                  <a:pt x="477785" y="73406"/>
                </a:lnTo>
                <a:lnTo>
                  <a:pt x="500125" y="60452"/>
                </a:lnTo>
                <a:lnTo>
                  <a:pt x="477780" y="47344"/>
                </a:lnTo>
                <a:close/>
              </a:path>
              <a:path w="500379" h="120650">
                <a:moveTo>
                  <a:pt x="0" y="45974"/>
                </a:moveTo>
                <a:lnTo>
                  <a:pt x="0" y="71882"/>
                </a:lnTo>
                <a:lnTo>
                  <a:pt x="426466" y="73252"/>
                </a:lnTo>
                <a:lnTo>
                  <a:pt x="448709" y="60371"/>
                </a:lnTo>
                <a:lnTo>
                  <a:pt x="426537" y="47344"/>
                </a:lnTo>
                <a:lnTo>
                  <a:pt x="0" y="45974"/>
                </a:lnTo>
                <a:close/>
              </a:path>
              <a:path w="500379" h="120650">
                <a:moveTo>
                  <a:pt x="467867" y="49276"/>
                </a:moveTo>
                <a:lnTo>
                  <a:pt x="448709" y="60371"/>
                </a:lnTo>
                <a:lnTo>
                  <a:pt x="467867" y="71628"/>
                </a:lnTo>
                <a:lnTo>
                  <a:pt x="467867" y="49276"/>
                </a:lnTo>
                <a:close/>
              </a:path>
              <a:path w="500379" h="120650">
                <a:moveTo>
                  <a:pt x="474463" y="49276"/>
                </a:moveTo>
                <a:lnTo>
                  <a:pt x="467867" y="49276"/>
                </a:lnTo>
                <a:lnTo>
                  <a:pt x="467867" y="71628"/>
                </a:lnTo>
                <a:lnTo>
                  <a:pt x="474353" y="71628"/>
                </a:lnTo>
                <a:lnTo>
                  <a:pt x="474463" y="49276"/>
                </a:lnTo>
                <a:close/>
              </a:path>
              <a:path w="500379" h="120650">
                <a:moveTo>
                  <a:pt x="397255" y="0"/>
                </a:moveTo>
                <a:lnTo>
                  <a:pt x="389254" y="2159"/>
                </a:lnTo>
                <a:lnTo>
                  <a:pt x="385699" y="8255"/>
                </a:lnTo>
                <a:lnTo>
                  <a:pt x="382015" y="14478"/>
                </a:lnTo>
                <a:lnTo>
                  <a:pt x="384048" y="22352"/>
                </a:lnTo>
                <a:lnTo>
                  <a:pt x="448709" y="60371"/>
                </a:lnTo>
                <a:lnTo>
                  <a:pt x="467867" y="49276"/>
                </a:lnTo>
                <a:lnTo>
                  <a:pt x="474463" y="49276"/>
                </a:lnTo>
                <a:lnTo>
                  <a:pt x="474472" y="47498"/>
                </a:lnTo>
                <a:lnTo>
                  <a:pt x="477780" y="47344"/>
                </a:lnTo>
                <a:lnTo>
                  <a:pt x="403351" y="3683"/>
                </a:lnTo>
                <a:lnTo>
                  <a:pt x="3972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164" y="2438400"/>
            <a:ext cx="4902708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164" y="1676400"/>
            <a:ext cx="4843272" cy="61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2451" y="542544"/>
            <a:ext cx="4843272" cy="61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916" y="1516761"/>
            <a:ext cx="771779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540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On-line handwriting recognition </a:t>
            </a:r>
            <a:r>
              <a:rPr sz="2000" spc="-15" dirty="0">
                <a:latin typeface="Carlito"/>
                <a:cs typeface="Carlito"/>
              </a:rPr>
              <a:t>involves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automatic </a:t>
            </a:r>
            <a:r>
              <a:rPr sz="2000" spc="-15" dirty="0">
                <a:latin typeface="Carlito"/>
                <a:cs typeface="Carlito"/>
              </a:rPr>
              <a:t>conversion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text  </a:t>
            </a:r>
            <a:r>
              <a:rPr sz="2000" dirty="0">
                <a:latin typeface="Carlito"/>
                <a:cs typeface="Carlito"/>
              </a:rPr>
              <a:t>as it is </a:t>
            </a:r>
            <a:r>
              <a:rPr sz="2000" spc="-10" dirty="0">
                <a:latin typeface="Carlito"/>
                <a:cs typeface="Carlito"/>
              </a:rPr>
              <a:t>written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special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digitizer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PDA</a:t>
            </a:r>
            <a:r>
              <a:rPr sz="2000" spc="-5" dirty="0">
                <a:latin typeface="Carlito"/>
                <a:cs typeface="Carlito"/>
              </a:rPr>
              <a:t>, where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sensor </a:t>
            </a:r>
            <a:r>
              <a:rPr sz="2000" spc="-10" dirty="0">
                <a:latin typeface="Carlito"/>
                <a:cs typeface="Carlito"/>
              </a:rPr>
              <a:t>picks </a:t>
            </a:r>
            <a:r>
              <a:rPr sz="2000" spc="-5" dirty="0">
                <a:latin typeface="Carlito"/>
                <a:cs typeface="Carlito"/>
              </a:rPr>
              <a:t>up </a:t>
            </a:r>
            <a:r>
              <a:rPr sz="2000" dirty="0">
                <a:latin typeface="Carlito"/>
                <a:cs typeface="Carlito"/>
              </a:rPr>
              <a:t>the  pen-tip </a:t>
            </a:r>
            <a:r>
              <a:rPr sz="2000" spc="-10" dirty="0">
                <a:latin typeface="Carlito"/>
                <a:cs typeface="Carlito"/>
              </a:rPr>
              <a:t>movements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well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pen-up/pen-down switching.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kind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is known as </a:t>
            </a:r>
            <a:r>
              <a:rPr sz="2000" spc="-10" dirty="0">
                <a:latin typeface="Carlito"/>
                <a:cs typeface="Carlito"/>
              </a:rPr>
              <a:t>digital </a:t>
            </a:r>
            <a:r>
              <a:rPr sz="2000" spc="-5" dirty="0">
                <a:latin typeface="Carlito"/>
                <a:cs typeface="Carlito"/>
              </a:rPr>
              <a:t>ink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spc="-15" dirty="0">
                <a:latin typeface="Carlito"/>
                <a:cs typeface="Carlito"/>
              </a:rPr>
              <a:t>regarded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5" dirty="0">
                <a:latin typeface="Carlito"/>
                <a:cs typeface="Carlito"/>
              </a:rPr>
              <a:t>dynamic  </a:t>
            </a:r>
            <a:r>
              <a:rPr sz="2000" spc="-10" dirty="0">
                <a:latin typeface="Carlito"/>
                <a:cs typeface="Carlito"/>
              </a:rPr>
              <a:t>representation </a:t>
            </a:r>
            <a:r>
              <a:rPr sz="2000" spc="-5" dirty="0">
                <a:latin typeface="Carlito"/>
                <a:cs typeface="Carlito"/>
              </a:rPr>
              <a:t>of handwriting. The obtained signal is </a:t>
            </a:r>
            <a:r>
              <a:rPr sz="2000" spc="-15" dirty="0">
                <a:latin typeface="Carlito"/>
                <a:cs typeface="Carlito"/>
              </a:rPr>
              <a:t>converted into </a:t>
            </a:r>
            <a:r>
              <a:rPr sz="2000" spc="-10" dirty="0">
                <a:latin typeface="Carlito"/>
                <a:cs typeface="Carlito"/>
              </a:rPr>
              <a:t>letter  </a:t>
            </a:r>
            <a:r>
              <a:rPr sz="2000" spc="-5" dirty="0">
                <a:latin typeface="Carlito"/>
                <a:cs typeface="Carlito"/>
              </a:rPr>
              <a:t>codes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usable </a:t>
            </a:r>
            <a:r>
              <a:rPr sz="2000" dirty="0">
                <a:latin typeface="Carlito"/>
                <a:cs typeface="Carlito"/>
              </a:rPr>
              <a:t>within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text-processing </a:t>
            </a:r>
            <a:r>
              <a:rPr sz="2000" spc="-5" dirty="0">
                <a:latin typeface="Carlito"/>
                <a:cs typeface="Carlito"/>
              </a:rPr>
              <a:t>applications.  The elements </a:t>
            </a:r>
            <a:r>
              <a:rPr sz="2000" dirty="0">
                <a:latin typeface="Carlito"/>
                <a:cs typeface="Carlito"/>
              </a:rPr>
              <a:t>of an </a:t>
            </a:r>
            <a:r>
              <a:rPr sz="2000" spc="-5" dirty="0">
                <a:latin typeface="Carlito"/>
                <a:cs typeface="Carlito"/>
              </a:rPr>
              <a:t>on-line handwriting recognition </a:t>
            </a:r>
            <a:r>
              <a:rPr sz="2000" spc="-10" dirty="0">
                <a:latin typeface="Carlito"/>
                <a:cs typeface="Carlito"/>
              </a:rPr>
              <a:t>interface </a:t>
            </a:r>
            <a:r>
              <a:rPr sz="2000" dirty="0">
                <a:latin typeface="Carlito"/>
                <a:cs typeface="Carlito"/>
              </a:rPr>
              <a:t>typically  include:</a:t>
            </a:r>
            <a:endParaRPr sz="2000">
              <a:latin typeface="Carlito"/>
              <a:cs typeface="Carlito"/>
            </a:endParaRPr>
          </a:p>
          <a:p>
            <a:pPr marL="275590" indent="-26352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76225" algn="l"/>
              </a:tabLst>
            </a:pPr>
            <a:r>
              <a:rPr sz="2000" dirty="0">
                <a:latin typeface="Carlito"/>
                <a:cs typeface="Carlito"/>
              </a:rPr>
              <a:t>a pen </a:t>
            </a:r>
            <a:r>
              <a:rPr sz="2000" spc="-5" dirty="0">
                <a:latin typeface="Carlito"/>
                <a:cs typeface="Carlito"/>
              </a:rPr>
              <a:t>or stylus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user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write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with.</a:t>
            </a:r>
            <a:endParaRPr sz="2000">
              <a:latin typeface="Carlito"/>
              <a:cs typeface="Carlito"/>
            </a:endParaRPr>
          </a:p>
          <a:p>
            <a:pPr marL="12700" marR="90170">
              <a:lnSpc>
                <a:spcPct val="100000"/>
              </a:lnSpc>
              <a:buAutoNum type="arabicParenR"/>
              <a:tabLst>
                <a:tab pos="27622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touch </a:t>
            </a:r>
            <a:r>
              <a:rPr sz="2000" spc="-10" dirty="0">
                <a:latin typeface="Carlito"/>
                <a:cs typeface="Carlito"/>
              </a:rPr>
              <a:t>sensitive surface,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integrated </a:t>
            </a:r>
            <a:r>
              <a:rPr sz="2000" spc="-5" dirty="0">
                <a:latin typeface="Carlito"/>
                <a:cs typeface="Carlito"/>
              </a:rPr>
              <a:t>with, or adjacent </a:t>
            </a:r>
            <a:r>
              <a:rPr sz="2000" spc="-25" dirty="0">
                <a:latin typeface="Carlito"/>
                <a:cs typeface="Carlito"/>
              </a:rPr>
              <a:t>to, 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output</a:t>
            </a:r>
            <a:r>
              <a:rPr sz="2000" spc="-25" dirty="0">
                <a:latin typeface="Carlito"/>
                <a:cs typeface="Carlito"/>
              </a:rPr>
              <a:t> display.</a:t>
            </a:r>
            <a:endParaRPr sz="2000">
              <a:latin typeface="Carlito"/>
              <a:cs typeface="Carlito"/>
            </a:endParaRPr>
          </a:p>
          <a:p>
            <a:pPr marL="275590" indent="-263525">
              <a:lnSpc>
                <a:spcPct val="100000"/>
              </a:lnSpc>
              <a:buAutoNum type="arabicParenR"/>
              <a:tabLst>
                <a:tab pos="27622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interprets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movements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stylus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the writing </a:t>
            </a:r>
            <a:r>
              <a:rPr sz="2000" spc="-10" dirty="0">
                <a:latin typeface="Carlito"/>
                <a:cs typeface="Carlito"/>
              </a:rPr>
              <a:t>surface, </a:t>
            </a:r>
            <a:r>
              <a:rPr sz="2000" spc="-5" dirty="0">
                <a:latin typeface="Carlito"/>
                <a:cs typeface="Carlito"/>
              </a:rPr>
              <a:t>translating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resulting </a:t>
            </a:r>
            <a:r>
              <a:rPr sz="2000" spc="-20" dirty="0">
                <a:latin typeface="Carlito"/>
                <a:cs typeface="Carlito"/>
              </a:rPr>
              <a:t>strokes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10" dirty="0">
                <a:latin typeface="Carlito"/>
                <a:cs typeface="Carlito"/>
              </a:rPr>
              <a:t>digital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text.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976" y="467868"/>
            <a:ext cx="4901183" cy="61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7465" y="1656715"/>
            <a:ext cx="723773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Off-line </a:t>
            </a:r>
            <a:r>
              <a:rPr sz="2400" spc="-5" dirty="0">
                <a:latin typeface="Carlito"/>
                <a:cs typeface="Carlito"/>
              </a:rPr>
              <a:t>handwriting </a:t>
            </a:r>
            <a:r>
              <a:rPr sz="2400" spc="-10" dirty="0">
                <a:latin typeface="Carlito"/>
                <a:cs typeface="Carlito"/>
              </a:rPr>
              <a:t>recognition </a:t>
            </a:r>
            <a:r>
              <a:rPr sz="2400" spc="-15" dirty="0">
                <a:latin typeface="Carlito"/>
                <a:cs typeface="Carlito"/>
              </a:rPr>
              <a:t>involves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automatic  </a:t>
            </a:r>
            <a:r>
              <a:rPr sz="2400" spc="-15" dirty="0">
                <a:latin typeface="Carlito"/>
                <a:cs typeface="Carlito"/>
              </a:rPr>
              <a:t>conversion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dirty="0">
                <a:latin typeface="Carlito"/>
                <a:cs typeface="Carlito"/>
              </a:rPr>
              <a:t>in an </a:t>
            </a:r>
            <a:r>
              <a:rPr sz="2400" spc="-5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into letter </a:t>
            </a:r>
            <a:r>
              <a:rPr sz="2400" spc="-10" dirty="0">
                <a:latin typeface="Carlito"/>
                <a:cs typeface="Carlito"/>
              </a:rPr>
              <a:t>codes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5" dirty="0">
                <a:latin typeface="Carlito"/>
                <a:cs typeface="Carlito"/>
              </a:rPr>
              <a:t>usable </a:t>
            </a:r>
            <a:r>
              <a:rPr sz="2400" dirty="0">
                <a:latin typeface="Carlito"/>
                <a:cs typeface="Carlito"/>
              </a:rPr>
              <a:t>within </a:t>
            </a:r>
            <a:r>
              <a:rPr sz="2400" spc="-10" dirty="0">
                <a:latin typeface="Carlito"/>
                <a:cs typeface="Carlito"/>
              </a:rPr>
              <a:t>computer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text-processing </a:t>
            </a:r>
            <a:r>
              <a:rPr sz="2400" spc="-5" dirty="0">
                <a:latin typeface="Carlito"/>
                <a:cs typeface="Carlito"/>
              </a:rPr>
              <a:t>applications.  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obtained </a:t>
            </a:r>
            <a:r>
              <a:rPr sz="2400" spc="-5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20" dirty="0">
                <a:latin typeface="Carlito"/>
                <a:cs typeface="Carlito"/>
              </a:rPr>
              <a:t>form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regarded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15" dirty="0">
                <a:latin typeface="Carlito"/>
                <a:cs typeface="Carlito"/>
              </a:rPr>
              <a:t>static  </a:t>
            </a:r>
            <a:r>
              <a:rPr sz="2400" spc="-10" dirty="0">
                <a:latin typeface="Carlito"/>
                <a:cs typeface="Carlito"/>
              </a:rPr>
              <a:t>representation </a:t>
            </a:r>
            <a:r>
              <a:rPr sz="2400" spc="-5" dirty="0">
                <a:latin typeface="Carlito"/>
                <a:cs typeface="Carlito"/>
              </a:rPr>
              <a:t>of handwriting. Off-line handwriting  </a:t>
            </a:r>
            <a:r>
              <a:rPr sz="2400" spc="-10" dirty="0">
                <a:latin typeface="Carlito"/>
                <a:cs typeface="Carlito"/>
              </a:rPr>
              <a:t>recognition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comparatively </a:t>
            </a:r>
            <a:r>
              <a:rPr sz="2400" spc="-10" dirty="0">
                <a:latin typeface="Carlito"/>
                <a:cs typeface="Carlito"/>
              </a:rPr>
              <a:t>difficult,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spc="-5" dirty="0">
                <a:latin typeface="Carlito"/>
                <a:cs typeface="Carlito"/>
              </a:rPr>
              <a:t>people  </a:t>
            </a:r>
            <a:r>
              <a:rPr sz="2400" spc="-20" dirty="0">
                <a:latin typeface="Carlito"/>
                <a:cs typeface="Carlito"/>
              </a:rPr>
              <a:t>have different </a:t>
            </a:r>
            <a:r>
              <a:rPr sz="2400" spc="-5" dirty="0">
                <a:latin typeface="Carlito"/>
                <a:cs typeface="Carlito"/>
              </a:rPr>
              <a:t>handwriting styles. </a:t>
            </a:r>
            <a:r>
              <a:rPr sz="2400" dirty="0">
                <a:latin typeface="Carlito"/>
                <a:cs typeface="Carlito"/>
              </a:rPr>
              <a:t>And, as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45" dirty="0">
                <a:latin typeface="Carlito"/>
                <a:cs typeface="Carlito"/>
              </a:rPr>
              <a:t>today, </a:t>
            </a:r>
            <a:r>
              <a:rPr sz="2400" spc="-10" dirty="0">
                <a:latin typeface="Carlito"/>
                <a:cs typeface="Carlito"/>
              </a:rPr>
              <a:t>OCR  </a:t>
            </a:r>
            <a:r>
              <a:rPr sz="2400" dirty="0">
                <a:latin typeface="Carlito"/>
                <a:cs typeface="Carlito"/>
              </a:rPr>
              <a:t>engines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primarily </a:t>
            </a:r>
            <a:r>
              <a:rPr sz="2400" spc="-15" dirty="0">
                <a:latin typeface="Carlito"/>
                <a:cs typeface="Carlito"/>
              </a:rPr>
              <a:t>focused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machine </a:t>
            </a:r>
            <a:r>
              <a:rPr sz="2400" spc="-10" dirty="0">
                <a:latin typeface="Carlito"/>
                <a:cs typeface="Carlito"/>
              </a:rPr>
              <a:t>printed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dirty="0">
                <a:latin typeface="Carlito"/>
                <a:cs typeface="Carlito"/>
              </a:rPr>
              <a:t>and  ICR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hand </a:t>
            </a:r>
            <a:r>
              <a:rPr sz="2400" spc="-10" dirty="0">
                <a:latin typeface="Carlito"/>
                <a:cs typeface="Carlito"/>
              </a:rPr>
              <a:t>"printed" (written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capital </a:t>
            </a:r>
            <a:r>
              <a:rPr sz="2400" spc="-15" dirty="0">
                <a:latin typeface="Carlito"/>
                <a:cs typeface="Carlito"/>
              </a:rPr>
              <a:t>letters)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text.</a:t>
            </a:r>
            <a:endParaRPr sz="2400">
              <a:latin typeface="Carlito"/>
              <a:cs typeface="Carlito"/>
            </a:endParaRPr>
          </a:p>
          <a:p>
            <a:pPr marL="12700" marR="53149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 OCR/ICR </a:t>
            </a:r>
            <a:r>
              <a:rPr sz="2400" dirty="0">
                <a:latin typeface="Carlito"/>
                <a:cs typeface="Carlito"/>
              </a:rPr>
              <a:t>engine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supports handwriting  </a:t>
            </a:r>
            <a:r>
              <a:rPr sz="2400" spc="-10" dirty="0">
                <a:latin typeface="Carlito"/>
                <a:cs typeface="Carlito"/>
              </a:rPr>
              <a:t>recognition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today.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560831"/>
            <a:ext cx="6781800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15237"/>
            <a:ext cx="8020050" cy="40805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35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20" dirty="0">
                <a:latin typeface="Carlito"/>
                <a:cs typeface="Carlito"/>
              </a:rPr>
              <a:t>strategies </a:t>
            </a:r>
            <a:r>
              <a:rPr sz="2800" spc="-15" dirty="0">
                <a:latin typeface="Carlito"/>
                <a:cs typeface="Carlito"/>
              </a:rPr>
              <a:t>heavily </a:t>
            </a:r>
            <a:r>
              <a:rPr sz="2800" spc="-10" dirty="0">
                <a:latin typeface="Carlito"/>
                <a:cs typeface="Carlito"/>
              </a:rPr>
              <a:t>depends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nature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the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</a:t>
            </a:r>
            <a:r>
              <a:rPr sz="2800" spc="-20" dirty="0">
                <a:latin typeface="Carlito"/>
                <a:cs typeface="Carlito"/>
              </a:rPr>
              <a:t> to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recognized.</a:t>
            </a:r>
            <a:endParaRPr sz="2800" dirty="0">
              <a:latin typeface="Carlito"/>
              <a:cs typeface="Carlito"/>
            </a:endParaRPr>
          </a:p>
          <a:p>
            <a:pPr marL="355600" marR="82550" indent="-343535">
              <a:lnSpc>
                <a:spcPct val="9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cursive</a:t>
            </a:r>
            <a:r>
              <a:rPr sz="2800" spc="-20" dirty="0">
                <a:solidFill>
                  <a:srgbClr val="EDFA77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case,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 </a:t>
            </a:r>
            <a:r>
              <a:rPr sz="2800" spc="-5" dirty="0">
                <a:latin typeface="Carlito"/>
                <a:cs typeface="Carlito"/>
              </a:rPr>
              <a:t>is made </a:t>
            </a:r>
            <a:r>
              <a:rPr sz="2800" spc="-20" dirty="0">
                <a:latin typeface="Carlito"/>
                <a:cs typeface="Carlito"/>
              </a:rPr>
              <a:t>complex </a:t>
            </a:r>
            <a:r>
              <a:rPr sz="2800" spc="-15" dirty="0">
                <a:latin typeface="Carlito"/>
                <a:cs typeface="Carlito"/>
              </a:rPr>
              <a:t>by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fact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writing is </a:t>
            </a:r>
            <a:r>
              <a:rPr sz="2800" spc="-15" dirty="0">
                <a:latin typeface="Carlito"/>
                <a:cs typeface="Carlito"/>
              </a:rPr>
              <a:t>fundamentally </a:t>
            </a:r>
            <a:r>
              <a:rPr sz="2800" spc="-5" dirty="0">
                <a:latin typeface="Carlito"/>
                <a:cs typeface="Carlito"/>
              </a:rPr>
              <a:t>ambiguous  as the </a:t>
            </a:r>
            <a:r>
              <a:rPr sz="2800" spc="-25" dirty="0">
                <a:latin typeface="Carlito"/>
                <a:cs typeface="Carlito"/>
              </a:rPr>
              <a:t>letters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word </a:t>
            </a:r>
            <a:r>
              <a:rPr sz="2800" spc="-15" dirty="0">
                <a:latin typeface="Carlito"/>
                <a:cs typeface="Carlito"/>
              </a:rPr>
              <a:t>are generally </a:t>
            </a:r>
            <a:r>
              <a:rPr sz="2800" spc="-20" dirty="0">
                <a:latin typeface="Carlito"/>
                <a:cs typeface="Carlito"/>
              </a:rPr>
              <a:t>linked  </a:t>
            </a:r>
            <a:r>
              <a:rPr sz="2800" spc="-40" dirty="0">
                <a:latin typeface="Carlito"/>
                <a:cs typeface="Carlito"/>
              </a:rPr>
              <a:t>together, </a:t>
            </a:r>
            <a:r>
              <a:rPr sz="2800" spc="-10" dirty="0">
                <a:latin typeface="Carlito"/>
                <a:cs typeface="Carlito"/>
              </a:rPr>
              <a:t>poorly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5" dirty="0">
                <a:latin typeface="Carlito"/>
                <a:cs typeface="Carlito"/>
              </a:rPr>
              <a:t>even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missing.</a:t>
            </a:r>
            <a:endParaRPr sz="2800" dirty="0">
              <a:latin typeface="Carlito"/>
              <a:cs typeface="Carlito"/>
            </a:endParaRPr>
          </a:p>
          <a:p>
            <a:pPr marL="355600" marR="254635" indent="-343535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40" dirty="0">
                <a:latin typeface="Carlito"/>
                <a:cs typeface="Carlito"/>
              </a:rPr>
              <a:t>contrary, </a:t>
            </a:r>
            <a:r>
              <a:rPr sz="2800" spc="-10" dirty="0">
                <a:latin typeface="Carlito"/>
                <a:cs typeface="Carlito"/>
              </a:rPr>
              <a:t>hand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printed</a:t>
            </a:r>
            <a:r>
              <a:rPr sz="2800" spc="-15" dirty="0">
                <a:solidFill>
                  <a:srgbClr val="EDFA77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word </a:t>
            </a: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20" dirty="0">
                <a:latin typeface="Carlito"/>
                <a:cs typeface="Carlito"/>
              </a:rPr>
              <a:t>related to </a:t>
            </a:r>
            <a:r>
              <a:rPr sz="2800" spc="-15" dirty="0">
                <a:latin typeface="Carlito"/>
                <a:cs typeface="Carlito"/>
              </a:rPr>
              <a:t>printed </a:t>
            </a:r>
            <a:r>
              <a:rPr sz="2800" spc="-20" dirty="0">
                <a:latin typeface="Carlito"/>
                <a:cs typeface="Carlito"/>
              </a:rPr>
              <a:t>word </a:t>
            </a:r>
            <a:r>
              <a:rPr sz="2800" spc="-15" dirty="0">
                <a:latin typeface="Carlito"/>
                <a:cs typeface="Carlito"/>
              </a:rPr>
              <a:t>recognition,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individual </a:t>
            </a:r>
            <a:r>
              <a:rPr sz="2800" spc="-25" dirty="0">
                <a:latin typeface="Carlito"/>
                <a:cs typeface="Carlito"/>
              </a:rPr>
              <a:t>letters </a:t>
            </a:r>
            <a:r>
              <a:rPr sz="2800" spc="-10" dirty="0">
                <a:latin typeface="Carlito"/>
                <a:cs typeface="Carlito"/>
              </a:rPr>
              <a:t>composing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word </a:t>
            </a:r>
            <a:r>
              <a:rPr sz="2800" spc="-10" dirty="0">
                <a:latin typeface="Carlito"/>
                <a:cs typeface="Carlito"/>
              </a:rPr>
              <a:t>being usually  </a:t>
            </a:r>
            <a:r>
              <a:rPr sz="2800" spc="-5" dirty="0">
                <a:latin typeface="Carlito"/>
                <a:cs typeface="Carlito"/>
              </a:rPr>
              <a:t>much easier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isolate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identify.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0342" y="6507886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Co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tin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ue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..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583" y="417576"/>
            <a:ext cx="6304788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272285"/>
            <a:ext cx="7873365" cy="47605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Character Recognition </a:t>
            </a:r>
            <a:r>
              <a:rPr sz="2400" spc="-5" dirty="0">
                <a:latin typeface="Carlito"/>
                <a:cs typeface="Carlito"/>
              </a:rPr>
              <a:t>techniques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classified </a:t>
            </a:r>
            <a:r>
              <a:rPr sz="2400" spc="-10" dirty="0">
                <a:latin typeface="Carlito"/>
                <a:cs typeface="Carlito"/>
              </a:rPr>
              <a:t>according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criteria: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way </a:t>
            </a:r>
            <a:r>
              <a:rPr sz="2000" spc="-10" dirty="0">
                <a:latin typeface="Carlito"/>
                <a:cs typeface="Carlito"/>
              </a:rPr>
              <a:t>preprocessing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the type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decision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algorithm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Preprocessing techniques </a:t>
            </a:r>
            <a:r>
              <a:rPr sz="2400" dirty="0">
                <a:latin typeface="Carlito"/>
                <a:cs typeface="Carlito"/>
              </a:rPr>
              <a:t>include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of global </a:t>
            </a:r>
            <a:r>
              <a:rPr sz="2000" spc="-15" dirty="0">
                <a:latin typeface="Carlito"/>
                <a:cs typeface="Carlito"/>
              </a:rPr>
              <a:t>transforms </a:t>
            </a:r>
            <a:r>
              <a:rPr sz="2000" spc="-10" dirty="0">
                <a:latin typeface="Carlito"/>
                <a:cs typeface="Carlito"/>
              </a:rPr>
              <a:t>(correlation, </a:t>
            </a:r>
            <a:r>
              <a:rPr sz="2000" spc="-5" dirty="0">
                <a:latin typeface="Carlito"/>
                <a:cs typeface="Carlito"/>
              </a:rPr>
              <a:t>Fourier </a:t>
            </a:r>
            <a:r>
              <a:rPr sz="2000" spc="-10" dirty="0">
                <a:latin typeface="Carlito"/>
                <a:cs typeface="Carlito"/>
              </a:rPr>
              <a:t>descriptors,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etc.)</a:t>
            </a:r>
            <a:endParaRPr sz="2000">
              <a:latin typeface="Carlito"/>
              <a:cs typeface="Carlito"/>
            </a:endParaRPr>
          </a:p>
          <a:p>
            <a:pPr marL="756285" marR="553720" lvl="1" indent="-287020">
              <a:lnSpc>
                <a:spcPts val="216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local comparison (local </a:t>
            </a:r>
            <a:r>
              <a:rPr sz="2000" spc="-25" dirty="0">
                <a:latin typeface="Carlito"/>
                <a:cs typeface="Carlito"/>
              </a:rPr>
              <a:t>density, </a:t>
            </a:r>
            <a:r>
              <a:rPr sz="2000" spc="-10" dirty="0">
                <a:latin typeface="Carlito"/>
                <a:cs typeface="Carlito"/>
              </a:rPr>
              <a:t>intersections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0" dirty="0">
                <a:latin typeface="Carlito"/>
                <a:cs typeface="Carlito"/>
              </a:rPr>
              <a:t>straight </a:t>
            </a:r>
            <a:r>
              <a:rPr sz="2000" spc="-5" dirty="0">
                <a:latin typeface="Carlito"/>
                <a:cs typeface="Carlito"/>
              </a:rPr>
              <a:t>lines,  variable masks,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etc.)</a:t>
            </a:r>
            <a:endParaRPr sz="2000">
              <a:latin typeface="Carlito"/>
              <a:cs typeface="Carlito"/>
            </a:endParaRPr>
          </a:p>
          <a:p>
            <a:pPr marL="756285" marR="192405" lvl="1" indent="-287020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geometrical or </a:t>
            </a:r>
            <a:r>
              <a:rPr sz="2000" spc="-10" dirty="0">
                <a:latin typeface="Carlito"/>
                <a:cs typeface="Carlito"/>
              </a:rPr>
              <a:t>topological characteristics </a:t>
            </a:r>
            <a:r>
              <a:rPr sz="2000" spc="-15" dirty="0">
                <a:latin typeface="Carlito"/>
                <a:cs typeface="Carlito"/>
              </a:rPr>
              <a:t>(strokes, </a:t>
            </a:r>
            <a:r>
              <a:rPr sz="2000" spc="-5" dirty="0">
                <a:latin typeface="Carlito"/>
                <a:cs typeface="Carlito"/>
              </a:rPr>
              <a:t>loops, openings,  diacritical marks, </a:t>
            </a:r>
            <a:r>
              <a:rPr sz="2000" spc="-15" dirty="0">
                <a:latin typeface="Carlito"/>
                <a:cs typeface="Carlito"/>
              </a:rPr>
              <a:t>skeleton,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etc.)</a:t>
            </a:r>
            <a:endParaRPr sz="2000">
              <a:latin typeface="Carlito"/>
              <a:cs typeface="Carlito"/>
            </a:endParaRPr>
          </a:p>
          <a:p>
            <a:pPr marL="342900" marR="4244340" indent="-342900" algn="r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400" spc="-5" dirty="0">
                <a:latin typeface="Carlito"/>
                <a:cs typeface="Carlito"/>
              </a:rPr>
              <a:t>Decision methods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include:</a:t>
            </a:r>
            <a:endParaRPr sz="2400">
              <a:latin typeface="Carlito"/>
              <a:cs typeface="Carlito"/>
            </a:endParaRPr>
          </a:p>
          <a:p>
            <a:pPr marL="286385" marR="4298315" lvl="1" indent="-286385" algn="r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000" spc="-10" dirty="0">
                <a:latin typeface="Carlito"/>
                <a:cs typeface="Carlito"/>
              </a:rPr>
              <a:t>various statistical</a:t>
            </a:r>
            <a:r>
              <a:rPr sz="2000" spc="-5" dirty="0">
                <a:latin typeface="Carlito"/>
                <a:cs typeface="Carlito"/>
              </a:rPr>
              <a:t> methods,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neural networks, structural </a:t>
            </a:r>
            <a:r>
              <a:rPr sz="2000" spc="-5" dirty="0">
                <a:latin typeface="Carlito"/>
                <a:cs typeface="Carlito"/>
              </a:rPr>
              <a:t>matching (on </a:t>
            </a:r>
            <a:r>
              <a:rPr sz="2000" spc="-10" dirty="0">
                <a:latin typeface="Carlito"/>
                <a:cs typeface="Carlito"/>
              </a:rPr>
              <a:t>trees, </a:t>
            </a:r>
            <a:r>
              <a:rPr sz="2000" dirty="0">
                <a:latin typeface="Carlito"/>
                <a:cs typeface="Carlito"/>
              </a:rPr>
              <a:t>chains,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etc.)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stochastic processing </a:t>
            </a:r>
            <a:r>
              <a:rPr sz="2000" spc="-15" dirty="0">
                <a:latin typeface="Carlito"/>
                <a:cs typeface="Carlito"/>
              </a:rPr>
              <a:t>(Markov </a:t>
            </a:r>
            <a:r>
              <a:rPr sz="2000" dirty="0">
                <a:latin typeface="Carlito"/>
                <a:cs typeface="Carlito"/>
              </a:rPr>
              <a:t>chains,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1009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Carlito</vt:lpstr>
      <vt:lpstr>Times New Roman</vt:lpstr>
      <vt:lpstr>Wingdings</vt:lpstr>
      <vt:lpstr>Retrospect</vt:lpstr>
      <vt:lpstr>PowerPoint Presentation</vt:lpstr>
      <vt:lpstr>Handwriting Detection is a technique or ability of a Computer to receive  and interpret intelligible handwritten input from source such as paper documents, touch screen, photo graphs etc.</vt:lpstr>
      <vt:lpstr>PowerPoint Presentation</vt:lpstr>
      <vt:lpstr>Identification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nr?</vt:lpstr>
      <vt:lpstr>Outlines of word are traced and smoothed: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toviti</dc:creator>
  <cp:lastModifiedBy>TALASILA VENKATA TEJA</cp:lastModifiedBy>
  <cp:revision>6</cp:revision>
  <dcterms:created xsi:type="dcterms:W3CDTF">2020-12-17T18:13:50Z</dcterms:created>
  <dcterms:modified xsi:type="dcterms:W3CDTF">2020-12-18T07:49:22Z</dcterms:modified>
</cp:coreProperties>
</file>