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2B9DC-BFF7-4A3D-A551-5DB712AFA3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8C2021-F21A-41EB-973D-4250D2884982}">
      <dgm:prSet/>
      <dgm:spPr/>
      <dgm:t>
        <a:bodyPr/>
        <a:lstStyle/>
        <a:p>
          <a:r>
            <a:rPr lang="en-GB"/>
            <a:t>To analyse carrier performance using KPI’s such as on-time delivery of shipments </a:t>
          </a:r>
          <a:endParaRPr lang="en-US"/>
        </a:p>
      </dgm:t>
    </dgm:pt>
    <dgm:pt modelId="{BFF4366D-2C9C-42FF-92C4-D9E11D1E4273}" type="parTrans" cxnId="{CAD4B092-ABC9-401F-BBCB-B12E5ED053B7}">
      <dgm:prSet/>
      <dgm:spPr/>
      <dgm:t>
        <a:bodyPr/>
        <a:lstStyle/>
        <a:p>
          <a:endParaRPr lang="en-US"/>
        </a:p>
      </dgm:t>
    </dgm:pt>
    <dgm:pt modelId="{EF524DA3-8C31-4012-A5A7-CE4A511788F3}" type="sibTrans" cxnId="{CAD4B092-ABC9-401F-BBCB-B12E5ED053B7}">
      <dgm:prSet/>
      <dgm:spPr/>
      <dgm:t>
        <a:bodyPr/>
        <a:lstStyle/>
        <a:p>
          <a:endParaRPr lang="en-US"/>
        </a:p>
      </dgm:t>
    </dgm:pt>
    <dgm:pt modelId="{FB010786-00BF-4BE3-B381-53FFB152B370}">
      <dgm:prSet/>
      <dgm:spPr/>
      <dgm:t>
        <a:bodyPr/>
        <a:lstStyle/>
        <a:p>
          <a:r>
            <a:rPr lang="en-GB"/>
            <a:t>To identify and mitigate the risks associated with potential delivery delays </a:t>
          </a:r>
          <a:endParaRPr lang="en-US"/>
        </a:p>
      </dgm:t>
    </dgm:pt>
    <dgm:pt modelId="{05525665-AE1B-4BC0-92F5-CEF3E8A5C57A}" type="parTrans" cxnId="{93F32332-5B50-483E-804A-5515CEA4DA3D}">
      <dgm:prSet/>
      <dgm:spPr/>
      <dgm:t>
        <a:bodyPr/>
        <a:lstStyle/>
        <a:p>
          <a:endParaRPr lang="en-US"/>
        </a:p>
      </dgm:t>
    </dgm:pt>
    <dgm:pt modelId="{690D4AAC-95E9-47A1-B13C-E0F710175F18}" type="sibTrans" cxnId="{93F32332-5B50-483E-804A-5515CEA4DA3D}">
      <dgm:prSet/>
      <dgm:spPr/>
      <dgm:t>
        <a:bodyPr/>
        <a:lstStyle/>
        <a:p>
          <a:endParaRPr lang="en-US"/>
        </a:p>
      </dgm:t>
    </dgm:pt>
    <dgm:pt modelId="{159AED7A-7088-4CB7-AA2E-080509F66531}">
      <dgm:prSet/>
      <dgm:spPr/>
      <dgm:t>
        <a:bodyPr/>
        <a:lstStyle/>
        <a:p>
          <a:r>
            <a:rPr lang="en-GB"/>
            <a:t>To predict the likelihood of delay for shipments to improve timeliness of deliveries in the future</a:t>
          </a:r>
          <a:endParaRPr lang="en-US"/>
        </a:p>
      </dgm:t>
    </dgm:pt>
    <dgm:pt modelId="{516ED0F9-D7F6-40CE-B380-CCBC6C8D5717}" type="parTrans" cxnId="{13E14F4D-850B-4B9A-ACC0-7D588CF2EEE7}">
      <dgm:prSet/>
      <dgm:spPr/>
      <dgm:t>
        <a:bodyPr/>
        <a:lstStyle/>
        <a:p>
          <a:endParaRPr lang="en-US"/>
        </a:p>
      </dgm:t>
    </dgm:pt>
    <dgm:pt modelId="{947ED4C9-B178-48C6-80A9-27B7E421F387}" type="sibTrans" cxnId="{13E14F4D-850B-4B9A-ACC0-7D588CF2EEE7}">
      <dgm:prSet/>
      <dgm:spPr/>
      <dgm:t>
        <a:bodyPr/>
        <a:lstStyle/>
        <a:p>
          <a:endParaRPr lang="en-US"/>
        </a:p>
      </dgm:t>
    </dgm:pt>
    <dgm:pt modelId="{897F13A8-1E77-4F85-8BD0-B983267F7DFA}" type="pres">
      <dgm:prSet presAssocID="{6A52B9DC-BFF7-4A3D-A551-5DB712AFA3AD}" presName="root" presStyleCnt="0">
        <dgm:presLayoutVars>
          <dgm:dir/>
          <dgm:resizeHandles val="exact"/>
        </dgm:presLayoutVars>
      </dgm:prSet>
      <dgm:spPr/>
    </dgm:pt>
    <dgm:pt modelId="{DB27A633-EFC7-4326-8E99-609B0B9410E7}" type="pres">
      <dgm:prSet presAssocID="{068C2021-F21A-41EB-973D-4250D2884982}" presName="compNode" presStyleCnt="0"/>
      <dgm:spPr/>
    </dgm:pt>
    <dgm:pt modelId="{EA705F5C-8395-489E-BD42-333A75D5451D}" type="pres">
      <dgm:prSet presAssocID="{068C2021-F21A-41EB-973D-4250D2884982}" presName="bgRect" presStyleLbl="bgShp" presStyleIdx="0" presStyleCnt="3"/>
      <dgm:spPr/>
    </dgm:pt>
    <dgm:pt modelId="{B1CA40D2-C483-4050-9D29-6EA0B70318AD}" type="pres">
      <dgm:prSet presAssocID="{068C2021-F21A-41EB-973D-4250D28849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D7455EB-0FE9-46C2-BF71-8A3DA5B32604}" type="pres">
      <dgm:prSet presAssocID="{068C2021-F21A-41EB-973D-4250D2884982}" presName="spaceRect" presStyleCnt="0"/>
      <dgm:spPr/>
    </dgm:pt>
    <dgm:pt modelId="{94918032-4A00-4537-BFAD-CD90E0660F18}" type="pres">
      <dgm:prSet presAssocID="{068C2021-F21A-41EB-973D-4250D2884982}" presName="parTx" presStyleLbl="revTx" presStyleIdx="0" presStyleCnt="3">
        <dgm:presLayoutVars>
          <dgm:chMax val="0"/>
          <dgm:chPref val="0"/>
        </dgm:presLayoutVars>
      </dgm:prSet>
      <dgm:spPr/>
    </dgm:pt>
    <dgm:pt modelId="{7145C71C-E8D5-41AE-8F00-8575AC52F6DE}" type="pres">
      <dgm:prSet presAssocID="{EF524DA3-8C31-4012-A5A7-CE4A511788F3}" presName="sibTrans" presStyleCnt="0"/>
      <dgm:spPr/>
    </dgm:pt>
    <dgm:pt modelId="{C4651E05-8E85-4C83-AF56-2F855B774BF7}" type="pres">
      <dgm:prSet presAssocID="{FB010786-00BF-4BE3-B381-53FFB152B370}" presName="compNode" presStyleCnt="0"/>
      <dgm:spPr/>
    </dgm:pt>
    <dgm:pt modelId="{9EDA9069-8549-428D-BF54-B57300AE4897}" type="pres">
      <dgm:prSet presAssocID="{FB010786-00BF-4BE3-B381-53FFB152B370}" presName="bgRect" presStyleLbl="bgShp" presStyleIdx="1" presStyleCnt="3"/>
      <dgm:spPr/>
    </dgm:pt>
    <dgm:pt modelId="{C026965C-6132-4150-B36A-6CDE4025C3D3}" type="pres">
      <dgm:prSet presAssocID="{FB010786-00BF-4BE3-B381-53FFB152B3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C8EF134-2378-44A9-8634-53EF3085618E}" type="pres">
      <dgm:prSet presAssocID="{FB010786-00BF-4BE3-B381-53FFB152B370}" presName="spaceRect" presStyleCnt="0"/>
      <dgm:spPr/>
    </dgm:pt>
    <dgm:pt modelId="{673D1ECF-48B1-4CEB-A71C-0B6536C465FE}" type="pres">
      <dgm:prSet presAssocID="{FB010786-00BF-4BE3-B381-53FFB152B370}" presName="parTx" presStyleLbl="revTx" presStyleIdx="1" presStyleCnt="3">
        <dgm:presLayoutVars>
          <dgm:chMax val="0"/>
          <dgm:chPref val="0"/>
        </dgm:presLayoutVars>
      </dgm:prSet>
      <dgm:spPr/>
    </dgm:pt>
    <dgm:pt modelId="{456BE0CB-B1ED-4F23-947F-216D6708E608}" type="pres">
      <dgm:prSet presAssocID="{690D4AAC-95E9-47A1-B13C-E0F710175F18}" presName="sibTrans" presStyleCnt="0"/>
      <dgm:spPr/>
    </dgm:pt>
    <dgm:pt modelId="{DFA741D7-7081-457B-ACB0-BE20DD0B2A6A}" type="pres">
      <dgm:prSet presAssocID="{159AED7A-7088-4CB7-AA2E-080509F66531}" presName="compNode" presStyleCnt="0"/>
      <dgm:spPr/>
    </dgm:pt>
    <dgm:pt modelId="{36EEE49F-06D2-45DD-9114-9B1F55005B8F}" type="pres">
      <dgm:prSet presAssocID="{159AED7A-7088-4CB7-AA2E-080509F66531}" presName="bgRect" presStyleLbl="bgShp" presStyleIdx="2" presStyleCnt="3"/>
      <dgm:spPr/>
    </dgm:pt>
    <dgm:pt modelId="{C6E13996-D676-425F-9435-6B4619DE3884}" type="pres">
      <dgm:prSet presAssocID="{159AED7A-7088-4CB7-AA2E-080509F665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EC06EDF-A360-4C2A-895C-A7C4A8AD9817}" type="pres">
      <dgm:prSet presAssocID="{159AED7A-7088-4CB7-AA2E-080509F66531}" presName="spaceRect" presStyleCnt="0"/>
      <dgm:spPr/>
    </dgm:pt>
    <dgm:pt modelId="{022692DA-80F1-4196-8F8D-B9DC42CE54D1}" type="pres">
      <dgm:prSet presAssocID="{159AED7A-7088-4CB7-AA2E-080509F665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64972A-00CD-4C73-88AF-8F6F7A41EA60}" type="presOf" srcId="{068C2021-F21A-41EB-973D-4250D2884982}" destId="{94918032-4A00-4537-BFAD-CD90E0660F18}" srcOrd="0" destOrd="0" presId="urn:microsoft.com/office/officeart/2018/2/layout/IconVerticalSolidList"/>
    <dgm:cxn modelId="{93F32332-5B50-483E-804A-5515CEA4DA3D}" srcId="{6A52B9DC-BFF7-4A3D-A551-5DB712AFA3AD}" destId="{FB010786-00BF-4BE3-B381-53FFB152B370}" srcOrd="1" destOrd="0" parTransId="{05525665-AE1B-4BC0-92F5-CEF3E8A5C57A}" sibTransId="{690D4AAC-95E9-47A1-B13C-E0F710175F18}"/>
    <dgm:cxn modelId="{13E14F4D-850B-4B9A-ACC0-7D588CF2EEE7}" srcId="{6A52B9DC-BFF7-4A3D-A551-5DB712AFA3AD}" destId="{159AED7A-7088-4CB7-AA2E-080509F66531}" srcOrd="2" destOrd="0" parTransId="{516ED0F9-D7F6-40CE-B380-CCBC6C8D5717}" sibTransId="{947ED4C9-B178-48C6-80A9-27B7E421F387}"/>
    <dgm:cxn modelId="{CAD4B092-ABC9-401F-BBCB-B12E5ED053B7}" srcId="{6A52B9DC-BFF7-4A3D-A551-5DB712AFA3AD}" destId="{068C2021-F21A-41EB-973D-4250D2884982}" srcOrd="0" destOrd="0" parTransId="{BFF4366D-2C9C-42FF-92C4-D9E11D1E4273}" sibTransId="{EF524DA3-8C31-4012-A5A7-CE4A511788F3}"/>
    <dgm:cxn modelId="{C3A854A4-3CC2-41FF-AEDC-6E17B55FAC4A}" type="presOf" srcId="{6A52B9DC-BFF7-4A3D-A551-5DB712AFA3AD}" destId="{897F13A8-1E77-4F85-8BD0-B983267F7DFA}" srcOrd="0" destOrd="0" presId="urn:microsoft.com/office/officeart/2018/2/layout/IconVerticalSolidList"/>
    <dgm:cxn modelId="{713293A8-267C-4D44-A987-DF9A137692B7}" type="presOf" srcId="{159AED7A-7088-4CB7-AA2E-080509F66531}" destId="{022692DA-80F1-4196-8F8D-B9DC42CE54D1}" srcOrd="0" destOrd="0" presId="urn:microsoft.com/office/officeart/2018/2/layout/IconVerticalSolidList"/>
    <dgm:cxn modelId="{629565E4-4BB6-410C-BBD2-2D7291DBB30D}" type="presOf" srcId="{FB010786-00BF-4BE3-B381-53FFB152B370}" destId="{673D1ECF-48B1-4CEB-A71C-0B6536C465FE}" srcOrd="0" destOrd="0" presId="urn:microsoft.com/office/officeart/2018/2/layout/IconVerticalSolidList"/>
    <dgm:cxn modelId="{1EE7B9FF-7482-4869-AD9A-552647D7265F}" type="presParOf" srcId="{897F13A8-1E77-4F85-8BD0-B983267F7DFA}" destId="{DB27A633-EFC7-4326-8E99-609B0B9410E7}" srcOrd="0" destOrd="0" presId="urn:microsoft.com/office/officeart/2018/2/layout/IconVerticalSolidList"/>
    <dgm:cxn modelId="{EF9D45F6-8F4B-4AD4-9455-5377D67226F6}" type="presParOf" srcId="{DB27A633-EFC7-4326-8E99-609B0B9410E7}" destId="{EA705F5C-8395-489E-BD42-333A75D5451D}" srcOrd="0" destOrd="0" presId="urn:microsoft.com/office/officeart/2018/2/layout/IconVerticalSolidList"/>
    <dgm:cxn modelId="{FB59F65F-8E8D-411B-99A2-55ACE19CCAEA}" type="presParOf" srcId="{DB27A633-EFC7-4326-8E99-609B0B9410E7}" destId="{B1CA40D2-C483-4050-9D29-6EA0B70318AD}" srcOrd="1" destOrd="0" presId="urn:microsoft.com/office/officeart/2018/2/layout/IconVerticalSolidList"/>
    <dgm:cxn modelId="{A6CD49AB-C6E0-44FF-8B69-13AFB62D6F3C}" type="presParOf" srcId="{DB27A633-EFC7-4326-8E99-609B0B9410E7}" destId="{BD7455EB-0FE9-46C2-BF71-8A3DA5B32604}" srcOrd="2" destOrd="0" presId="urn:microsoft.com/office/officeart/2018/2/layout/IconVerticalSolidList"/>
    <dgm:cxn modelId="{1B3249E7-A185-42ED-AD66-45E76DA922AA}" type="presParOf" srcId="{DB27A633-EFC7-4326-8E99-609B0B9410E7}" destId="{94918032-4A00-4537-BFAD-CD90E0660F18}" srcOrd="3" destOrd="0" presId="urn:microsoft.com/office/officeart/2018/2/layout/IconVerticalSolidList"/>
    <dgm:cxn modelId="{1D0A985C-AEC6-4D7E-B09B-0DB48E27F614}" type="presParOf" srcId="{897F13A8-1E77-4F85-8BD0-B983267F7DFA}" destId="{7145C71C-E8D5-41AE-8F00-8575AC52F6DE}" srcOrd="1" destOrd="0" presId="urn:microsoft.com/office/officeart/2018/2/layout/IconVerticalSolidList"/>
    <dgm:cxn modelId="{1C695879-3356-4C68-863D-394E12E07359}" type="presParOf" srcId="{897F13A8-1E77-4F85-8BD0-B983267F7DFA}" destId="{C4651E05-8E85-4C83-AF56-2F855B774BF7}" srcOrd="2" destOrd="0" presId="urn:microsoft.com/office/officeart/2018/2/layout/IconVerticalSolidList"/>
    <dgm:cxn modelId="{4C98B35A-CF8D-414A-A0BA-EABD5EE4839C}" type="presParOf" srcId="{C4651E05-8E85-4C83-AF56-2F855B774BF7}" destId="{9EDA9069-8549-428D-BF54-B57300AE4897}" srcOrd="0" destOrd="0" presId="urn:microsoft.com/office/officeart/2018/2/layout/IconVerticalSolidList"/>
    <dgm:cxn modelId="{B24F8ECA-6F7D-40A5-87DE-7BB04C6E98A8}" type="presParOf" srcId="{C4651E05-8E85-4C83-AF56-2F855B774BF7}" destId="{C026965C-6132-4150-B36A-6CDE4025C3D3}" srcOrd="1" destOrd="0" presId="urn:microsoft.com/office/officeart/2018/2/layout/IconVerticalSolidList"/>
    <dgm:cxn modelId="{4DDA5405-76DD-4488-9BF6-5DD23FF5F549}" type="presParOf" srcId="{C4651E05-8E85-4C83-AF56-2F855B774BF7}" destId="{0C8EF134-2378-44A9-8634-53EF3085618E}" srcOrd="2" destOrd="0" presId="urn:microsoft.com/office/officeart/2018/2/layout/IconVerticalSolidList"/>
    <dgm:cxn modelId="{9A2C1359-DB9F-4E87-8BAE-DBA8BA2D1BB8}" type="presParOf" srcId="{C4651E05-8E85-4C83-AF56-2F855B774BF7}" destId="{673D1ECF-48B1-4CEB-A71C-0B6536C465FE}" srcOrd="3" destOrd="0" presId="urn:microsoft.com/office/officeart/2018/2/layout/IconVerticalSolidList"/>
    <dgm:cxn modelId="{F1B094BF-B6EA-4AF6-AC0E-DF3CA9A5F599}" type="presParOf" srcId="{897F13A8-1E77-4F85-8BD0-B983267F7DFA}" destId="{456BE0CB-B1ED-4F23-947F-216D6708E608}" srcOrd="3" destOrd="0" presId="urn:microsoft.com/office/officeart/2018/2/layout/IconVerticalSolidList"/>
    <dgm:cxn modelId="{9BC8E6C7-C499-4E1B-B584-91A7D768CF01}" type="presParOf" srcId="{897F13A8-1E77-4F85-8BD0-B983267F7DFA}" destId="{DFA741D7-7081-457B-ACB0-BE20DD0B2A6A}" srcOrd="4" destOrd="0" presId="urn:microsoft.com/office/officeart/2018/2/layout/IconVerticalSolidList"/>
    <dgm:cxn modelId="{4A774D25-9ABE-40BA-9965-CB2FC9E8E58E}" type="presParOf" srcId="{DFA741D7-7081-457B-ACB0-BE20DD0B2A6A}" destId="{36EEE49F-06D2-45DD-9114-9B1F55005B8F}" srcOrd="0" destOrd="0" presId="urn:microsoft.com/office/officeart/2018/2/layout/IconVerticalSolidList"/>
    <dgm:cxn modelId="{CB56D6B4-0816-4F0D-A9BC-98AB15779E26}" type="presParOf" srcId="{DFA741D7-7081-457B-ACB0-BE20DD0B2A6A}" destId="{C6E13996-D676-425F-9435-6B4619DE3884}" srcOrd="1" destOrd="0" presId="urn:microsoft.com/office/officeart/2018/2/layout/IconVerticalSolidList"/>
    <dgm:cxn modelId="{7E883D3B-3FC2-4163-8DD4-18D6F0AF8386}" type="presParOf" srcId="{DFA741D7-7081-457B-ACB0-BE20DD0B2A6A}" destId="{1EC06EDF-A360-4C2A-895C-A7C4A8AD9817}" srcOrd="2" destOrd="0" presId="urn:microsoft.com/office/officeart/2018/2/layout/IconVerticalSolidList"/>
    <dgm:cxn modelId="{4D79CCCD-197E-4157-8750-8D9C18FFDE3A}" type="presParOf" srcId="{DFA741D7-7081-457B-ACB0-BE20DD0B2A6A}" destId="{022692DA-80F1-4196-8F8D-B9DC42CE5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05F5C-8395-489E-BD42-333A75D5451D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A40D2-C483-4050-9D29-6EA0B70318AD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8032-4A00-4537-BFAD-CD90E0660F18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analyse carrier performance using KPI’s such as on-time delivery of shipments </a:t>
          </a:r>
          <a:endParaRPr lang="en-US" sz="2400" kern="1200"/>
        </a:p>
      </dsp:txBody>
      <dsp:txXfrm>
        <a:off x="1761361" y="651"/>
        <a:ext cx="4889891" cy="1524988"/>
      </dsp:txXfrm>
    </dsp:sp>
    <dsp:sp modelId="{9EDA9069-8549-428D-BF54-B57300AE4897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6965C-6132-4150-B36A-6CDE4025C3D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D1ECF-48B1-4CEB-A71C-0B6536C465FE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identify and mitigate the risks associated with potential delivery delays </a:t>
          </a:r>
          <a:endParaRPr lang="en-US" sz="2400" kern="1200"/>
        </a:p>
      </dsp:txBody>
      <dsp:txXfrm>
        <a:off x="1761361" y="1906887"/>
        <a:ext cx="4889891" cy="1524988"/>
      </dsp:txXfrm>
    </dsp:sp>
    <dsp:sp modelId="{36EEE49F-06D2-45DD-9114-9B1F55005B8F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13996-D676-425F-9435-6B4619DE3884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692DA-80F1-4196-8F8D-B9DC42CE54D1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predict the likelihood of delay for shipments to improve timeliness of deliveries in the future</a:t>
          </a:r>
          <a:endParaRPr lang="en-US" sz="2400" kern="1200"/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8629-9DE2-C689-13E3-278372A3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C01C-4A84-0845-4FB1-CB75106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79B5-3C81-8A64-FC34-D278F07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C090-FEED-6FE0-3926-C743676A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5EF9-D49E-601A-45DC-077745E2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0C8A-38B0-4F86-809F-BC4366A6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F76F-AE6C-0DD0-29B6-73B0B3EE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76F6-473D-FA75-A58A-649070C3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71A1-B078-BF58-118C-60ECFEA9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1449-903F-3E09-7C57-E60B4E49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760E5-6808-C6D3-F2EC-B4D8C19A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8B287-201C-2E0E-2189-40D8870C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ED21-5A0F-FD27-24D1-6C5FBE2E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BA18-7D76-C4F0-9709-504492FD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9932-3036-53A7-6EB9-09CE5F4D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C0B-CD79-4E7A-0C64-51E76AB8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E600-4D45-78E7-47A4-2B5B8315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F5EC-F22B-8EB0-E584-72282115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7569-A1FA-2CF3-3967-73589123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554F-05C7-C4F7-C929-C07C8D17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4C1-C1A8-2428-A470-98077654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F684-AD02-DE7D-D3CF-C1916624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C4AC-791A-F95C-21B3-414A222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31B3-38AA-0847-F36D-5D7D5724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81BC-496E-7816-91DB-2A9B75E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4A41-B888-68FD-C0C1-2062916B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1D0-16E0-696A-2E1C-02ACC81E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732F3-1644-990A-AD5F-389784C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96D2-1CEE-5A89-9158-30CC383A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0AE5-1CD7-9800-2039-67E3A0D0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35CF-2FAA-58E5-567D-C9CA41B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75B8-ABE5-F116-D654-EB294612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0E07-B3D6-B02C-23B5-7080303B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FD4-D5E8-E4D5-0382-8B5481ED6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7576-B6EB-A305-1BEC-3191E80E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696D-88AB-70EE-72F5-DB3F4964F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90E72-E724-2F4A-02DC-A1631B97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57F0A-F468-15AB-E2D0-39A8F3B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B717D-3FEA-D24B-D31E-F653FA6B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6F4E-9D98-8749-AE62-F0765BD5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902C-3272-8F6A-FE6D-496E4DC5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29F98-80C0-1694-65A1-83A12449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FD97-A695-BBD1-1DA0-271C8AC8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7A867-9B2E-79F6-6FFC-B04E2741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A6D72-0512-93D6-5524-90FF67E2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68F70-136F-E711-BF43-010FD7B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9EDE-6F90-7901-04C1-7C369E3C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AF63-5170-8C33-B997-5AB01C28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B665-7B62-A3E6-2B84-B7B0AB8F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BBA7-0733-2FA3-7495-22A0CBCC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98CE-2C2F-7A7D-EA0E-B91CA92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CD741-2898-3E0E-4232-A54158E4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BC4-40A7-3CC6-BCCA-58EE8B8F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E2274-D1C1-BA29-BE9A-CC378F11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8A9C-FEEC-0865-E3A3-9DF02F2A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A72D-D9FE-6910-01F0-B1AB6A56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A203-A8C5-CF6C-9B70-78978B7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6685-8F3F-C28D-C2AA-8AB6EEBB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5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CC1B-A36E-2C94-E797-AC6FB5EB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BBCB-E3EB-3D9E-F0C4-C386960C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EE0B-3AFE-841B-5413-247C13F4D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0FF0-5B01-3FA0-EDF7-0570A3F8A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1047-9E24-1E93-6CA4-6588BC3E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956CA-2545-81B0-50E0-81FA8E8D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>
                <a:solidFill>
                  <a:schemeClr val="tx2"/>
                </a:solidFill>
              </a:rPr>
              <a:t>Shipment logistics analysis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C4BE7-7C66-62F4-31EB-34CC583B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By Nayyab Mir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05F47D41-B333-7993-7947-8346DF41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4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9C4B2-8AB1-CB3A-A743-7E1A32C4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/>
              <a:t>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EB5F7F-6872-AEF0-1863-4BF7B9FD1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38167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0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6D9B-DE87-F81F-23D7-000790C1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Timeliness of deliveries</a:t>
            </a:r>
            <a:endParaRPr lang="en-US" sz="540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6136D2-8CEB-BEC2-603E-BD465181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/>
              <a:t>84% of shipments met the on-time delivery threshold (arriving no later than 30 minutes past the last delivery scheduled time) between October 1</a:t>
            </a:r>
            <a:r>
              <a:rPr lang="en-GB" sz="2200" baseline="30000" dirty="0"/>
              <a:t>st</a:t>
            </a:r>
            <a:r>
              <a:rPr lang="en-GB" sz="2200" dirty="0"/>
              <a:t>  and December 31</a:t>
            </a:r>
            <a:r>
              <a:rPr lang="en-GB" sz="2200" baseline="30000" dirty="0"/>
              <a:t>st</a:t>
            </a:r>
            <a:r>
              <a:rPr lang="en-GB" sz="2200" dirty="0"/>
              <a:t> 2023</a:t>
            </a:r>
          </a:p>
          <a:p>
            <a:r>
              <a:rPr lang="en-GB" sz="2200" dirty="0"/>
              <a:t>There is also a consistent percentage of late and on-time deliveries between those months</a:t>
            </a:r>
          </a:p>
          <a:p>
            <a:r>
              <a:rPr lang="en-GB" sz="2200" dirty="0"/>
              <a:t>The analysis showed that geographical data and vehicle size were the most significant factors </a:t>
            </a:r>
            <a:endParaRPr lang="en-US" sz="2200" dirty="0"/>
          </a:p>
        </p:txBody>
      </p:sp>
      <p:pic>
        <p:nvPicPr>
          <p:cNvPr id="9" name="Content Placeholder 8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976E6772-32DD-8068-E80B-43BB7D879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r="2891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4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6D9B-DE87-F81F-23D7-000790C1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Analysing potential delays</a:t>
            </a:r>
            <a:endParaRPr lang="en-US" sz="500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85DD22B4-73F5-2C8F-C1D5-ECFD1E32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000" dirty="0"/>
              <a:t>There were reported significant delays of deliveries during the period between October 1</a:t>
            </a:r>
            <a:r>
              <a:rPr lang="en-GB" sz="2000" baseline="30000" dirty="0"/>
              <a:t>st</a:t>
            </a:r>
            <a:r>
              <a:rPr lang="en-GB" sz="2000" dirty="0"/>
              <a:t> and December 31</a:t>
            </a:r>
            <a:r>
              <a:rPr lang="en-GB" sz="2000" baseline="30000" dirty="0"/>
              <a:t>st</a:t>
            </a:r>
            <a:r>
              <a:rPr lang="en-GB" sz="2000" dirty="0"/>
              <a:t> 2023</a:t>
            </a:r>
          </a:p>
          <a:p>
            <a:r>
              <a:rPr lang="en-GB" sz="2000" dirty="0"/>
              <a:t>The average delay of shipments has shown to reduce by approximately a half between those months</a:t>
            </a:r>
          </a:p>
          <a:p>
            <a:r>
              <a:rPr lang="en-GB" sz="2000" dirty="0"/>
              <a:t>One key method of reducing the impact of potential delays is by notifying shippers in advance (30 minutes before the last scheduled time)</a:t>
            </a:r>
          </a:p>
          <a:p>
            <a:endParaRPr lang="en-US" sz="2000" dirty="0"/>
          </a:p>
        </p:txBody>
      </p:sp>
      <p:pic>
        <p:nvPicPr>
          <p:cNvPr id="5" name="Content Placeholder 8" descr="A graph of a number of black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8E09A9F0-5040-A660-AE3A-DA09E6A2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43542"/>
            <a:ext cx="5458968" cy="33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F58CF-544E-62AE-CBD7-107D79D4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/>
              <a:t>Predicting the likelihood of delay for shipments</a:t>
            </a:r>
            <a:endParaRPr lang="en-US"/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4AEB49-2E85-5D0A-57AE-7ECC6507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/>
          </a:bodyPr>
          <a:lstStyle/>
          <a:p>
            <a:r>
              <a:rPr lang="en-GB" sz="2200" dirty="0"/>
              <a:t>A logistical regression model was fit on the shipment data to predict the likelihood of delay of shipments</a:t>
            </a:r>
          </a:p>
          <a:p>
            <a:r>
              <a:rPr lang="en-GB" sz="2200" dirty="0"/>
              <a:t>McFadden’s R squared of 0.12, AUC of 0.74</a:t>
            </a:r>
          </a:p>
          <a:p>
            <a:r>
              <a:rPr lang="en-GB" sz="2200" dirty="0"/>
              <a:t>The model was then tested out on new shipment bookings data</a:t>
            </a:r>
          </a:p>
          <a:p>
            <a:endParaRPr lang="en-US" sz="2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6A65F0B-6907-E6EB-6B9B-CD38FA83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24961"/>
            <a:ext cx="5468112" cy="3567942"/>
          </a:xfrm>
          <a:prstGeom prst="rect">
            <a:avLst/>
          </a:prstGeom>
        </p:spPr>
      </p:pic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75443CD-44FB-87A5-079B-8B4DD010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20653"/>
            <a:ext cx="5468112" cy="33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5932B-301B-5D5D-2024-CCC5A4F7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5400" dirty="0"/>
              <a:t>K</a:t>
            </a:r>
            <a:r>
              <a:rPr lang="en-US" sz="5400" dirty="0" err="1"/>
              <a:t>ey</a:t>
            </a:r>
            <a:r>
              <a:rPr lang="en-US" sz="5400" dirty="0"/>
              <a:t> Takeaways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E74A9B8F-F659-1591-D18C-C5896FB37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3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C78A91EE-0A9C-EA81-67D9-EADFC7F9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200" dirty="0"/>
              <a:t>Evidential strong carrier performance of shipments with reduced delays over time</a:t>
            </a:r>
          </a:p>
          <a:p>
            <a:r>
              <a:rPr lang="en-GB" sz="2200" dirty="0"/>
              <a:t>Suggested next steps involve:</a:t>
            </a:r>
            <a:endParaRPr lang="en-GB" sz="1800" dirty="0"/>
          </a:p>
          <a:p>
            <a:pPr lvl="1"/>
            <a:r>
              <a:rPr lang="en-GB" sz="1800" dirty="0"/>
              <a:t>Improve the accuracy of the predictive model</a:t>
            </a:r>
          </a:p>
          <a:p>
            <a:pPr lvl="1"/>
            <a:r>
              <a:rPr lang="en-GB" sz="1800" dirty="0"/>
              <a:t>Identify and implement methods to mitigate risks of delay, i.e. notifying shippers in advance</a:t>
            </a:r>
          </a:p>
          <a:p>
            <a:pPr lvl="1"/>
            <a:r>
              <a:rPr lang="en-GB" sz="1800" dirty="0"/>
              <a:t>Analyse more historical data from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12158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Shipment logistics analysis</vt:lpstr>
      <vt:lpstr>Objectives</vt:lpstr>
      <vt:lpstr>Timeliness of deliveries</vt:lpstr>
      <vt:lpstr>Analysing potential delays</vt:lpstr>
      <vt:lpstr>Predicting the likelihood of delay for shipments</vt:lpstr>
      <vt:lpstr>Key Takeaways</vt:lpstr>
    </vt:vector>
  </TitlesOfParts>
  <Company>UK Health Security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logistics analysis</dc:title>
  <dc:creator>Nayyab Mir</dc:creator>
  <cp:lastModifiedBy>Nayyab Mir</cp:lastModifiedBy>
  <cp:revision>4</cp:revision>
  <dcterms:created xsi:type="dcterms:W3CDTF">2024-05-24T18:11:58Z</dcterms:created>
  <dcterms:modified xsi:type="dcterms:W3CDTF">2024-05-24T22:51:56Z</dcterms:modified>
</cp:coreProperties>
</file>