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1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smile.png" descr="smi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78400" y="5778500"/>
            <a:ext cx="3048000" cy="17145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3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123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24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33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2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3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pic>
        <p:nvPicPr>
          <p:cNvPr id="144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53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pic>
        <p:nvPicPr>
          <p:cNvPr id="154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Orange">
    <p:bg>
      <p:bgPr>
        <a:solidFill>
          <a:srgbClr val="FFA9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63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pic>
        <p:nvPicPr>
          <p:cNvPr id="164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aws-black.png" descr="aws-blac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83431" y="8885421"/>
            <a:ext cx="1321507" cy="743348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pic>
        <p:nvPicPr>
          <p:cNvPr id="174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Orange">
    <p:bg>
      <p:bgPr>
        <a:solidFill>
          <a:srgbClr val="FFA9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aws-black.png" descr="aws-blac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83431" y="8885421"/>
            <a:ext cx="1321507" cy="743348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Orange">
    <p:bg>
      <p:bgPr>
        <a:solidFill>
          <a:srgbClr val="FFA9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2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aws-black.png" descr="aws-blac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83431" y="8885421"/>
            <a:ext cx="1321507" cy="743348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smile-black.png" descr="smile-black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78400" y="5772150"/>
            <a:ext cx="3048000" cy="1714500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0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2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pic>
        <p:nvPicPr>
          <p:cNvPr id="61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smile.png" descr="smi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78400" y="4976283"/>
            <a:ext cx="3048000" cy="1714501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 Orange">
    <p:bg>
      <p:bgPr>
        <a:solidFill>
          <a:srgbClr val="FFA9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pic>
        <p:nvPicPr>
          <p:cNvPr id="71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aws-black.png" descr="aws-blac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83431" y="8885421"/>
            <a:ext cx="1321507" cy="743348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smile-black.png" descr="smile-black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78400" y="4978400"/>
            <a:ext cx="3048000" cy="171450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4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pic>
        <p:nvPicPr>
          <p:cNvPr id="93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 Orange">
    <p:bg>
      <p:bgPr>
        <a:solidFill>
          <a:srgbClr val="FFA9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pic>
        <p:nvPicPr>
          <p:cNvPr id="102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aws-black.png" descr="aws-blac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83431" y="8885421"/>
            <a:ext cx="1321507" cy="743348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<Relationship Id="rId18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ws.png" descr="aw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3387" y="8885421"/>
            <a:ext cx="1321413" cy="743296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badge.png" descr="bad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2794" y="1339228"/>
            <a:ext cx="3584740" cy="707514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chnical Developer Evangelist"/>
          <p:cNvSpPr txBox="1"/>
          <p:nvPr/>
        </p:nvSpPr>
        <p:spPr>
          <a:xfrm>
            <a:off x="5092160" y="1579130"/>
            <a:ext cx="6706680" cy="63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Technical Developer Evangelist</a:t>
            </a:r>
          </a:p>
        </p:txBody>
      </p:sp>
      <p:sp>
        <p:nvSpPr>
          <p:cNvPr id="5" name="Linux Engineer…"/>
          <p:cNvSpPr txBox="1"/>
          <p:nvPr/>
        </p:nvSpPr>
        <p:spPr>
          <a:xfrm>
            <a:off x="5045339" y="2631204"/>
            <a:ext cx="4504869" cy="3407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Linux Engineer</a:t>
            </a:r>
          </a:p>
          <a:p>
            <a:pPr marL="333375" indent="-333375" algn="l">
              <a:buSzPct val="145000"/>
              <a:buChar char="•"/>
            </a:pPr>
            <a:r>
              <a:t>Containers</a:t>
            </a:r>
          </a:p>
          <a:p>
            <a:pPr lvl="1" marL="777875" indent="-333375" algn="l">
              <a:buSzPct val="145000"/>
              <a:buChar char="•"/>
            </a:pPr>
            <a:r>
              <a:t>ECS</a:t>
            </a:r>
          </a:p>
          <a:p>
            <a:pPr lvl="1" marL="777875" indent="-333375" algn="l">
              <a:buSzPct val="145000"/>
              <a:buChar char="•"/>
            </a:pPr>
            <a:r>
              <a:t>Kubernetes (via KOPS)</a:t>
            </a:r>
          </a:p>
          <a:p>
            <a:pPr marL="333375" indent="-333375" algn="l">
              <a:buSzPct val="145000"/>
              <a:buChar char="•"/>
            </a:pPr>
            <a:r>
              <a:t>Serverless</a:t>
            </a:r>
          </a:p>
          <a:p>
            <a:pPr marL="333375" indent="-333375" algn="l">
              <a:buSzPct val="145000"/>
              <a:buChar char="•"/>
            </a:pPr>
            <a:r>
              <a:t>CI/CD</a:t>
            </a:r>
          </a:p>
          <a:p>
            <a:pPr marL="333375" indent="-333375" algn="l">
              <a:buSzPct val="145000"/>
              <a:buChar char="•"/>
            </a:pPr>
            <a:r>
              <a:t>Cloudformation / Terraform</a:t>
            </a:r>
          </a:p>
          <a:p>
            <a:pPr marL="333375" indent="-333375" algn="l">
              <a:buSzPct val="145000"/>
              <a:buChar char="•"/>
            </a:pPr>
            <a:r>
              <a:t>Python scripter</a:t>
            </a:r>
          </a:p>
          <a:p>
            <a:pPr marL="333375" indent="-333375" algn="l">
              <a:buSzPct val="145000"/>
              <a:buChar char="•"/>
            </a:pPr>
            <a:r>
              <a:t>Vim user</a:t>
            </a:r>
          </a:p>
        </p:txBody>
      </p:sp>
      <p:pic>
        <p:nvPicPr>
          <p:cNvPr id="6" name="git-jedi.png" descr="git-jedi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45339" y="6755606"/>
            <a:ext cx="743348" cy="74334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https://github.com/richarvey"/>
          <p:cNvSpPr txBox="1"/>
          <p:nvPr/>
        </p:nvSpPr>
        <p:spPr>
          <a:xfrm>
            <a:off x="5914892" y="6896750"/>
            <a:ext cx="426354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https://github.com/richarvey</a:t>
            </a:r>
          </a:p>
        </p:txBody>
      </p:sp>
      <p:pic>
        <p:nvPicPr>
          <p:cNvPr id="8" name="twitter.png" descr="twitte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17202" y="7474777"/>
            <a:ext cx="1199622" cy="1199621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https://twitter.com/ric_harvey"/>
          <p:cNvSpPr txBox="1"/>
          <p:nvPr/>
        </p:nvSpPr>
        <p:spPr>
          <a:xfrm>
            <a:off x="5841588" y="7844057"/>
            <a:ext cx="441015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https://twitter.com/ric_harvey</a:t>
            </a:r>
          </a:p>
        </p:txBody>
      </p:sp>
      <p:sp>
        <p:nvSpPr>
          <p:cNvPr id="10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  <p:sldLayoutId id="2147483666" r:id="rId23"/>
  </p:sldLayoutIdLst>
  <p:transition xmlns:p14="http://schemas.microsoft.com/office/powerpoint/2010/main" spd="med" advClick="1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Amazon SageMake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Amazon SageMaker</a:t>
            </a:r>
          </a:p>
        </p:txBody>
      </p:sp>
      <p:sp>
        <p:nvSpPr>
          <p:cNvPr id="202" name="A fully managed service to quickly and easily build machine-learning based model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ts val="5600"/>
              </a:lnSpc>
              <a:defRPr sz="2400">
                <a:solidFill>
                  <a:schemeClr val="accent4">
                    <a:hueOff val="-624705"/>
                    <a:lumOff val="1372"/>
                  </a:schemeClr>
                </a:solidFill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pPr/>
            <a:r>
              <a:t>A fully managed service to quickly and easily build machine-learning based models</a:t>
            </a:r>
            <a:endParaRPr sz="1200"/>
          </a:p>
        </p:txBody>
      </p:sp>
      <p:pic>
        <p:nvPicPr>
          <p:cNvPr id="20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78500" y="2279650"/>
            <a:ext cx="1447800" cy="1358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ML @ AWS: Our mission"/>
          <p:cNvSpPr txBox="1"/>
          <p:nvPr>
            <p:ph type="body" idx="13"/>
          </p:nvPr>
        </p:nvSpPr>
        <p:spPr>
          <a:xfrm>
            <a:off x="1270000" y="2984500"/>
            <a:ext cx="10464800" cy="1397000"/>
          </a:xfrm>
          <a:prstGeom prst="rect">
            <a:avLst/>
          </a:prstGeom>
        </p:spPr>
        <p:txBody>
          <a:bodyPr/>
          <a:lstStyle>
            <a:lvl1pPr defTabSz="457200">
              <a:lnSpc>
                <a:spcPts val="10100"/>
              </a:lnSpc>
              <a:defRPr b="1" i="0" sz="2800">
                <a:solidFill>
                  <a:srgbClr val="FF9600"/>
                </a:solidFill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pPr/>
            <a:r>
              <a:t>ML @ AWS: Our mission</a:t>
            </a:r>
            <a:endParaRPr b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6" name="“Put machine learning in the hands of every developer and data scientist ”"/>
          <p:cNvSpPr txBox="1"/>
          <p:nvPr>
            <p:ph type="body" idx="14"/>
          </p:nvPr>
        </p:nvSpPr>
        <p:spPr>
          <a:xfrm>
            <a:off x="1270000" y="4048249"/>
            <a:ext cx="10464800" cy="1130476"/>
          </a:xfrm>
          <a:prstGeom prst="rect">
            <a:avLst/>
          </a:prstGeom>
        </p:spPr>
        <p:txBody>
          <a:bodyPr/>
          <a:lstStyle/>
          <a:p>
            <a:pPr/>
            <a:r>
              <a:t>“Put machine learning in the hands of every developer and data scientist</a:t>
            </a:r>
            <a:r>
              <a:rPr sz="1200">
                <a:latin typeface="Times"/>
                <a:ea typeface="Times"/>
                <a:cs typeface="Times"/>
                <a:sym typeface="Times"/>
              </a:rPr>
              <a:t> </a:t>
            </a:r>
            <a:r>
              <a:t>”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AWS AI/ML st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AWS AI/ML stack</a:t>
            </a:r>
          </a:p>
        </p:txBody>
      </p:sp>
      <p:sp>
        <p:nvSpPr>
          <p:cNvPr id="209" name="Rectangle"/>
          <p:cNvSpPr/>
          <p:nvPr/>
        </p:nvSpPr>
        <p:spPr>
          <a:xfrm>
            <a:off x="1146323" y="3181350"/>
            <a:ext cx="10712154" cy="1518494"/>
          </a:xfrm>
          <a:prstGeom prst="rect">
            <a:avLst/>
          </a:prstGeom>
          <a:solidFill>
            <a:srgbClr val="000000"/>
          </a:solidFill>
          <a:ln w="1016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0" name="Rectangle"/>
          <p:cNvSpPr/>
          <p:nvPr/>
        </p:nvSpPr>
        <p:spPr>
          <a:xfrm>
            <a:off x="1146323" y="4981153"/>
            <a:ext cx="10712154" cy="1518494"/>
          </a:xfrm>
          <a:prstGeom prst="rect">
            <a:avLst/>
          </a:prstGeom>
          <a:solidFill>
            <a:srgbClr val="000000"/>
          </a:solidFill>
          <a:ln w="1016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1" name="Rectangle"/>
          <p:cNvSpPr/>
          <p:nvPr/>
        </p:nvSpPr>
        <p:spPr>
          <a:xfrm>
            <a:off x="1146323" y="6780956"/>
            <a:ext cx="10712154" cy="1518494"/>
          </a:xfrm>
          <a:prstGeom prst="rect">
            <a:avLst/>
          </a:prstGeom>
          <a:solidFill>
            <a:srgbClr val="000000"/>
          </a:solidFill>
          <a:ln w="1016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2" name="Application Services"/>
          <p:cNvSpPr txBox="1"/>
          <p:nvPr/>
        </p:nvSpPr>
        <p:spPr>
          <a:xfrm>
            <a:off x="1433575" y="3525917"/>
            <a:ext cx="1755649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Application</a:t>
            </a:r>
            <a:br/>
            <a:r>
              <a:t>Services</a:t>
            </a:r>
          </a:p>
        </p:txBody>
      </p:sp>
      <p:sp>
        <p:nvSpPr>
          <p:cNvPr id="213" name="Platform Services"/>
          <p:cNvSpPr txBox="1"/>
          <p:nvPr/>
        </p:nvSpPr>
        <p:spPr>
          <a:xfrm>
            <a:off x="1630934" y="5325720"/>
            <a:ext cx="1360933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Platform</a:t>
            </a:r>
            <a:br/>
            <a:r>
              <a:t>Services</a:t>
            </a:r>
          </a:p>
        </p:txBody>
      </p:sp>
      <p:sp>
        <p:nvSpPr>
          <p:cNvPr id="214" name="Frameworks  &amp; Infrastructure"/>
          <p:cNvSpPr txBox="1"/>
          <p:nvPr/>
        </p:nvSpPr>
        <p:spPr>
          <a:xfrm>
            <a:off x="1228293" y="7125523"/>
            <a:ext cx="2394814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Frameworks </a:t>
            </a:r>
            <a:br/>
            <a:r>
              <a:t>&amp; Infrastructure</a:t>
            </a:r>
          </a:p>
        </p:txBody>
      </p:sp>
      <p:sp>
        <p:nvSpPr>
          <p:cNvPr id="215" name="API-driven services: Vision &amp; Language Services, Conversational Chatbots"/>
          <p:cNvSpPr txBox="1"/>
          <p:nvPr/>
        </p:nvSpPr>
        <p:spPr>
          <a:xfrm>
            <a:off x="3908255" y="3654846"/>
            <a:ext cx="7603671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ts val="4400"/>
              </a:lnSpc>
              <a:defRPr b="0" sz="1866"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pPr/>
            <a:r>
              <a:t>API-driven services: Vision &amp; Language Services, Conversational Chatbots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16" name="Deploy machine learning models with high-performance machine learning algorithms, broad framework support, and one-click training, tuning, and inference."/>
          <p:cNvSpPr txBox="1"/>
          <p:nvPr/>
        </p:nvSpPr>
        <p:spPr>
          <a:xfrm>
            <a:off x="4148876" y="5175250"/>
            <a:ext cx="7330639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ts val="4400"/>
              </a:lnSpc>
              <a:defRPr b="0" sz="1866"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pPr/>
            <a:r>
              <a:t>Deploy machine learning models with high-performance machine learning algorithms, broad framework support, and one-click training, tuning, and inference.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17" name="Develop sophisticated models with any framework, create managed, auto-scaling clusters of GPUs for large scale training, or run inference on trained models."/>
          <p:cNvSpPr txBox="1"/>
          <p:nvPr/>
        </p:nvSpPr>
        <p:spPr>
          <a:xfrm>
            <a:off x="4148876" y="6975053"/>
            <a:ext cx="7330639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ts val="4400"/>
              </a:lnSpc>
              <a:defRPr b="0" sz="1866"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pPr/>
            <a:r>
              <a:t>Develop sophisticated models with any framework, create managed, auto-scaling clusters of GPUs for large scale training, or run inference on trained models.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18" name="Rectangle"/>
          <p:cNvSpPr/>
          <p:nvPr/>
        </p:nvSpPr>
        <p:spPr>
          <a:xfrm>
            <a:off x="4102100" y="3305596"/>
            <a:ext cx="7424192" cy="1270001"/>
          </a:xfrm>
          <a:prstGeom prst="rect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9" name="Rectangle"/>
          <p:cNvSpPr/>
          <p:nvPr/>
        </p:nvSpPr>
        <p:spPr>
          <a:xfrm>
            <a:off x="4102100" y="5105400"/>
            <a:ext cx="7424192" cy="1270000"/>
          </a:xfrm>
          <a:prstGeom prst="rect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" name="Rectangle"/>
          <p:cNvSpPr/>
          <p:nvPr/>
        </p:nvSpPr>
        <p:spPr>
          <a:xfrm>
            <a:off x="4102100" y="6905203"/>
            <a:ext cx="7424192" cy="1270001"/>
          </a:xfrm>
          <a:prstGeom prst="rect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1" name="Rectangle"/>
          <p:cNvSpPr/>
          <p:nvPr/>
        </p:nvSpPr>
        <p:spPr>
          <a:xfrm>
            <a:off x="744587" y="2857577"/>
            <a:ext cx="11515626" cy="2023567"/>
          </a:xfrm>
          <a:prstGeom prst="rect">
            <a:avLst/>
          </a:prstGeom>
          <a:solidFill>
            <a:srgbClr val="000000">
              <a:alpha val="6421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2" name="Rectangle"/>
          <p:cNvSpPr/>
          <p:nvPr/>
        </p:nvSpPr>
        <p:spPr>
          <a:xfrm>
            <a:off x="871587" y="6706151"/>
            <a:ext cx="11515626" cy="2023567"/>
          </a:xfrm>
          <a:prstGeom prst="rect">
            <a:avLst/>
          </a:prstGeom>
          <a:solidFill>
            <a:srgbClr val="000000">
              <a:alpha val="6421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1" grpId="1"/>
      <p:bldP build="whole" bldLvl="1" animBg="1" rev="0" advAuto="0" spid="222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Build, train, and deploy machine learning models at scale"/>
          <p:cNvSpPr txBox="1"/>
          <p:nvPr>
            <p:ph type="title"/>
          </p:nvPr>
        </p:nvSpPr>
        <p:spPr>
          <a:xfrm>
            <a:off x="952500" y="749300"/>
            <a:ext cx="11099800" cy="2159000"/>
          </a:xfrm>
          <a:prstGeom prst="rect">
            <a:avLst/>
          </a:prstGeom>
        </p:spPr>
        <p:txBody>
          <a:bodyPr/>
          <a:lstStyle>
            <a:lvl1pPr algn="l" defTabSz="457200">
              <a:lnSpc>
                <a:spcPts val="6100"/>
              </a:lnSpc>
              <a:defRPr b="1" sz="2800">
                <a:solidFill>
                  <a:srgbClr val="FFC000"/>
                </a:solidFill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pPr/>
            <a:r>
              <a:t>Build, train, and deploy machine learning models at scale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5" name="Amazon SageMaker"/>
          <p:cNvSpPr txBox="1"/>
          <p:nvPr/>
        </p:nvSpPr>
        <p:spPr>
          <a:xfrm>
            <a:off x="958850" y="647699"/>
            <a:ext cx="48133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pPr/>
            <a:r>
              <a:t>Amazon SageMaker</a:t>
            </a: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7750" y="3835400"/>
            <a:ext cx="1533082" cy="17751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11600" y="4044935"/>
            <a:ext cx="1851151" cy="13560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93518" y="3939606"/>
            <a:ext cx="2270167" cy="156673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694453" y="4044935"/>
            <a:ext cx="1092957" cy="1356077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End-to-End Machine Learning Platform"/>
          <p:cNvSpPr txBox="1"/>
          <p:nvPr/>
        </p:nvSpPr>
        <p:spPr>
          <a:xfrm>
            <a:off x="339248" y="6118224"/>
            <a:ext cx="295008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ts val="5200"/>
              </a:lnSpc>
              <a:defRPr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pPr/>
            <a:r>
              <a:t>End-to-End Machine Learning Platform</a:t>
            </a:r>
          </a:p>
        </p:txBody>
      </p:sp>
      <p:sp>
        <p:nvSpPr>
          <p:cNvPr id="231" name="Zero Setup"/>
          <p:cNvSpPr txBox="1"/>
          <p:nvPr/>
        </p:nvSpPr>
        <p:spPr>
          <a:xfrm>
            <a:off x="3997451" y="6092824"/>
            <a:ext cx="16794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pPr/>
            <a:r>
              <a:t>Zero Setup</a:t>
            </a:r>
          </a:p>
        </p:txBody>
      </p:sp>
      <p:sp>
        <p:nvSpPr>
          <p:cNvPr id="232" name="Flexible Model Training"/>
          <p:cNvSpPr txBox="1"/>
          <p:nvPr/>
        </p:nvSpPr>
        <p:spPr>
          <a:xfrm>
            <a:off x="6858276" y="6092825"/>
            <a:ext cx="274065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pPr/>
            <a:r>
              <a:t>Flexible Model Training</a:t>
            </a:r>
          </a:p>
        </p:txBody>
      </p:sp>
      <p:sp>
        <p:nvSpPr>
          <p:cNvPr id="233" name="Pay by the Second!!"/>
          <p:cNvSpPr txBox="1"/>
          <p:nvPr/>
        </p:nvSpPr>
        <p:spPr>
          <a:xfrm>
            <a:off x="10105848" y="6084545"/>
            <a:ext cx="2270167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Pay by the Second!!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Build, train, and deploy machine learning models at scale"/>
          <p:cNvSpPr txBox="1"/>
          <p:nvPr>
            <p:ph type="title"/>
          </p:nvPr>
        </p:nvSpPr>
        <p:spPr>
          <a:xfrm>
            <a:off x="952500" y="749300"/>
            <a:ext cx="11099800" cy="2159000"/>
          </a:xfrm>
          <a:prstGeom prst="rect">
            <a:avLst/>
          </a:prstGeom>
        </p:spPr>
        <p:txBody>
          <a:bodyPr/>
          <a:lstStyle>
            <a:lvl1pPr algn="l" defTabSz="457200">
              <a:lnSpc>
                <a:spcPts val="6100"/>
              </a:lnSpc>
              <a:defRPr b="1" sz="2800">
                <a:solidFill>
                  <a:srgbClr val="FFC000"/>
                </a:solidFill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pPr/>
            <a:r>
              <a:t>Build, train, and deploy machine learning models at scale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6" name="Amazon SageMaker"/>
          <p:cNvSpPr txBox="1"/>
          <p:nvPr/>
        </p:nvSpPr>
        <p:spPr>
          <a:xfrm>
            <a:off x="958850" y="647699"/>
            <a:ext cx="481330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pPr/>
            <a:r>
              <a:t>Amazon SageMaker</a:t>
            </a:r>
          </a:p>
        </p:txBody>
      </p:sp>
      <p:sp>
        <p:nvSpPr>
          <p:cNvPr id="237" name="Rounded Rectangle"/>
          <p:cNvSpPr/>
          <p:nvPr/>
        </p:nvSpPr>
        <p:spPr>
          <a:xfrm>
            <a:off x="5574704" y="2802185"/>
            <a:ext cx="2138959" cy="1270001"/>
          </a:xfrm>
          <a:prstGeom prst="roundRect">
            <a:avLst>
              <a:gd name="adj" fmla="val 15000"/>
            </a:avLst>
          </a:prstGeom>
          <a:solidFill>
            <a:schemeClr val="accent6">
              <a:hueOff val="-119728"/>
              <a:satOff val="5580"/>
              <a:lumOff val="-12961"/>
              <a:alpha val="77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8" name="Rounded Rectangle"/>
          <p:cNvSpPr/>
          <p:nvPr/>
        </p:nvSpPr>
        <p:spPr>
          <a:xfrm>
            <a:off x="9130704" y="4241800"/>
            <a:ext cx="2138959" cy="1270000"/>
          </a:xfrm>
          <a:prstGeom prst="roundRect">
            <a:avLst>
              <a:gd name="adj" fmla="val 15000"/>
            </a:avLst>
          </a:prstGeom>
          <a:solidFill>
            <a:schemeClr val="accent6">
              <a:hueOff val="-119728"/>
              <a:satOff val="5580"/>
              <a:lumOff val="-12961"/>
              <a:alpha val="77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" name="Rounded Rectangle"/>
          <p:cNvSpPr/>
          <p:nvPr/>
        </p:nvSpPr>
        <p:spPr>
          <a:xfrm>
            <a:off x="9130704" y="6388100"/>
            <a:ext cx="2138959" cy="1270000"/>
          </a:xfrm>
          <a:prstGeom prst="roundRect">
            <a:avLst>
              <a:gd name="adj" fmla="val 15000"/>
            </a:avLst>
          </a:prstGeom>
          <a:solidFill>
            <a:schemeClr val="accent3">
              <a:hueOff val="557972"/>
              <a:lumOff val="-1254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0" name="Rounded Rectangle"/>
          <p:cNvSpPr/>
          <p:nvPr/>
        </p:nvSpPr>
        <p:spPr>
          <a:xfrm>
            <a:off x="5574704" y="8039100"/>
            <a:ext cx="2138959" cy="1270000"/>
          </a:xfrm>
          <a:prstGeom prst="roundRect">
            <a:avLst>
              <a:gd name="adj" fmla="val 15000"/>
            </a:avLst>
          </a:prstGeom>
          <a:solidFill>
            <a:schemeClr val="accent3">
              <a:hueOff val="557972"/>
              <a:lumOff val="-1254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1" name="Rounded Rectangle"/>
          <p:cNvSpPr/>
          <p:nvPr/>
        </p:nvSpPr>
        <p:spPr>
          <a:xfrm>
            <a:off x="2296021" y="4216400"/>
            <a:ext cx="2138958" cy="1270000"/>
          </a:xfrm>
          <a:prstGeom prst="roundRect">
            <a:avLst>
              <a:gd name="adj" fmla="val 15000"/>
            </a:avLst>
          </a:prstGeom>
          <a:solidFill>
            <a:schemeClr val="accent1">
              <a:alpha val="77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" name="Rounded Rectangle"/>
          <p:cNvSpPr/>
          <p:nvPr/>
        </p:nvSpPr>
        <p:spPr>
          <a:xfrm>
            <a:off x="2296021" y="6362700"/>
            <a:ext cx="2138958" cy="1270000"/>
          </a:xfrm>
          <a:prstGeom prst="roundRect">
            <a:avLst>
              <a:gd name="adj" fmla="val 15000"/>
            </a:avLst>
          </a:prstGeom>
          <a:solidFill>
            <a:schemeClr val="accent1">
              <a:alpha val="77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2" name="Connection Line"/>
          <p:cNvSpPr/>
          <p:nvPr/>
        </p:nvSpPr>
        <p:spPr>
          <a:xfrm>
            <a:off x="6334643" y="4860633"/>
            <a:ext cx="922884" cy="2046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28" fill="norm" stroke="1" extrusionOk="0">
                <a:moveTo>
                  <a:pt x="0" y="11055"/>
                </a:moveTo>
                <a:cubicBezTo>
                  <a:pt x="7493" y="-5272"/>
                  <a:pt x="14693" y="-3514"/>
                  <a:pt x="21600" y="16328"/>
                </a:cubicBezTo>
              </a:path>
            </a:pathLst>
          </a:custGeom>
          <a:ln w="101600">
            <a:solidFill>
              <a:srgbClr val="FFFFFF"/>
            </a:solidFill>
            <a:miter lim="400000"/>
            <a:tailEnd type="stealth"/>
          </a:ln>
        </p:spPr>
        <p:txBody>
          <a:bodyPr/>
          <a:lstStyle/>
          <a:p>
            <a:pPr/>
          </a:p>
        </p:txBody>
      </p:sp>
      <p:sp>
        <p:nvSpPr>
          <p:cNvPr id="263" name="Connection Line"/>
          <p:cNvSpPr/>
          <p:nvPr/>
        </p:nvSpPr>
        <p:spPr>
          <a:xfrm>
            <a:off x="7442895" y="5152951"/>
            <a:ext cx="254324" cy="847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806" h="21600" fill="norm" stroke="1" extrusionOk="0">
                <a:moveTo>
                  <a:pt x="0" y="0"/>
                </a:moveTo>
                <a:cubicBezTo>
                  <a:pt x="18154" y="6062"/>
                  <a:pt x="21600" y="13262"/>
                  <a:pt x="10339" y="21600"/>
                </a:cubicBezTo>
              </a:path>
            </a:pathLst>
          </a:custGeom>
          <a:ln w="101600">
            <a:solidFill>
              <a:srgbClr val="FFFFFF"/>
            </a:solidFill>
            <a:miter lim="400000"/>
            <a:tailEnd type="stealth"/>
          </a:ln>
        </p:spPr>
        <p:txBody>
          <a:bodyPr/>
          <a:lstStyle/>
          <a:p>
            <a:pPr/>
          </a:p>
        </p:txBody>
      </p:sp>
      <p:sp>
        <p:nvSpPr>
          <p:cNvPr id="264" name="Connection Line"/>
          <p:cNvSpPr/>
          <p:nvPr/>
        </p:nvSpPr>
        <p:spPr>
          <a:xfrm>
            <a:off x="6852863" y="6347951"/>
            <a:ext cx="766465" cy="5350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79" fill="norm" stroke="1" extrusionOk="0">
                <a:moveTo>
                  <a:pt x="21600" y="0"/>
                </a:moveTo>
                <a:cubicBezTo>
                  <a:pt x="18147" y="14475"/>
                  <a:pt x="10947" y="21600"/>
                  <a:pt x="0" y="21374"/>
                </a:cubicBezTo>
              </a:path>
            </a:pathLst>
          </a:custGeom>
          <a:ln w="101600">
            <a:solidFill>
              <a:srgbClr val="FFFFFF"/>
            </a:solidFill>
            <a:miter lim="400000"/>
            <a:tailEnd type="stealth"/>
          </a:ln>
        </p:spPr>
        <p:txBody>
          <a:bodyPr/>
          <a:lstStyle/>
          <a:p>
            <a:pPr/>
          </a:p>
        </p:txBody>
      </p:sp>
      <p:sp>
        <p:nvSpPr>
          <p:cNvPr id="265" name="Connection Line"/>
          <p:cNvSpPr/>
          <p:nvPr/>
        </p:nvSpPr>
        <p:spPr>
          <a:xfrm>
            <a:off x="5825204" y="6347890"/>
            <a:ext cx="725340" cy="6133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0122" y="20590"/>
                  <a:pt x="2922" y="13390"/>
                  <a:pt x="0" y="0"/>
                </a:cubicBezTo>
              </a:path>
            </a:pathLst>
          </a:custGeom>
          <a:ln w="101600">
            <a:solidFill>
              <a:srgbClr val="FFFFFF"/>
            </a:solidFill>
            <a:miter lim="400000"/>
            <a:tailEnd type="stealth"/>
          </a:ln>
        </p:spPr>
        <p:txBody>
          <a:bodyPr/>
          <a:lstStyle/>
          <a:p>
            <a:pPr/>
          </a:p>
        </p:txBody>
      </p:sp>
      <p:sp>
        <p:nvSpPr>
          <p:cNvPr id="266" name="Connection Line"/>
          <p:cNvSpPr/>
          <p:nvPr/>
        </p:nvSpPr>
        <p:spPr>
          <a:xfrm>
            <a:off x="5708241" y="5053777"/>
            <a:ext cx="362381" cy="993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171" h="21600" fill="norm" stroke="1" extrusionOk="0">
                <a:moveTo>
                  <a:pt x="2116" y="21600"/>
                </a:moveTo>
                <a:cubicBezTo>
                  <a:pt x="-3429" y="12973"/>
                  <a:pt x="1923" y="5773"/>
                  <a:pt x="18171" y="0"/>
                </a:cubicBezTo>
              </a:path>
            </a:pathLst>
          </a:custGeom>
          <a:ln w="101600">
            <a:solidFill>
              <a:srgbClr val="FFFFFF"/>
            </a:solidFill>
            <a:miter lim="400000"/>
            <a:tailEnd type="stealth"/>
          </a:ln>
        </p:spPr>
        <p:txBody>
          <a:bodyPr/>
          <a:lstStyle/>
          <a:p>
            <a:pPr/>
          </a:p>
        </p:txBody>
      </p:sp>
      <p:sp>
        <p:nvSpPr>
          <p:cNvPr id="248" name="Build"/>
          <p:cNvSpPr txBox="1"/>
          <p:nvPr/>
        </p:nvSpPr>
        <p:spPr>
          <a:xfrm>
            <a:off x="8539632" y="3014320"/>
            <a:ext cx="85313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hueOff val="-119728"/>
                    <a:satOff val="5580"/>
                    <a:lumOff val="-12961"/>
                  </a:schemeClr>
                </a:solidFill>
              </a:defRPr>
            </a:lvl1pPr>
          </a:lstStyle>
          <a:p>
            <a:pPr/>
            <a:r>
              <a:t>Build</a:t>
            </a:r>
          </a:p>
        </p:txBody>
      </p:sp>
      <p:sp>
        <p:nvSpPr>
          <p:cNvPr id="249" name="Train"/>
          <p:cNvSpPr txBox="1"/>
          <p:nvPr/>
        </p:nvSpPr>
        <p:spPr>
          <a:xfrm>
            <a:off x="8553500" y="8081620"/>
            <a:ext cx="8254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557972"/>
                    <a:lumOff val="-12549"/>
                  </a:schemeClr>
                </a:solidFill>
              </a:defRPr>
            </a:lvl1pPr>
          </a:lstStyle>
          <a:p>
            <a:pPr/>
            <a:r>
              <a:t>Train</a:t>
            </a:r>
          </a:p>
        </p:txBody>
      </p:sp>
      <p:sp>
        <p:nvSpPr>
          <p:cNvPr id="250" name="Deploy"/>
          <p:cNvSpPr txBox="1"/>
          <p:nvPr/>
        </p:nvSpPr>
        <p:spPr>
          <a:xfrm>
            <a:off x="1304696" y="5668620"/>
            <a:ext cx="112440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Deploy</a:t>
            </a:r>
          </a:p>
        </p:txBody>
      </p:sp>
      <p:sp>
        <p:nvSpPr>
          <p:cNvPr id="251" name="Pre-built notebook instances"/>
          <p:cNvSpPr txBox="1"/>
          <p:nvPr/>
        </p:nvSpPr>
        <p:spPr>
          <a:xfrm>
            <a:off x="5787274" y="2867590"/>
            <a:ext cx="1713819" cy="1139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ts val="3000"/>
              </a:lnSpc>
              <a:spcBef>
                <a:spcPts val="600"/>
              </a:spcBef>
              <a:defRPr b="0" sz="1600">
                <a:solidFill>
                  <a:srgbClr val="F8F8F8"/>
                </a:solidFill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pPr/>
            <a:r>
              <a:t>Pre-built notebook instances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52" name="Highly-optimized machine learning algorithms"/>
          <p:cNvSpPr txBox="1"/>
          <p:nvPr/>
        </p:nvSpPr>
        <p:spPr>
          <a:xfrm>
            <a:off x="9130704" y="4362144"/>
            <a:ext cx="2138959" cy="1139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ts val="3000"/>
              </a:lnSpc>
              <a:spcBef>
                <a:spcPts val="600"/>
              </a:spcBef>
              <a:defRPr b="0" sz="1600">
                <a:solidFill>
                  <a:srgbClr val="F8F8F8"/>
                </a:solidFill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pPr/>
            <a:r>
              <a:t>Highly-optimized machine learning algorithms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53" name="One-click training for ML, DL, and custom algorithms"/>
          <p:cNvSpPr txBox="1"/>
          <p:nvPr/>
        </p:nvSpPr>
        <p:spPr>
          <a:xfrm>
            <a:off x="9261234" y="6453504"/>
            <a:ext cx="1877900" cy="1139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ts val="3000"/>
              </a:lnSpc>
              <a:spcBef>
                <a:spcPts val="600"/>
              </a:spcBef>
              <a:defRPr b="0" sz="1600">
                <a:solidFill>
                  <a:srgbClr val="F8F8F8"/>
                </a:solidFill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pPr/>
            <a:r>
              <a:t>One-click training for ML, DL, and custom algorithms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54" name="Easier training with hyperparameter optimization"/>
          <p:cNvSpPr txBox="1"/>
          <p:nvPr/>
        </p:nvSpPr>
        <p:spPr>
          <a:xfrm>
            <a:off x="5574704" y="8104504"/>
            <a:ext cx="2138959" cy="1139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ts val="3000"/>
              </a:lnSpc>
              <a:spcBef>
                <a:spcPts val="600"/>
              </a:spcBef>
              <a:defRPr b="0" sz="1600">
                <a:solidFill>
                  <a:srgbClr val="F8F8F8"/>
                </a:solidFill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pPr/>
            <a:r>
              <a:t>Easier training with hyperparameter optimization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55" name="Deployment without engineering effort"/>
          <p:cNvSpPr txBox="1"/>
          <p:nvPr/>
        </p:nvSpPr>
        <p:spPr>
          <a:xfrm>
            <a:off x="2296021" y="6580504"/>
            <a:ext cx="2138958" cy="88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ts val="3000"/>
              </a:lnSpc>
              <a:spcBef>
                <a:spcPts val="600"/>
              </a:spcBef>
              <a:defRPr b="0" sz="1600">
                <a:solidFill>
                  <a:srgbClr val="F8F8F8"/>
                </a:solidFill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pPr/>
            <a:r>
              <a:t>Deployment without engineering effort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56" name="Fully-managed  hosting at scale"/>
          <p:cNvSpPr txBox="1"/>
          <p:nvPr/>
        </p:nvSpPr>
        <p:spPr>
          <a:xfrm>
            <a:off x="2296021" y="4434204"/>
            <a:ext cx="2138958" cy="88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ts val="3000"/>
              </a:lnSpc>
              <a:spcBef>
                <a:spcPts val="600"/>
              </a:spcBef>
              <a:defRPr b="0" sz="1600">
                <a:solidFill>
                  <a:srgbClr val="F8F8F8"/>
                </a:solidFill>
                <a:latin typeface="Amazon Ember"/>
                <a:ea typeface="Amazon Ember"/>
                <a:cs typeface="Amazon Ember"/>
                <a:sym typeface="Amazon Ember"/>
              </a:defRPr>
            </a:lvl1pPr>
          </a:lstStyle>
          <a:p>
            <a:pPr/>
            <a:r>
              <a:t>Fully-managed  hosting at scale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2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04600" y="5175250"/>
            <a:ext cx="889000" cy="482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700" y="5994400"/>
            <a:ext cx="812800" cy="266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192000" y="5492750"/>
            <a:ext cx="584200" cy="457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441210" y="6427235"/>
            <a:ext cx="1028701" cy="19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468100" y="6783870"/>
            <a:ext cx="1168400" cy="241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1" grpId="11"/>
      <p:bldP build="whole" bldLvl="1" animBg="1" rev="0" advAuto="0" spid="254" grpId="10"/>
      <p:bldP build="whole" bldLvl="1" animBg="1" rev="0" advAuto="0" spid="256" grpId="12"/>
      <p:bldP build="whole" bldLvl="1" animBg="1" rev="0" advAuto="0" spid="249" grpId="9"/>
      <p:bldP build="whole" bldLvl="1" animBg="1" rev="0" advAuto="0" spid="250" grpId="13"/>
      <p:bldP build="whole" bldLvl="1" animBg="1" rev="0" advAuto="0" spid="255" grpId="15"/>
      <p:bldP build="whole" bldLvl="1" animBg="1" rev="0" advAuto="0" spid="261" grpId="6"/>
      <p:bldP build="whole" bldLvl="1" animBg="1" rev="0" advAuto="0" spid="253" grpId="7"/>
      <p:bldP build="whole" bldLvl="1" animBg="1" rev="0" advAuto="0" spid="242" grpId="14"/>
      <p:bldP build="whole" bldLvl="1" animBg="1" rev="0" advAuto="0" spid="257" grpId="1"/>
      <p:bldP build="whole" bldLvl="1" animBg="1" rev="0" advAuto="0" spid="258" grpId="3"/>
      <p:bldP build="whole" bldLvl="1" animBg="1" rev="0" advAuto="0" spid="239" grpId="4"/>
      <p:bldP build="whole" bldLvl="1" animBg="1" rev="0" advAuto="0" spid="260" grpId="5"/>
      <p:bldP build="whole" bldLvl="1" animBg="1" rev="0" advAuto="0" spid="240" grpId="8"/>
      <p:bldP build="whole" bldLvl="1" animBg="1" rev="0" advAuto="0" spid="259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Customers</a:t>
            </a:r>
          </a:p>
        </p:txBody>
      </p:sp>
      <p:pic>
        <p:nvPicPr>
          <p:cNvPr id="2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382" y="2984500"/>
            <a:ext cx="11700036" cy="40119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 Buil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 Build</a:t>
            </a:r>
          </a:p>
        </p:txBody>
      </p:sp>
      <p:sp>
        <p:nvSpPr>
          <p:cNvPr id="272" name="https://github.com/drandrewkane/AI_ML_Workshops/tree/master/lab-4-Getting_started_with_Sagemaker"/>
          <p:cNvSpPr txBox="1"/>
          <p:nvPr/>
        </p:nvSpPr>
        <p:spPr>
          <a:xfrm>
            <a:off x="1201927" y="6792570"/>
            <a:ext cx="10600945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https://github.com/drandrewkane/AI_ML_Workshops/tree/master/lab-4-Getting_started_with_Sagemaker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