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7" r:id="rId2"/>
    <p:sldId id="257" r:id="rId3"/>
    <p:sldId id="258" r:id="rId4"/>
    <p:sldId id="259" r:id="rId5"/>
    <p:sldId id="265" r:id="rId6"/>
    <p:sldId id="268"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6E75CD-0111-4ACC-9B07-4EFCC378FD9C}"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24312555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6E75CD-0111-4ACC-9B07-4EFCC378FD9C}"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302290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6E75CD-0111-4ACC-9B07-4EFCC378FD9C}"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726CFC-8AE1-4B8D-B9D5-413028C0242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607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06E75CD-0111-4ACC-9B07-4EFCC378FD9C}"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1647579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06E75CD-0111-4ACC-9B07-4EFCC378FD9C}"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726CFC-8AE1-4B8D-B9D5-413028C0242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2952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06E75CD-0111-4ACC-9B07-4EFCC378FD9C}"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3767995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E75CD-0111-4ACC-9B07-4EFCC378FD9C}"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688067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E75CD-0111-4ACC-9B07-4EFCC378FD9C}"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324567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E75CD-0111-4ACC-9B07-4EFCC378FD9C}"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194407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6E75CD-0111-4ACC-9B07-4EFCC378FD9C}"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174165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E75CD-0111-4ACC-9B07-4EFCC378FD9C}"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381363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6E75CD-0111-4ACC-9B07-4EFCC378FD9C}"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323355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6E75CD-0111-4ACC-9B07-4EFCC378FD9C}"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44210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E75CD-0111-4ACC-9B07-4EFCC378FD9C}"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17132454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6E75CD-0111-4ACC-9B07-4EFCC378FD9C}"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279328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6E75CD-0111-4ACC-9B07-4EFCC378FD9C}"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726CFC-8AE1-4B8D-B9D5-413028C02429}" type="slidenum">
              <a:rPr lang="en-US" smtClean="0"/>
              <a:t>‹#›</a:t>
            </a:fld>
            <a:endParaRPr lang="en-US"/>
          </a:p>
        </p:txBody>
      </p:sp>
    </p:spTree>
    <p:extLst>
      <p:ext uri="{BB962C8B-B14F-4D97-AF65-F5344CB8AC3E}">
        <p14:creationId xmlns:p14="http://schemas.microsoft.com/office/powerpoint/2010/main" val="3571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6E75CD-0111-4ACC-9B07-4EFCC378FD9C}" type="datetimeFigureOut">
              <a:rPr lang="en-US" smtClean="0"/>
              <a:t>8/29/2018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726CFC-8AE1-4B8D-B9D5-413028C02429}" type="slidenum">
              <a:rPr lang="en-US" smtClean="0"/>
              <a:t>‹#›</a:t>
            </a:fld>
            <a:endParaRPr lang="en-US"/>
          </a:p>
        </p:txBody>
      </p:sp>
    </p:spTree>
    <p:extLst>
      <p:ext uri="{BB962C8B-B14F-4D97-AF65-F5344CB8AC3E}">
        <p14:creationId xmlns:p14="http://schemas.microsoft.com/office/powerpoint/2010/main" val="34891951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37964"/>
            <a:ext cx="8911687" cy="1509490"/>
          </a:xfrm>
        </p:spPr>
        <p:txBody>
          <a:bodyPr>
            <a:normAutofit fontScale="90000"/>
          </a:bodyPr>
          <a:lstStyle/>
          <a:p>
            <a:r>
              <a:rPr lang="en-US" b="1" dirty="0">
                <a:solidFill>
                  <a:schemeClr val="tx1"/>
                </a:solidFill>
                <a:cs typeface="Times New Roman" panose="02020603050405020304" pitchFamily="18" charset="0"/>
              </a:rPr>
              <a:t>Flow control and error control techniques in the data link layer protocols</a:t>
            </a:r>
            <a:r>
              <a:rPr lang="en-US" b="1" dirty="0" smtClean="0">
                <a:solidFill>
                  <a:schemeClr val="tx1"/>
                </a:solidFill>
                <a:cs typeface="Times New Roman" panose="02020603050405020304" pitchFamily="18" charset="0"/>
              </a:rPr>
              <a:t>.</a:t>
            </a:r>
            <a:br>
              <a:rPr lang="en-US" b="1" dirty="0" smtClean="0">
                <a:solidFill>
                  <a:schemeClr val="tx1"/>
                </a:solidFill>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579484" y="2147454"/>
            <a:ext cx="8915400" cy="3777622"/>
          </a:xfrm>
        </p:spPr>
        <p:txBody>
          <a:bodyPr/>
          <a:lstStyle/>
          <a:p>
            <a:pPr marL="0" indent="0">
              <a:buNone/>
            </a:pPr>
            <a:r>
              <a:rPr lang="en-US" sz="3200" dirty="0" smtClean="0">
                <a:solidFill>
                  <a:schemeClr val="tx1"/>
                </a:solidFill>
              </a:rPr>
              <a:t>                           Presented by </a:t>
            </a:r>
          </a:p>
          <a:p>
            <a:pPr marL="0" indent="0">
              <a:buNone/>
            </a:pPr>
            <a:endParaRPr lang="en-US" dirty="0" smtClean="0"/>
          </a:p>
          <a:p>
            <a:pPr algn="ctr"/>
            <a:r>
              <a:rPr lang="en-US" sz="2000" b="1" dirty="0"/>
              <a:t>Nazmus Sakib </a:t>
            </a:r>
            <a:r>
              <a:rPr lang="en-US" sz="2000" b="1" dirty="0" err="1" smtClean="0"/>
              <a:t>Patwary</a:t>
            </a:r>
            <a:r>
              <a:rPr lang="en-US" sz="2000" b="1" dirty="0" smtClean="0"/>
              <a:t>   </a:t>
            </a:r>
            <a:r>
              <a:rPr lang="en-US" sz="2000" b="1" dirty="0"/>
              <a:t>	</a:t>
            </a:r>
            <a:r>
              <a:rPr lang="en-US" sz="2000" dirty="0" smtClean="0"/>
              <a:t>ID</a:t>
            </a:r>
            <a:r>
              <a:rPr lang="en-US" sz="2000" dirty="0"/>
              <a:t>: 2015-2-60-092</a:t>
            </a:r>
          </a:p>
          <a:p>
            <a:pPr algn="ctr"/>
            <a:r>
              <a:rPr lang="en-US" sz="2000" b="1" dirty="0" err="1"/>
              <a:t>Sohely</a:t>
            </a:r>
            <a:r>
              <a:rPr lang="en-US" sz="2000" b="1" dirty="0"/>
              <a:t> </a:t>
            </a:r>
            <a:r>
              <a:rPr lang="en-US" sz="2000" b="1" dirty="0" err="1"/>
              <a:t>Towhid</a:t>
            </a:r>
            <a:r>
              <a:rPr lang="en-US" sz="2000" b="1" dirty="0"/>
              <a:t>  	</a:t>
            </a:r>
            <a:r>
              <a:rPr lang="en-US" sz="2000" dirty="0"/>
              <a:t>		</a:t>
            </a:r>
            <a:r>
              <a:rPr lang="en-US" sz="2000" dirty="0" smtClean="0"/>
              <a:t>       ID</a:t>
            </a:r>
            <a:r>
              <a:rPr lang="en-US" sz="2000" dirty="0"/>
              <a:t>: 2015-2-60-101</a:t>
            </a:r>
          </a:p>
          <a:p>
            <a:pPr algn="ctr"/>
            <a:r>
              <a:rPr lang="en-US" sz="2000" dirty="0" smtClean="0"/>
              <a:t>	</a:t>
            </a:r>
            <a:r>
              <a:rPr lang="en-US" sz="2000" b="1" dirty="0" smtClean="0"/>
              <a:t>Nabil </a:t>
            </a:r>
            <a:r>
              <a:rPr lang="en-US" sz="2000" b="1" dirty="0"/>
              <a:t>Al </a:t>
            </a:r>
            <a:r>
              <a:rPr lang="en-US" sz="2000" b="1" dirty="0" err="1"/>
              <a:t>Raian</a:t>
            </a:r>
            <a:r>
              <a:rPr lang="en-US" sz="2000" b="1" dirty="0"/>
              <a:t>  	</a:t>
            </a:r>
            <a:r>
              <a:rPr lang="en-US" sz="2000" dirty="0"/>
              <a:t>		ID: 2015-2-60-081</a:t>
            </a:r>
          </a:p>
          <a:p>
            <a:pPr marL="0" indent="0">
              <a:buNone/>
            </a:pPr>
            <a:endParaRPr lang="en-US" dirty="0"/>
          </a:p>
        </p:txBody>
      </p:sp>
    </p:spTree>
    <p:extLst>
      <p:ext uri="{BB962C8B-B14F-4D97-AF65-F5344CB8AC3E}">
        <p14:creationId xmlns:p14="http://schemas.microsoft.com/office/powerpoint/2010/main" val="2913677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0561" y="553097"/>
            <a:ext cx="9357816" cy="701026"/>
          </a:xfrm>
          <a:prstGeom prst="rect">
            <a:avLst/>
          </a:prstGeom>
        </p:spPr>
        <p:txBody>
          <a:bodyPr wrap="square">
            <a:spAutoFit/>
          </a:bodyPr>
          <a:lstStyle/>
          <a:p>
            <a:pPr algn="just">
              <a:lnSpc>
                <a:spcPct val="115000"/>
              </a:lnSpc>
              <a:spcAft>
                <a:spcPts val="1000"/>
              </a:spcAft>
            </a:pPr>
            <a:r>
              <a:rPr lang="en-US" dirty="0">
                <a:latin typeface="+mj-lt"/>
                <a:ea typeface="Calibri" panose="020F0502020204030204" pitchFamily="34" charset="0"/>
                <a:cs typeface="Vrinda"/>
              </a:rPr>
              <a:t>4. At the end when all of the frame successfully sent to the receiver end and Receiver sent ACK to the Transmitter.</a:t>
            </a:r>
            <a:endParaRPr lang="en-US" sz="1600" dirty="0">
              <a:effectLst/>
              <a:latin typeface="+mj-lt"/>
              <a:ea typeface="Calibri" panose="020F0502020204030204" pitchFamily="34" charset="0"/>
              <a:cs typeface="Vrinda"/>
            </a:endParaRPr>
          </a:p>
        </p:txBody>
      </p:sp>
      <p:pic>
        <p:nvPicPr>
          <p:cNvPr id="4098" name="Picture 2" descr="Cap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57" y="1447490"/>
            <a:ext cx="8907225" cy="498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948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53" y="624110"/>
            <a:ext cx="8911687" cy="1280890"/>
          </a:xfrm>
        </p:spPr>
        <p:txBody>
          <a:bodyPr/>
          <a:lstStyle/>
          <a:p>
            <a:r>
              <a:rPr lang="en-US" b="1" dirty="0"/>
              <a:t>Conclusion</a:t>
            </a:r>
            <a:endParaRPr lang="en-US" dirty="0"/>
          </a:p>
        </p:txBody>
      </p:sp>
      <p:sp>
        <p:nvSpPr>
          <p:cNvPr id="3" name="Content Placeholder 2"/>
          <p:cNvSpPr>
            <a:spLocks noGrp="1"/>
          </p:cNvSpPr>
          <p:nvPr>
            <p:ph idx="1"/>
          </p:nvPr>
        </p:nvSpPr>
        <p:spPr>
          <a:xfrm>
            <a:off x="1453140" y="1905000"/>
            <a:ext cx="8915400" cy="3777622"/>
          </a:xfrm>
        </p:spPr>
        <p:txBody>
          <a:bodyPr/>
          <a:lstStyle/>
          <a:p>
            <a:pPr marL="0" indent="0">
              <a:buNone/>
            </a:pPr>
            <a:r>
              <a:rPr lang="en-US" dirty="0">
                <a:solidFill>
                  <a:schemeClr val="tx1"/>
                </a:solidFill>
              </a:rPr>
              <a:t>In this project we try to implement Stop and Wait data link protocol efficiently. For our memory limitation we used sample data segment very short bit. By implementing this project we could not sent data practically. For showing error in the data segment we forcefully substitute few bits of its original bit</a:t>
            </a:r>
            <a:r>
              <a:rPr lang="en-US" dirty="0"/>
              <a:t>.</a:t>
            </a:r>
          </a:p>
          <a:p>
            <a:endParaRPr lang="en-US" dirty="0">
              <a:solidFill>
                <a:schemeClr val="tx1"/>
              </a:solidFill>
            </a:endParaRPr>
          </a:p>
        </p:txBody>
      </p:sp>
    </p:spTree>
    <p:extLst>
      <p:ext uri="{BB962C8B-B14F-4D97-AF65-F5344CB8AC3E}">
        <p14:creationId xmlns:p14="http://schemas.microsoft.com/office/powerpoint/2010/main" val="207304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488" y="419825"/>
            <a:ext cx="9115665" cy="516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62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tx1"/>
                </a:solidFill>
              </a:rPr>
              <a:t>Overview</a:t>
            </a:r>
            <a:r>
              <a:rPr lang="en-US" dirty="0" smtClean="0">
                <a:solidFill>
                  <a:schemeClr val="tx1"/>
                </a:solidFill>
              </a:rPr>
              <a:t> </a:t>
            </a:r>
            <a:endParaRPr lang="en-US" dirty="0">
              <a:solidFill>
                <a:schemeClr val="tx1"/>
              </a:solidFill>
            </a:endParaRPr>
          </a:p>
        </p:txBody>
      </p:sp>
      <p:sp>
        <p:nvSpPr>
          <p:cNvPr id="3" name="Content Placeholder 2"/>
          <p:cNvSpPr>
            <a:spLocks noGrp="1"/>
          </p:cNvSpPr>
          <p:nvPr>
            <p:ph idx="1"/>
          </p:nvPr>
        </p:nvSpPr>
        <p:spPr/>
        <p:txBody>
          <a:bodyPr/>
          <a:lstStyle/>
          <a:p>
            <a:r>
              <a:rPr lang="en-US" sz="2800" dirty="0" smtClean="0"/>
              <a:t>Introduction</a:t>
            </a:r>
          </a:p>
          <a:p>
            <a:r>
              <a:rPr lang="en-US" sz="2800" dirty="0" smtClean="0"/>
              <a:t>Stop and Wait</a:t>
            </a:r>
          </a:p>
          <a:p>
            <a:r>
              <a:rPr lang="en-US" sz="2800" dirty="0" smtClean="0"/>
              <a:t>Pros and cons</a:t>
            </a:r>
          </a:p>
          <a:p>
            <a:r>
              <a:rPr lang="en-US" sz="2800" dirty="0" smtClean="0"/>
              <a:t>Simulation results</a:t>
            </a:r>
          </a:p>
          <a:p>
            <a:r>
              <a:rPr lang="en-US" sz="2800" dirty="0" smtClean="0"/>
              <a:t>Conclusion </a:t>
            </a:r>
          </a:p>
          <a:p>
            <a:endParaRPr lang="en-US" dirty="0"/>
          </a:p>
        </p:txBody>
      </p:sp>
    </p:spTree>
    <p:extLst>
      <p:ext uri="{BB962C8B-B14F-4D97-AF65-F5344CB8AC3E}">
        <p14:creationId xmlns:p14="http://schemas.microsoft.com/office/powerpoint/2010/main" val="288959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marL="0" indent="0" algn="just">
              <a:buNone/>
            </a:pPr>
            <a:r>
              <a:rPr lang="en-US" dirty="0" smtClean="0">
                <a:solidFill>
                  <a:schemeClr val="tx1"/>
                </a:solidFill>
              </a:rPr>
              <a:t>In  this project we are going to implement data link layer protocol using stop and wait, timeout, positive acknowledgment and retransmission. As our requirement, we are using CRC-16 to as the generator polynomial. </a:t>
            </a:r>
            <a:endParaRPr lang="en-US" dirty="0">
              <a:solidFill>
                <a:schemeClr val="tx1"/>
              </a:solidFill>
            </a:endParaRPr>
          </a:p>
        </p:txBody>
      </p:sp>
    </p:spTree>
    <p:extLst>
      <p:ext uri="{BB962C8B-B14F-4D97-AF65-F5344CB8AC3E}">
        <p14:creationId xmlns:p14="http://schemas.microsoft.com/office/powerpoint/2010/main" val="994662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606" y="119143"/>
            <a:ext cx="8911687" cy="1280890"/>
          </a:xfrm>
        </p:spPr>
        <p:txBody>
          <a:bodyPr/>
          <a:lstStyle/>
          <a:p>
            <a:r>
              <a:rPr lang="en-US" dirty="0" smtClean="0"/>
              <a:t>STOP AND WAIT </a:t>
            </a:r>
            <a:endParaRPr lang="en-US" dirty="0"/>
          </a:p>
        </p:txBody>
      </p:sp>
      <p:pic>
        <p:nvPicPr>
          <p:cNvPr id="4" name="Content Placeholder 3" descr="main-qimg-6652a402efe72310c5092b55b41adf8f-c.jpg"/>
          <p:cNvPicPr>
            <a:picLocks noGrp="1"/>
          </p:cNvPicPr>
          <p:nvPr>
            <p:ph idx="1"/>
          </p:nvPr>
        </p:nvPicPr>
        <p:blipFill>
          <a:blip r:embed="rId2"/>
          <a:stretch>
            <a:fillRect/>
          </a:stretch>
        </p:blipFill>
        <p:spPr>
          <a:xfrm>
            <a:off x="1828799" y="1400033"/>
            <a:ext cx="9184493" cy="5457967"/>
          </a:xfrm>
          <a:prstGeom prst="rect">
            <a:avLst/>
          </a:prstGeom>
        </p:spPr>
      </p:pic>
    </p:spTree>
    <p:extLst>
      <p:ext uri="{BB962C8B-B14F-4D97-AF65-F5344CB8AC3E}">
        <p14:creationId xmlns:p14="http://schemas.microsoft.com/office/powerpoint/2010/main" val="1148936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3" y="132790"/>
            <a:ext cx="8911687" cy="1280890"/>
          </a:xfrm>
        </p:spPr>
        <p:txBody>
          <a:bodyPr/>
          <a:lstStyle/>
          <a:p>
            <a:r>
              <a:rPr lang="en-US" dirty="0">
                <a:solidFill>
                  <a:schemeClr val="tx1"/>
                </a:solidFill>
              </a:rPr>
              <a:t/>
            </a:r>
            <a:br>
              <a:rPr lang="en-US" dirty="0">
                <a:solidFill>
                  <a:schemeClr val="tx1"/>
                </a:solidFill>
              </a:rPr>
            </a:br>
            <a:r>
              <a:rPr lang="en-US" b="1" dirty="0" smtClean="0"/>
              <a:t>Pros</a:t>
            </a:r>
            <a:endParaRPr lang="en-US" dirty="0">
              <a:solidFill>
                <a:schemeClr val="tx1"/>
              </a:solidFill>
            </a:endParaRPr>
          </a:p>
        </p:txBody>
      </p:sp>
      <p:sp>
        <p:nvSpPr>
          <p:cNvPr id="3" name="Content Placeholder 2"/>
          <p:cNvSpPr>
            <a:spLocks noGrp="1"/>
          </p:cNvSpPr>
          <p:nvPr>
            <p:ph idx="1"/>
          </p:nvPr>
        </p:nvSpPr>
        <p:spPr>
          <a:xfrm>
            <a:off x="2115253" y="1724167"/>
            <a:ext cx="9512039" cy="4403678"/>
          </a:xfrm>
        </p:spPr>
        <p:txBody>
          <a:bodyPr>
            <a:normAutofit/>
          </a:bodyPr>
          <a:lstStyle/>
          <a:p>
            <a:pPr>
              <a:buFont typeface="Wingdings" pitchFamily="2" charset="2"/>
              <a:buChar char="v"/>
            </a:pPr>
            <a:r>
              <a:rPr lang="en-US" dirty="0"/>
              <a:t>Simplest form</a:t>
            </a:r>
          </a:p>
          <a:p>
            <a:pPr>
              <a:buFont typeface="Wingdings" pitchFamily="2" charset="2"/>
              <a:buChar char="v"/>
            </a:pPr>
            <a:endParaRPr lang="en-US" dirty="0">
              <a:latin typeface="Times New Roman" pitchFamily="18" charset="0"/>
              <a:cs typeface="Times New Roman" pitchFamily="18" charset="0"/>
            </a:endParaRPr>
          </a:p>
          <a:p>
            <a:pPr>
              <a:buFont typeface="Wingdings" pitchFamily="2" charset="2"/>
              <a:buChar char="v"/>
            </a:pPr>
            <a:r>
              <a:rPr lang="en-US" dirty="0"/>
              <a:t>Source transmits frame</a:t>
            </a:r>
            <a:endParaRPr lang="en-US"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Font typeface="Wingdings" pitchFamily="2" charset="2"/>
              <a:buChar char="v"/>
            </a:pPr>
            <a:r>
              <a:rPr lang="en-US" dirty="0"/>
              <a:t>Destination receives frame and replies with</a:t>
            </a:r>
            <a:br>
              <a:rPr lang="en-US" dirty="0"/>
            </a:br>
            <a:r>
              <a:rPr lang="en-US" dirty="0"/>
              <a:t> acknowledgement</a:t>
            </a:r>
            <a:endParaRPr lang="en-US" dirty="0">
              <a:latin typeface="Times New Roman" pitchFamily="18" charset="0"/>
              <a:cs typeface="Times New Roman" pitchFamily="18" charset="0"/>
            </a:endParaRPr>
          </a:p>
          <a:p>
            <a:pPr lvl="0">
              <a:buFont typeface="Wingdings" panose="05000000000000000000" pitchFamily="2" charset="2"/>
              <a:buChar char="§"/>
            </a:pPr>
            <a:endParaRPr lang="en-US" dirty="0" smtClean="0"/>
          </a:p>
          <a:p>
            <a:pPr lvl="0">
              <a:buFont typeface="Wingdings" panose="05000000000000000000" pitchFamily="2" charset="2"/>
              <a:buChar char="§"/>
            </a:pPr>
            <a:endParaRPr lang="en-US" dirty="0"/>
          </a:p>
        </p:txBody>
      </p:sp>
    </p:spTree>
    <p:extLst>
      <p:ext uri="{BB962C8B-B14F-4D97-AF65-F5344CB8AC3E}">
        <p14:creationId xmlns:p14="http://schemas.microsoft.com/office/powerpoint/2010/main" val="3693442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961" y="540983"/>
            <a:ext cx="8911687" cy="1280890"/>
          </a:xfrm>
        </p:spPr>
        <p:txBody>
          <a:bodyPr/>
          <a:lstStyle/>
          <a:p>
            <a:r>
              <a:rPr lang="en-US" b="1" dirty="0">
                <a:solidFill>
                  <a:schemeClr val="tx1">
                    <a:lumMod val="95000"/>
                    <a:lumOff val="5000"/>
                  </a:schemeClr>
                </a:solidFill>
                <a:cs typeface="Times New Roman" pitchFamily="18" charset="0"/>
              </a:rPr>
              <a:t>Cons</a:t>
            </a:r>
            <a:endParaRPr lang="en-US" b="1" dirty="0"/>
          </a:p>
        </p:txBody>
      </p:sp>
      <p:sp>
        <p:nvSpPr>
          <p:cNvPr id="3" name="Content Placeholder 2"/>
          <p:cNvSpPr>
            <a:spLocks noGrp="1"/>
          </p:cNvSpPr>
          <p:nvPr>
            <p:ph idx="1"/>
          </p:nvPr>
        </p:nvSpPr>
        <p:spPr>
          <a:xfrm>
            <a:off x="1633248" y="1620982"/>
            <a:ext cx="8915400" cy="3777622"/>
          </a:xfrm>
        </p:spPr>
        <p:txBody>
          <a:bodyPr/>
          <a:lstStyle/>
          <a:p>
            <a:pPr>
              <a:buFont typeface="Wingdings" panose="05000000000000000000" pitchFamily="2" charset="2"/>
              <a:buChar char="q"/>
            </a:pPr>
            <a:r>
              <a:rPr lang="en-US" dirty="0">
                <a:latin typeface="+mj-lt"/>
                <a:cs typeface="Times New Roman" pitchFamily="18" charset="0"/>
              </a:rPr>
              <a:t>It is usually lengthy because of sender’s waiting for ACK after every frame.</a:t>
            </a:r>
          </a:p>
          <a:p>
            <a:pPr>
              <a:buFont typeface="Wingdings" panose="05000000000000000000" pitchFamily="2" charset="2"/>
              <a:buChar char="q"/>
            </a:pPr>
            <a:endParaRPr lang="en-US" dirty="0">
              <a:latin typeface="Times New Roman" pitchFamily="18" charset="0"/>
              <a:cs typeface="Times New Roman" pitchFamily="18" charset="0"/>
            </a:endParaRPr>
          </a:p>
          <a:p>
            <a:pPr>
              <a:buFont typeface="Wingdings" panose="05000000000000000000" pitchFamily="2" charset="2"/>
              <a:buChar char="q"/>
            </a:pPr>
            <a:r>
              <a:rPr lang="en-US" dirty="0">
                <a:latin typeface="+mj-lt"/>
                <a:cs typeface="Times New Roman" pitchFamily="18" charset="0"/>
              </a:rPr>
              <a:t>If data gets divided into more frames then it will be lengthy even more.</a:t>
            </a:r>
          </a:p>
          <a:p>
            <a:pPr>
              <a:buFont typeface="Wingdings" panose="05000000000000000000" pitchFamily="2" charset="2"/>
              <a:buChar char="q"/>
            </a:pPr>
            <a:endParaRPr lang="en-US" dirty="0">
              <a:latin typeface="Times New Roman" pitchFamily="18" charset="0"/>
              <a:cs typeface="Times New Roman" pitchFamily="18" charset="0"/>
            </a:endParaRPr>
          </a:p>
          <a:p>
            <a:pPr>
              <a:buFont typeface="Wingdings" panose="05000000000000000000" pitchFamily="2" charset="2"/>
              <a:buChar char="q"/>
            </a:pPr>
            <a:r>
              <a:rPr lang="en-US" dirty="0">
                <a:latin typeface="+mj-lt"/>
                <a:cs typeface="Times New Roman" pitchFamily="18" charset="0"/>
              </a:rPr>
              <a:t>With longer transition, the possibility of getting errors rise higher.</a:t>
            </a:r>
          </a:p>
        </p:txBody>
      </p:sp>
    </p:spTree>
    <p:extLst>
      <p:ext uri="{BB962C8B-B14F-4D97-AF65-F5344CB8AC3E}">
        <p14:creationId xmlns:p14="http://schemas.microsoft.com/office/powerpoint/2010/main" val="136713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852" y="494145"/>
            <a:ext cx="8911687" cy="1280890"/>
          </a:xfrm>
        </p:spPr>
        <p:txBody>
          <a:bodyPr>
            <a:normAutofit/>
          </a:bodyPr>
          <a:lstStyle/>
          <a:p>
            <a:r>
              <a:rPr lang="en-US" dirty="0" smtClean="0"/>
              <a:t>Simulation result</a:t>
            </a:r>
            <a:br>
              <a:rPr lang="en-US" dirty="0" smtClean="0"/>
            </a:br>
            <a:r>
              <a:rPr lang="en-US" dirty="0" smtClean="0"/>
              <a:t> </a:t>
            </a:r>
            <a:endParaRPr lang="en-US" dirty="0"/>
          </a:p>
        </p:txBody>
      </p:sp>
      <p:sp>
        <p:nvSpPr>
          <p:cNvPr id="3" name="Content Placeholder 2"/>
          <p:cNvSpPr>
            <a:spLocks noGrp="1"/>
          </p:cNvSpPr>
          <p:nvPr>
            <p:ph idx="1"/>
          </p:nvPr>
        </p:nvSpPr>
        <p:spPr>
          <a:xfrm>
            <a:off x="1843378" y="1354230"/>
            <a:ext cx="8915400" cy="3777622"/>
          </a:xfrm>
        </p:spPr>
        <p:txBody>
          <a:bodyPr/>
          <a:lstStyle/>
          <a:p>
            <a:r>
              <a:rPr lang="en-US" dirty="0"/>
              <a:t>1.For this example of test case we take 4 frame as input and each frame we consider the data segment is  40 bits long</a:t>
            </a:r>
            <a:r>
              <a:rPr lang="en-US" dirty="0" smtClean="0"/>
              <a:t>. The </a:t>
            </a:r>
            <a:r>
              <a:rPr lang="en-US" dirty="0"/>
              <a:t>predetermined divisor is 17 bit long and total frame size is 57 bit.</a:t>
            </a:r>
          </a:p>
          <a:p>
            <a:endParaRPr lang="en-US" dirty="0"/>
          </a:p>
        </p:txBody>
      </p:sp>
      <p:pic>
        <p:nvPicPr>
          <p:cNvPr id="1026" name="Picture 2" descr="Cap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441" y="2606722"/>
            <a:ext cx="8793021" cy="39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15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91745" y="768282"/>
            <a:ext cx="8784609" cy="1019574"/>
          </a:xfrm>
          <a:prstGeom prst="rect">
            <a:avLst/>
          </a:prstGeom>
        </p:spPr>
        <p:txBody>
          <a:bodyPr wrap="square">
            <a:spAutoFit/>
          </a:bodyPr>
          <a:lstStyle/>
          <a:p>
            <a:pPr algn="just">
              <a:lnSpc>
                <a:spcPct val="115000"/>
              </a:lnSpc>
              <a:spcAft>
                <a:spcPts val="1000"/>
              </a:spcAft>
            </a:pPr>
            <a:r>
              <a:rPr lang="en-US" dirty="0">
                <a:latin typeface="Times New Roman" panose="02020603050405020304" pitchFamily="18" charset="0"/>
                <a:ea typeface="Calibri" panose="020F0502020204030204" pitchFamily="34" charset="0"/>
                <a:cs typeface="Vrinda"/>
              </a:rPr>
              <a:t>2</a:t>
            </a:r>
            <a:r>
              <a:rPr lang="en-US" dirty="0">
                <a:latin typeface="+mj-lt"/>
                <a:ea typeface="Calibri" panose="020F0502020204030204" pitchFamily="34" charset="0"/>
                <a:cs typeface="Vrinda"/>
              </a:rPr>
              <a:t>. This time Receiver got an error in the data and it sent back NAK-0 that means Transmitter need to send Frame[0] again because there was a problem in the Frame[0]</a:t>
            </a:r>
            <a:endParaRPr lang="en-US" sz="1600" dirty="0">
              <a:effectLst/>
              <a:latin typeface="+mj-lt"/>
              <a:ea typeface="Calibri" panose="020F0502020204030204" pitchFamily="34" charset="0"/>
              <a:cs typeface="Vrinda"/>
            </a:endParaRPr>
          </a:p>
        </p:txBody>
      </p:sp>
      <p:pic>
        <p:nvPicPr>
          <p:cNvPr id="2051" name="Picture 3" descr="Cap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744" y="1884838"/>
            <a:ext cx="8784609" cy="436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75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367" y="643772"/>
            <a:ext cx="9876430" cy="1019574"/>
          </a:xfrm>
          <a:prstGeom prst="rect">
            <a:avLst/>
          </a:prstGeom>
        </p:spPr>
        <p:txBody>
          <a:bodyPr wrap="square">
            <a:spAutoFit/>
          </a:bodyPr>
          <a:lstStyle/>
          <a:p>
            <a:pPr algn="just">
              <a:lnSpc>
                <a:spcPct val="115000"/>
              </a:lnSpc>
              <a:spcAft>
                <a:spcPts val="1000"/>
              </a:spcAft>
            </a:pPr>
            <a:r>
              <a:rPr lang="en-US" dirty="0">
                <a:latin typeface="+mj-lt"/>
                <a:ea typeface="Calibri" panose="020F0502020204030204" pitchFamily="34" charset="0"/>
                <a:cs typeface="Vrinda"/>
              </a:rPr>
              <a:t>3. This time Transmitter sent Frame[0], Frame[1], Frame[0] and so on one after another consecutively and Receiver sent back to Transmitter to ACK-1, ACK-0, ACK-1 and so on if Receiver got no error.</a:t>
            </a:r>
            <a:endParaRPr lang="en-US" sz="1600" dirty="0">
              <a:effectLst/>
              <a:latin typeface="+mj-lt"/>
              <a:ea typeface="Calibri" panose="020F0502020204030204" pitchFamily="34" charset="0"/>
              <a:cs typeface="Vrinda"/>
            </a:endParaRPr>
          </a:p>
        </p:txBody>
      </p:sp>
      <p:pic>
        <p:nvPicPr>
          <p:cNvPr id="3074" name="Picture 2" descr="Cap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967" y="1893316"/>
            <a:ext cx="8770747" cy="454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228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86</TotalTime>
  <Words>322</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Times New Roman</vt:lpstr>
      <vt:lpstr>Vrinda</vt:lpstr>
      <vt:lpstr>Wingdings</vt:lpstr>
      <vt:lpstr>Wingdings 3</vt:lpstr>
      <vt:lpstr>Wisp</vt:lpstr>
      <vt:lpstr>Flow control and error control techniques in the data link layer protocols.     </vt:lpstr>
      <vt:lpstr>Overview </vt:lpstr>
      <vt:lpstr>Introduction </vt:lpstr>
      <vt:lpstr>STOP AND WAIT </vt:lpstr>
      <vt:lpstr> Pros</vt:lpstr>
      <vt:lpstr>Cons</vt:lpstr>
      <vt:lpstr>Simulation result  </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and error control techniques in the data link layer protocols.</dc:title>
  <dc:creator>Windows User</dc:creator>
  <cp:lastModifiedBy>Nazmus Sakib</cp:lastModifiedBy>
  <cp:revision>17</cp:revision>
  <dcterms:created xsi:type="dcterms:W3CDTF">2018-08-28T17:30:39Z</dcterms:created>
  <dcterms:modified xsi:type="dcterms:W3CDTF">2018-08-29T04:57:52Z</dcterms:modified>
</cp:coreProperties>
</file>