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80" y="-10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Рисунок 3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8" name="Рисунок 37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04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4640" cy="520920"/>
          </a:xfrm>
          <a:prstGeom prst="rect">
            <a:avLst/>
          </a:prstGeom>
        </p:spPr>
        <p:txBody>
          <a:bodyPr lIns="0" tIns="0" rIns="0" bIns="0"/>
          <a:lstStyle/>
          <a:p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7920" cy="520920"/>
          </a:xfrm>
          <a:prstGeom prst="rect">
            <a:avLst/>
          </a:prstGeom>
        </p:spPr>
        <p:txBody>
          <a:bodyPr lIns="0" tIns="0" rIns="0" bIns="0"/>
          <a:lstStyle/>
          <a:p>
            <a:pPr algn="r">
              <a:lnSpc>
                <a:spcPct val="100000"/>
              </a:lnSpc>
            </a:pPr>
            <a:fld id="{969DA94B-6877-49A0-A2D6-46CF87B132D2}" type="slidenum">
              <a:rPr lang="ru-RU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3%D0%B8%D0%B3%D0%B0%D0%B1%D0%B0%D0%B9%D1%82" TargetMode="External"/><Relationship Id="rId2" Type="http://schemas.openxmlformats.org/officeDocument/2006/relationships/hyperlink" Target="https://ru.wikipedia.org/wiki/%D0%A2%D0%B5%D1%80%D0%B0%D0%B1%D0%B0%D0%B9%D1%82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1417"/>
              </a:spcAft>
            </a:pPr>
            <a:r>
              <a:rPr lang="ru-RU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Базы Данных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Классификация СУБД по способам доступа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Встраиваемые</a:t>
            </a: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(SQLite, Firebird embeded, MS SQL Server Compact)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1" name="Рисунок 60"/>
          <p:cNvPicPr/>
          <p:nvPr/>
        </p:nvPicPr>
        <p:blipFill>
          <a:blip r:embed="rId2"/>
          <a:stretch/>
        </p:blipFill>
        <p:spPr>
          <a:xfrm>
            <a:off x="3204000" y="2952000"/>
            <a:ext cx="3491640" cy="3547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Языки запросов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Язык запросов</a:t>
            </a: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— это искусственный язык, на котором делаются запросы к базам данных и другим информационным системам.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SQL — де-факто стандартный язык запросов к реляционным базам данных.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Xquery, XPath — язык запросов, разработанный для обработки данных в формате XML.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Языки запросов NoSQL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SQL (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Structred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query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language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 — формальный непроцедурный язык программирования, применяемый для создания, модификации и управления данными в произвольной реляционной базе данных, управляемой соответствующей системой управления базами данных (СУБД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).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Разработан в 1974 году.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Существует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9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стандартов языка SQL. На данный момент актуальна версия SQL: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2016.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Классификация операторов SQL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DDL (Data definition language)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DML (Data manipulation language)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DCL (Data control language)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TCL (Transaction control language)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PostgreSQL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PostgreSQL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— свободная объектно-реляционная система управления базами данных (СУБД). (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1996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Open-Source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SQL: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PL/</a:t>
            </a:r>
            <a:r>
              <a:rPr lang="en-US" sz="3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ea typeface="Droid Sans Fallback"/>
              </a:rPr>
              <a:t>pgSQL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Последняя версия —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10.5 (</a:t>
            </a:r>
            <a:r>
              <a:rPr lang="ru-RU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9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августа </a:t>
            </a:r>
            <a:r>
              <a:rPr lang="ru-RU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2018)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u="sng" strike="noStrike" spc="-1" dirty="0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  <a:hlinkClick r:id="rId2"/>
              </a:rPr>
              <a:t>https://www.postgresql.org/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pgAdmin</a:t>
            </a:r>
            <a:r>
              <a:rPr lang="ru-RU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и </a:t>
            </a:r>
            <a:r>
              <a:rPr lang="ru-RU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phpPgAdmin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Ограничения PostgreSQL 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2" name="Table 3"/>
          <p:cNvGraphicFramePr/>
          <p:nvPr>
            <p:extLst>
              <p:ext uri="{D42A27DB-BD31-4B8C-83A1-F6EECF244321}">
                <p14:modId xmlns:p14="http://schemas.microsoft.com/office/powerpoint/2010/main" val="2376889667"/>
              </p:ext>
            </p:extLst>
          </p:nvPr>
        </p:nvGraphicFramePr>
        <p:xfrm>
          <a:off x="503280" y="2680560"/>
          <a:ext cx="8870400" cy="2834640"/>
        </p:xfrm>
        <a:graphic>
          <a:graphicData uri="http://schemas.openxmlformats.org/drawingml/2006/table">
            <a:tbl>
              <a:tblPr/>
              <a:tblGrid>
                <a:gridCol w="4435200"/>
                <a:gridCol w="4435200"/>
              </a:tblGrid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базы данных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Нет ограничений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таблицы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 smtClean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16-64</a:t>
                      </a:r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 </a:t>
                      </a:r>
                      <a:r>
                        <a:rPr lang="ru-RU" sz="1800" b="0" strike="noStrike" spc="-1" dirty="0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hlinkClick r:id="rId2"/>
                        </a:rPr>
                        <a:t>Тбайт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записи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1,6 Тбайт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Максимальный размер поля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1 </a:t>
                      </a:r>
                      <a:r>
                        <a:rPr lang="ru-RU" sz="1800" b="0" strike="noStrike" spc="-1" dirty="0">
                          <a:solidFill>
                            <a:srgbClr val="0000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  <a:hlinkClick r:id="rId3"/>
                        </a:rPr>
                        <a:t>Гбайт</a:t>
                      </a:r>
                      <a:endParaRPr lang="ru-RU" sz="1800" b="0" strike="noStrike" spc="-1" dirty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Максимум записей в таблице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Нет ограничений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Максимум полей в записи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 dirty="0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250—1600, в зависимости от типов полей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Максимум индексов в таблице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Нет ограничений</a:t>
                      </a:r>
                    </a:p>
                  </a:txBody>
                  <a:tcPr>
                    <a:lnL w="9360">
                      <a:solidFill>
                        <a:srgbClr val="A2A9B1"/>
                      </a:solidFill>
                    </a:lnL>
                    <a:lnR w="9360">
                      <a:solidFill>
                        <a:srgbClr val="A2A9B1"/>
                      </a:solidFill>
                    </a:lnR>
                    <a:lnT w="9360">
                      <a:solidFill>
                        <a:srgbClr val="A2A9B1"/>
                      </a:solidFill>
                    </a:lnT>
                    <a:lnB w="9360">
                      <a:solidFill>
                        <a:srgbClr val="A2A9B1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Возможности 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TextShape 2"/>
          <p:cNvSpPr txBox="1"/>
          <p:nvPr/>
        </p:nvSpPr>
        <p:spPr>
          <a:xfrm>
            <a:off x="504000" y="144000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Соблюдение принципов ACID (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Atomicity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Consistency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Isolation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Durability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Соответствие стандартам </a:t>
            </a:r>
            <a:r>
              <a:rPr lang="ru-RU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SQL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Контроль целостности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Репликация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Общие табличные выражения и рекурсивные запросы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Аналитические функции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Поддержка Юникода (UTF-8)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Поддержка регулярных выражений в стиле </a:t>
            </a:r>
            <a:r>
              <a:rPr lang="ru-RU" sz="20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Perl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Протокол разделяемых блокировок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Подгружаемые расширения, поддерживающие SHA1, MD5, XML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Расширения для написания сложных выборок, отчётов и т. д. (API откр</a:t>
            </a:r>
            <a:r>
              <a:rPr lang="ru-RU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ыт)</a:t>
            </a:r>
            <a:endParaRPr lang="ru-RU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объекты БД</a:t>
            </a:r>
            <a:endParaRPr lang="ru-RU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Таблицы / поля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Индексы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Представления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Хранимые процедуры или функции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Триггеры</a:t>
            </a:r>
          </a:p>
          <a:p>
            <a:pPr marL="108360">
              <a:lnSpc>
                <a:spcPct val="100000"/>
              </a:lnSpc>
              <a:spcAft>
                <a:spcPts val="1417"/>
              </a:spcAft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Дополнительные объекты: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Табличные пространства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Пользователи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r>
              <a:rPr lang="ru-RU" sz="2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Роли</a:t>
            </a: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endParaRPr lang="ru-RU" sz="22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endParaRPr lang="ru-RU" sz="22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1260" indent="-342900">
              <a:lnSpc>
                <a:spcPct val="100000"/>
              </a:lnSpc>
              <a:spcAft>
                <a:spcPts val="1417"/>
              </a:spcAft>
              <a:buFont typeface="Arial" panose="020B0604020202020204" pitchFamily="34" charset="0"/>
              <a:buChar char="•"/>
            </a:pPr>
            <a:endParaRPr lang="ru-RU" sz="2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Таблица (Table)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6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Основной объект БД. В стандарте SQL таблица определяется как мультимножество строк, в отличие от реляционной теории, где отношение (математическая модель таблицы) определяется как множество кортежей (кортеж - математическая модель одной строки). Мультимножество является расширением понятия множества, в котором допускаются повторяющиеся элементы.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Иными словами, стандарт SQL допускает создание таблицы, в которой не определено ни одного потенциального ключа (т.е. могут быть одинаковые строки). Однако на практике принято определять первичный ключ даже для таких таблиц, на которые не ссылаются другие таблицы.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99086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Индекс (Index)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Вспомогательный объект, который служит для ускорения поиска данных, однако замедляет операции вставки, удаления и обновления строк таблиц. В качестве структуры данных при реализации индексов, как правило, используются сильноветвягциеся деревья во внешней памяти (В+- деревья), которые автоматически обновляются при изменении данных таблицы. Кроме древовидных индексов, многие СУБД предоставляют возможность создавать индексы и на основе других структур (хеш-таблицы, битовые карты и др.).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Для всех потенциальных ключей таблицы автоматически создаются древовидные индексы, по остальным столбцам можно создавать индексы при помощи команды CREATE INDEX .... Можно создавать индексы и по нескольким столбцам одновременно, некоторые СУБД позволяют создавать индексы на основе выражений.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База данных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535760"/>
            <a:ext cx="8869680" cy="4850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ru-R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Информация</a:t>
            </a: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— любые сведения о каком либо событии, процессе или объекте.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ru-R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Данные</a:t>
            </a: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— это информация, представленная в определнном виде, позволяющем автоматизировать её сбор, хранени и обработку.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  <a:spcAft>
                <a:spcPts val="1417"/>
              </a:spcAft>
            </a:pPr>
            <a:r>
              <a:rPr lang="ru-R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База данных (БД)</a:t>
            </a: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– совокупность специальным образом организованных данных, хранимых в памяти компьютера и отражающих состояние объектов и их отношений в рассматриваемой предметной области.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Представление (View)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Именованный запрос на выборку, который хранится в БД и выполняется на сервере при любом обращении к нему по имени, создавая при этом виртуальную таблицу с отобранными данными. Представления позволяют предоставлять пользователям любые выборки данных, с которыми можно работать практически так же, как и с физическими таблицами, входящими в состав БД. Иными словами, механизм представлений позволяет конструировать производные виртуальные таблицы на основе базовых таблиц базы данных.</a:t>
            </a:r>
            <a:endParaRPr lang="ru-RU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Хранимая процедура</a:t>
            </a:r>
            <a:r>
              <a:t/>
            </a:r>
            <a:br/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(Stored procedure)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Данные объекты БД пишутся на языке процедурного расширения языка SQL, который дополняет язык SQL такими управляющими структурами языка высокого уровня, как ветвления и циклы, и позволяет реализовать любые алгоритмы обработки данных. Хранимый код постоянно хранится на сервере и выполняется по запросу на его запуск из приложений клиентов.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Управляющие конструкции процедурных расширений SQL не регламентируются стандартом, поэтому большинство СУБД имеют свои собственные процедурные расширения. Однако команды CREATE PROCEDURE ... и CREATE FUNCTION ... являются частью стандарта, который регламентирует также правила встраивания команд SQL в код хранимой подпрограммы (определяется понятие Embedded SQL - встроенный SQL).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Триггер (Trigger)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Особый вид хранимой процедуры, который срабатывает автоматически при наступлении определенных событий в базе данных. Основными такими событиями являются вставка, удаление и обновление строк, однако некотороые СУБД предоставляют возможность создавать триггеры и на другие события, например, открытие и закрытие сеанса связи с сервером, ряд команд DDL и т.д. Триггеры - это очень мощный (и опасный) инструмент в руках администратора базы данных (о существовании триггера может не знать даже разработчик прикладного ПО, не говоря уж о конечных пользователях).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2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В качестве дополнительной информации перечислим еще ряд объектов базы данных, которые позволяют СУБД реализовать несколько важных функций управления данными.</a:t>
            </a:r>
            <a:endParaRPr lang="ru-RU" sz="2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данных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Тип данных — атрибут, определяющий, какого рода данные могут храниться в объекте: целые числа, символы, данные денежного типа, метки времени и даты, двоичные строки и так далее.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Типы данных в PostgreSQL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88696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Числовые типы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Денежные типы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Символьные типы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Двоичные данные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Дата и время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Логический тип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Перечисления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Геометрические типы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Спец. Типы (Сетевые, XML, Массивы, JSON)</a:t>
            </a:r>
            <a:endParaRPr lang="ru-RU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Protein Data Bank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44" name="Рисунок 43"/>
          <p:cNvPicPr/>
          <p:nvPr/>
        </p:nvPicPr>
        <p:blipFill>
          <a:blip r:embed="rId2"/>
          <a:stretch/>
        </p:blipFill>
        <p:spPr>
          <a:xfrm>
            <a:off x="1097640" y="1769040"/>
            <a:ext cx="8046000" cy="485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Модель данных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Логическую структуру хранимых в базе данных называют </a:t>
            </a:r>
            <a:r>
              <a:rPr lang="ru-R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моделью данных</a:t>
            </a: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. Можно выделить основные модели представления данных: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450360"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Иерархическая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450360"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Сетевая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450360"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Реляционная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indent="450360"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Объектная и объектно-ориентированная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Свойства БД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Восстанавливаемость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Безопасность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Целостность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Эффективность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СУБД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3808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lnSpc>
                <a:spcPct val="150000"/>
              </a:lnSpc>
              <a:spcBef>
                <a:spcPts val="499"/>
              </a:spcBef>
              <a:spcAft>
                <a:spcPts val="989"/>
              </a:spcAft>
            </a:pPr>
            <a:r>
              <a:rPr lang="ru-RU" sz="26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Система управление базами данных (СУБД)</a:t>
            </a:r>
            <a:r>
              <a:rPr lang="ru-RU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– совокупность языковых и программных средств, предназначенных для создания, ведения и совместного использования базы данных многими пользователями.</a:t>
            </a:r>
            <a:endParaRPr lang="ru-RU" sz="2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Основные функции СУБД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504000" y="1769039"/>
            <a:ext cx="8869680" cy="50351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Администрирование баз данных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Управление данными во внешней памяти  (на дисках)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Управление буферами оперативной памяти с использованием дискового кэша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Управление </a:t>
            </a:r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транзакциями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/ </a:t>
            </a:r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журнализация </a:t>
            </a: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изменений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Резервное </a:t>
            </a:r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копирование</a:t>
            </a:r>
            <a:r>
              <a:rPr lang="en-US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/</a:t>
            </a:r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 репликация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Восстановление </a:t>
            </a: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БД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Droid Sans Fallback"/>
              </a:rPr>
              <a:t>Поддержка языков БД</a:t>
            </a:r>
            <a:endParaRPr lang="ru-RU" sz="2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Классификация СУБД по способам доступа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Файл-серверные</a:t>
            </a:r>
            <a:r>
              <a:rPr lang="ru-RU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(MS Access, dBase, FoxPro)</a:t>
            </a: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5" name="Рисунок 54"/>
          <p:cNvPicPr/>
          <p:nvPr/>
        </p:nvPicPr>
        <p:blipFill>
          <a:blip r:embed="rId2"/>
          <a:stretch/>
        </p:blipFill>
        <p:spPr>
          <a:xfrm>
            <a:off x="1944000" y="2880000"/>
            <a:ext cx="5549400" cy="2774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Классификация СУБД по способам доступа</a:t>
            </a:r>
            <a:endParaRPr lang="ru-RU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769040"/>
            <a:ext cx="8869680" cy="438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lang="ru-RU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Клиент-серверные</a:t>
            </a:r>
            <a:endParaRPr lang="ru-RU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SQL  (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Oracle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Firebird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MS SQL,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PostgreSQL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MySQL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NoSQL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 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(</a:t>
            </a:r>
            <a:r>
              <a:rPr lang="en-US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HBase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Cassandra, </a:t>
            </a:r>
            <a:r>
              <a:rPr lang="ru-RU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MemcacheDB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Redis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</a:t>
            </a:r>
            <a:r>
              <a:rPr lang="ru-RU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MongoDB</a:t>
            </a:r>
            <a:r>
              <a:rPr lang="ru-RU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</a:t>
            </a:r>
            <a:r>
              <a:rPr lang="ru-RU" sz="28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CouchDB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, ….</a:t>
            </a:r>
            <a:r>
              <a:rPr lang="ru-RU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roid Sans Fallback"/>
              </a:rPr>
              <a:t>)</a:t>
            </a: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endParaRPr lang="ru-RU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8" name="Рисунок 57"/>
          <p:cNvPicPr/>
          <p:nvPr/>
        </p:nvPicPr>
        <p:blipFill>
          <a:blip r:embed="rId2"/>
          <a:stretch/>
        </p:blipFill>
        <p:spPr>
          <a:xfrm>
            <a:off x="2454480" y="4320000"/>
            <a:ext cx="4457160" cy="244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</TotalTime>
  <Words>1047</Words>
  <Application>Microsoft Office PowerPoint</Application>
  <PresentationFormat>Произвольный</PresentationFormat>
  <Paragraphs>123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rustem</dc:creator>
  <dc:description/>
  <cp:lastModifiedBy>Rustem</cp:lastModifiedBy>
  <cp:revision>130</cp:revision>
  <dcterms:created xsi:type="dcterms:W3CDTF">2014-09-01T00:37:35Z</dcterms:created>
  <dcterms:modified xsi:type="dcterms:W3CDTF">2018-09-07T05:53:25Z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23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