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80" y="-10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Рисунок 36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Рисунок 37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C83E4FE9-AB55-439B-AA5C-FC4869998B12}" type="slidenum"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Конструкции DDL. Уровень таблиц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Table</a:t>
            </a:r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55000" lnSpcReduction="2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[ { TEMPORARY | TEMP } | UNLOGGED ] TABLE [ IF NOT EXISTS ]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имя_таблицы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 [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{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имя_столбца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тип_данных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 COLLATE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правило_сортировки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] [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ограничение_столбца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 ... ] ]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|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ограничение_таблицы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| LIKE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исходная_таблица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вариант_копирования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... ] }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[, ... ]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 )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INHERITS (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таблица_родитель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[, ... ] ) ]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WITH (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параметр_хранения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[= значение] [, ... ] ) | WITH OIDS | WITHOUT OIDS ]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ON COMMIT { PRESERVE ROWS | DELETE ROWS | DROP } ]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TABLESPACE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табл_пространство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Sequence</a:t>
            </a:r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5000" lnSpcReduction="2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[ TEMPORARY | TEMP ] SEQUENCE [ IF NOT EXISTS ] имя [ INCREMENT [ BY ] шаг ]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[ MINVALUE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мин_значение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| NO MINVALUE ] [ MAXVALUE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макс_значение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| NO MAXVALUE ]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[ START [ WITH ] начало ] [ CACHE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кеш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] [ [ NO ] CYCLE ]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[ OWNED BY {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имя_таблицы.имя_столбца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| NONE } ];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ru-RU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Информацию по последовательности можно получить: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FROM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Sequence</a:t>
            </a:r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55000" lnSpcReduction="2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SEQUENCE [ IF EXISTS ] имя [ INCREMENT [ BY ] шаг ]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[ MINVALUE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мин_значение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| NO MINVALUE ] [ MAXVALUE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макс_значение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| NO MAXVALUE ]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[ START [ WITH ] начало ]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[ RESTART [ [ WITH ] перезапуск ] ]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[ CACHE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кеш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] [ [ NO ] CYCLE ]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[ OWNED BY {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имя_таблицы.имя_столбца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| NONE } ]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SEQUENCE [ IF EXISTS ] имя OWNER TO {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новый_владелец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| CURRENT_USER | SESSION_USER }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SEQUENCE [ IF EXISTS ] имя RENAME TO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новое_имя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SEQUENCE [ IF EXISTS ] имя SET SCHEMA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новая_схема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 Sequence</a:t>
            </a:r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 SEQUENCE [ IF EXISTS ] имя [, ...] [ CASCADE | RESTRICT 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Default values</a:t>
            </a:r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price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numeric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DEFAULT 9.99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product_no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integer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DEFAULT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nextval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('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products_product_no_seq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')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product_no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SERIAL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Constraints</a:t>
            </a:r>
          </a:p>
        </p:txBody>
      </p:sp>
      <p:sp>
        <p:nvSpPr>
          <p:cNvPr id="68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 CONSTRAINTS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NULL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UNIQUE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PRIMARY KEY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FOREIGN KEYS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EXCLUDE CONSTRAINTS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Primary Key</a:t>
            </a:r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Primary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— поле или группа полей, которые служат для однозначной идентификации строки в таблице.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column_1 </a:t>
            </a:r>
            <a:r>
              <a:rPr lang="ru-RU" sz="32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data_type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PRIMARY KEY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PRIMARY KEY (column_1, column_2)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CONSTRAINT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constraint_name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PRIMARY KEY(column_1, column_2,...);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NULL | NOT NULL</a:t>
            </a:r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product_no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integer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NOT NULL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product_no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integer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NULL // в стандарте SQL отсутствует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! При проектировании баз данных чаще всего большинство столбцов должны быть помечены как NOT NULL.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 Constraints</a:t>
            </a:r>
          </a:p>
        </p:txBody>
      </p:sp>
      <p:sp>
        <p:nvSpPr>
          <p:cNvPr id="7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2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price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numeric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CHECK (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price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&gt; 0)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price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numeric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CONSTRAINT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positive_price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CHECK (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price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&gt; 0)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 (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price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&gt;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discounted_price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 (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discounted_price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&gt; 0 AND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price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&gt;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discounted_price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CONSTRAINT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valid_discount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CHECK (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price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&gt;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discounted_price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Inherits</a:t>
            </a:r>
          </a:p>
        </p:txBody>
      </p:sp>
      <p:sp>
        <p:nvSpPr>
          <p:cNvPr id="76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7500" lnSpcReduction="2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TABLE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cities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population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float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altitude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TABLE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capitals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char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(2)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INHERITS (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cities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Типы данных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Числовые типы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Денежные типы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Символьные типы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Двоичные типы данных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Типы дата/времени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Логический тип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Перечисления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Пример</a:t>
            </a:r>
          </a:p>
        </p:txBody>
      </p:sp>
      <p:sp>
        <p:nvSpPr>
          <p:cNvPr id="78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40000" lnSpcReduction="2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TABLE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films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char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(5) CONSTRAINT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firstkey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PRIMARY KEY,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varchar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(40) NOT NULL,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did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integer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NOT NULL,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date_prod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kind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varchar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(10),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len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interval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hour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minute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TABLE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distributors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did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integer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PRIMARY KEY DEFAULT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nextval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('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serial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'),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varchar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(40) NOT NULL CHECK (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&lt;&gt; '')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 Table</a:t>
            </a:r>
          </a:p>
        </p:txBody>
      </p:sp>
      <p:sp>
        <p:nvSpPr>
          <p:cNvPr id="8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 TABLE [ IF EXISTS ] имя [, ...] [ CASCADE | RESTRICT ];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INSERT</a:t>
            </a:r>
          </a:p>
        </p:txBody>
      </p:sp>
      <p:sp>
        <p:nvSpPr>
          <p:cNvPr id="8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INSERT INTO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имя_таблицы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 AS псевдоним ] [ (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имя_столбца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[, ...] ) ]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{ DEFAULT VALUES | VALUES ( { выражение | DEFAULT } [, ...] ) [, ...] | запрос };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Числовые типы</a:t>
            </a:r>
          </a:p>
        </p:txBody>
      </p:sp>
      <p:graphicFrame>
        <p:nvGraphicFramePr>
          <p:cNvPr id="44" name="Table 2"/>
          <p:cNvGraphicFramePr/>
          <p:nvPr/>
        </p:nvGraphicFramePr>
        <p:xfrm>
          <a:off x="288000" y="1686600"/>
          <a:ext cx="9575640" cy="5608320"/>
        </p:xfrm>
        <a:graphic>
          <a:graphicData uri="http://schemas.openxmlformats.org/drawingml/2006/table">
            <a:tbl>
              <a:tblPr/>
              <a:tblGrid>
                <a:gridCol w="1118880"/>
                <a:gridCol w="1143000"/>
                <a:gridCol w="3985920"/>
                <a:gridCol w="3327840"/>
              </a:tblGrid>
              <a:tr h="349920">
                <a:tc>
                  <a:txBody>
                    <a:bodyPr/>
                    <a:lstStyle/>
                    <a:p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Имя</a:t>
                      </a:r>
                      <a:endParaRPr lang="ru-RU" sz="20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Размер</a:t>
                      </a:r>
                      <a:endParaRPr lang="ru-RU" sz="20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Описание </a:t>
                      </a:r>
                      <a:endParaRPr lang="ru-RU" sz="20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Диапазон</a:t>
                      </a:r>
                      <a:endParaRPr lang="ru-RU" sz="20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3732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smallint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 байта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целые числа малого диапазона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-32768 ~ +32767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Integer (int)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 байта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обычные целые числа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-2147483648 ~ +2147483647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bigint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 байт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целые числа большого диапазона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-9223372036854775808 ~ 9223372036854775807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decimal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переменный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числа с точностью, указываемой пользователем, точное число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131072 разрядов до точки; 16383 разрядов после точки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numeric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переменный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числа с точностью, указываемой пользователем, точное число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131072 разрядов до точки; 16383 разрядов после точки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real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 байта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переменная точность, неточное число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точность 6 десятичных разрядов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double precision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 байта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переменная точность, неточное число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точность 15 десятичных разрядов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serial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 байта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целое число с автоувеличением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 ~ 2147483647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bigserial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 байт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большое целое число с автоувеличением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 ~ 9223372036854775807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Денежные типы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money	(8 байт) – значения валюты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-92233720368547758.08 ~ 92233720368547758.07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Символьные типы</a:t>
            </a:r>
          </a:p>
        </p:txBody>
      </p:sp>
      <p:graphicFrame>
        <p:nvGraphicFramePr>
          <p:cNvPr id="48" name="Table 2"/>
          <p:cNvGraphicFramePr/>
          <p:nvPr>
            <p:extLst>
              <p:ext uri="{D42A27DB-BD31-4B8C-83A1-F6EECF244321}">
                <p14:modId xmlns:p14="http://schemas.microsoft.com/office/powerpoint/2010/main" val="943123379"/>
              </p:ext>
            </p:extLst>
          </p:nvPr>
        </p:nvGraphicFramePr>
        <p:xfrm>
          <a:off x="504000" y="1769040"/>
          <a:ext cx="9071640" cy="2035800"/>
        </p:xfrm>
        <a:graphic>
          <a:graphicData uri="http://schemas.openxmlformats.org/drawingml/2006/table">
            <a:tbl>
              <a:tblPr/>
              <a:tblGrid>
                <a:gridCol w="4189320"/>
                <a:gridCol w="4882320"/>
              </a:tblGrid>
              <a:tr h="483120">
                <a:tc>
                  <a:txBody>
                    <a:bodyPr/>
                    <a:lstStyle/>
                    <a:p>
                      <a:r>
                        <a:rPr lang="ru-RU" sz="22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Имя</a:t>
                      </a:r>
                      <a:endParaRPr lang="ru-RU" sz="22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Описание</a:t>
                      </a:r>
                      <a:endParaRPr lang="ru-RU" sz="2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580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character varying(n), varchar(n)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переменной длины с ограничением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character(n), char(n)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фиксированной длины с заполнением </a:t>
                      </a:r>
                      <a:r>
                        <a:rPr lang="ru-RU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пробелами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lang="ru-RU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до</a:t>
                      </a:r>
                      <a:r>
                        <a:rPr lang="ru-RU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требуемой длины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652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text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переменная неограниченной длины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Двоичные типы данных</a:t>
            </a:r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Bytea (1 или 4 байта плюс сама двоичная строка) двоичная строка переменной длины.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E'\\xDEADBEEF';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Типы даты/времени</a:t>
            </a:r>
          </a:p>
        </p:txBody>
      </p:sp>
      <p:graphicFrame>
        <p:nvGraphicFramePr>
          <p:cNvPr id="52" name="Table 2"/>
          <p:cNvGraphicFramePr/>
          <p:nvPr/>
        </p:nvGraphicFramePr>
        <p:xfrm>
          <a:off x="288000" y="1517040"/>
          <a:ext cx="9359280" cy="5821680"/>
        </p:xfrm>
        <a:graphic>
          <a:graphicData uri="http://schemas.openxmlformats.org/drawingml/2006/table">
            <a:tbl>
              <a:tblPr/>
              <a:tblGrid>
                <a:gridCol w="1559520"/>
                <a:gridCol w="1559520"/>
                <a:gridCol w="1559520"/>
                <a:gridCol w="1559520"/>
                <a:gridCol w="1559520"/>
                <a:gridCol w="1561680"/>
              </a:tblGrid>
              <a:tr h="33732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Имя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Размер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Описание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Наименьшее значение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Наибольшее значение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Точность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37320"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timestamp [ (p) ] [ without time zone 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 байт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дата и время (без часового пояса)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4713 до н. э.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294276 н. э.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 микросекунда / 14 цифр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timestamp [ (p) ] with time zone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 байт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дата и время (с часовым поясом)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4713 до н. э.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294276 н. э.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 микросекунда / 14 цифр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date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 байта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дата (без времени суток)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4713 до н. э.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5874897 н. э.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 день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time [ (p) ] [ without time zone 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 байт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время суток (без даты)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00:00:00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24:00:00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 микросекунда / 14 цифр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time [ (p) ] with time zone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 байт	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только время суток (с часовым поясом)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00:00:00+1459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24:00:00-1459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 микросекунда / 14 цифр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interval [ поля ] [ (p) 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16 байт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временной интервал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-178000000 лет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178000000 лет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 микросекунда / 14 цифр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Логический тип</a:t>
            </a: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lang="ru-RU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oolean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(1 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байт)	состояние: истина или ложь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Варианты задания значений: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| 't' | '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 | 'y' | '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yes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 | '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 | '1'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FALSE | 'f' | '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false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 | 'n' | '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 | '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off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 | '0'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Типы перечислений</a:t>
            </a:r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TYPE mood AS ENUM ('sad', 'ok', 'happy');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Порядок значений в перечислении определяется последовательностью, в которой были указаны значения при создании типа.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Все типы перечислений считаются уникальными и поэтому значения разных типов нельзя сравнивать.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2109</TotalTime>
  <Words>1024</Words>
  <Application>Microsoft Office PowerPoint</Application>
  <PresentationFormat>Произвольный</PresentationFormat>
  <Paragraphs>211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Rustem</cp:lastModifiedBy>
  <cp:revision>109</cp:revision>
  <dcterms:created xsi:type="dcterms:W3CDTF">2017-09-16T12:03:40Z</dcterms:created>
  <dcterms:modified xsi:type="dcterms:W3CDTF">2018-09-21T07:06:46Z</dcterms:modified>
  <dc:language>ru-RU</dc:language>
</cp:coreProperties>
</file>